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8A4"/>
    <a:srgbClr val="80808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301"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D07B1897-BF14-463A-9609-4AA5D9840A10}" type="datetimeFigureOut">
              <a:rPr lang="en-GB" smtClean="0"/>
              <a:t>01/10/2021</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697C20A-50B2-48D8-BCDF-9D08BC51E352}" type="slidenum">
              <a:rPr lang="en-GB" smtClean="0"/>
              <a:t>‹#›</a:t>
            </a:fld>
            <a:endParaRPr lang="en-GB"/>
          </a:p>
        </p:txBody>
      </p:sp>
    </p:spTree>
    <p:extLst>
      <p:ext uri="{BB962C8B-B14F-4D97-AF65-F5344CB8AC3E}">
        <p14:creationId xmlns:p14="http://schemas.microsoft.com/office/powerpoint/2010/main" val="354978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97C20A-50B2-48D8-BCDF-9D08BC51E352}" type="slidenum">
              <a:rPr lang="en-GB" smtClean="0"/>
              <a:t>9</a:t>
            </a:fld>
            <a:endParaRPr lang="en-GB"/>
          </a:p>
        </p:txBody>
      </p:sp>
    </p:spTree>
    <p:extLst>
      <p:ext uri="{BB962C8B-B14F-4D97-AF65-F5344CB8AC3E}">
        <p14:creationId xmlns:p14="http://schemas.microsoft.com/office/powerpoint/2010/main" val="409655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597A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597A3"/>
                </a:solidFill>
                <a:latin typeface="Tahoma"/>
                <a:cs typeface="Tahoma"/>
              </a:defRPr>
            </a:lvl1pPr>
          </a:lstStyle>
          <a:p>
            <a:endParaRPr/>
          </a:p>
        </p:txBody>
      </p:sp>
      <p:sp>
        <p:nvSpPr>
          <p:cNvPr id="3" name="Holder 3"/>
          <p:cNvSpPr>
            <a:spLocks noGrp="1"/>
          </p:cNvSpPr>
          <p:nvPr>
            <p:ph sz="half" idx="2"/>
          </p:nvPr>
        </p:nvSpPr>
        <p:spPr>
          <a:xfrm>
            <a:off x="491300" y="1465971"/>
            <a:ext cx="4301490" cy="3876040"/>
          </a:xfrm>
          <a:prstGeom prst="rect">
            <a:avLst/>
          </a:prstGeom>
        </p:spPr>
        <p:txBody>
          <a:bodyPr wrap="square" lIns="0" tIns="0" rIns="0" bIns="0">
            <a:spAutoFit/>
          </a:bodyPr>
          <a:lstStyle>
            <a:lvl1pPr>
              <a:defRPr sz="850" b="0" i="0">
                <a:solidFill>
                  <a:srgbClr val="8597A3"/>
                </a:solidFill>
                <a:latin typeface="Tahoma"/>
                <a:cs typeface="Tahoma"/>
              </a:defRPr>
            </a:lvl1pPr>
          </a:lstStyle>
          <a:p>
            <a:endParaRPr/>
          </a:p>
        </p:txBody>
      </p:sp>
      <p:sp>
        <p:nvSpPr>
          <p:cNvPr id="4" name="Holder 4"/>
          <p:cNvSpPr>
            <a:spLocks noGrp="1"/>
          </p:cNvSpPr>
          <p:nvPr>
            <p:ph sz="half" idx="3"/>
          </p:nvPr>
        </p:nvSpPr>
        <p:spPr>
          <a:xfrm>
            <a:off x="5773700" y="1465971"/>
            <a:ext cx="3935095" cy="4585335"/>
          </a:xfrm>
          <a:prstGeom prst="rect">
            <a:avLst/>
          </a:prstGeom>
        </p:spPr>
        <p:txBody>
          <a:bodyPr wrap="square" lIns="0" tIns="0" rIns="0" bIns="0">
            <a:spAutoFit/>
          </a:bodyPr>
          <a:lstStyle>
            <a:lvl1pPr>
              <a:defRPr sz="850" b="0" i="0">
                <a:solidFill>
                  <a:srgbClr val="8597A3"/>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7" name="Holder 7"/>
          <p:cNvSpPr>
            <a:spLocks noGrp="1"/>
          </p:cNvSpPr>
          <p:nvPr>
            <p:ph type="sldNum" sz="quarter" idx="7"/>
          </p:nvPr>
        </p:nvSpPr>
        <p:spPr/>
        <p:txBody>
          <a:bodyPr lIns="0" tIns="0" rIns="0" bIns="0"/>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
            <a:ext cx="10692130" cy="7560309"/>
          </a:xfrm>
          <a:custGeom>
            <a:avLst/>
            <a:gdLst/>
            <a:ahLst/>
            <a:cxnLst/>
            <a:rect l="l" t="t" r="r" b="b"/>
            <a:pathLst>
              <a:path w="10692130" h="7560309">
                <a:moveTo>
                  <a:pt x="0" y="7559979"/>
                </a:moveTo>
                <a:lnTo>
                  <a:pt x="10692003" y="7559979"/>
                </a:lnTo>
                <a:lnTo>
                  <a:pt x="10692003" y="0"/>
                </a:lnTo>
                <a:lnTo>
                  <a:pt x="0" y="0"/>
                </a:lnTo>
                <a:lnTo>
                  <a:pt x="0" y="7559979"/>
                </a:lnTo>
                <a:close/>
              </a:path>
            </a:pathLst>
          </a:custGeom>
          <a:solidFill>
            <a:srgbClr val="A62663"/>
          </a:solidFill>
        </p:spPr>
        <p:txBody>
          <a:bodyPr wrap="square" lIns="0" tIns="0" rIns="0" bIns="0" rtlCol="0"/>
          <a:lstStyle/>
          <a:p>
            <a:endParaRPr/>
          </a:p>
        </p:txBody>
      </p:sp>
      <p:sp>
        <p:nvSpPr>
          <p:cNvPr id="17" name="bk object 17"/>
          <p:cNvSpPr/>
          <p:nvPr/>
        </p:nvSpPr>
        <p:spPr>
          <a:xfrm>
            <a:off x="-1" y="703554"/>
            <a:ext cx="10692130" cy="6856730"/>
          </a:xfrm>
          <a:custGeom>
            <a:avLst/>
            <a:gdLst/>
            <a:ahLst/>
            <a:cxnLst/>
            <a:rect l="l" t="t" r="r" b="b"/>
            <a:pathLst>
              <a:path w="10692130" h="6856730">
                <a:moveTo>
                  <a:pt x="10692003" y="0"/>
                </a:moveTo>
                <a:lnTo>
                  <a:pt x="8534565" y="935253"/>
                </a:lnTo>
                <a:lnTo>
                  <a:pt x="10692003" y="3010877"/>
                </a:lnTo>
                <a:lnTo>
                  <a:pt x="10692003" y="0"/>
                </a:lnTo>
                <a:close/>
              </a:path>
              <a:path w="10692130" h="6856730">
                <a:moveTo>
                  <a:pt x="3061195" y="3307956"/>
                </a:moveTo>
                <a:lnTo>
                  <a:pt x="0" y="4634979"/>
                </a:lnTo>
                <a:lnTo>
                  <a:pt x="0" y="6856450"/>
                </a:lnTo>
                <a:lnTo>
                  <a:pt x="10692003" y="6856450"/>
                </a:lnTo>
                <a:lnTo>
                  <a:pt x="10692003" y="4880114"/>
                </a:lnTo>
                <a:lnTo>
                  <a:pt x="3061195" y="3307956"/>
                </a:lnTo>
                <a:close/>
              </a:path>
            </a:pathLst>
          </a:custGeom>
          <a:solidFill>
            <a:srgbClr val="9E1356"/>
          </a:solidFill>
        </p:spPr>
        <p:txBody>
          <a:bodyPr wrap="square" lIns="0" tIns="0" rIns="0" bIns="0" rtlCol="0"/>
          <a:lstStyle/>
          <a:p>
            <a:endParaRPr/>
          </a:p>
        </p:txBody>
      </p:sp>
      <p:sp>
        <p:nvSpPr>
          <p:cNvPr id="18" name="bk object 18"/>
          <p:cNvSpPr/>
          <p:nvPr/>
        </p:nvSpPr>
        <p:spPr>
          <a:xfrm>
            <a:off x="0" y="8"/>
            <a:ext cx="6831330" cy="635"/>
          </a:xfrm>
          <a:custGeom>
            <a:avLst/>
            <a:gdLst/>
            <a:ahLst/>
            <a:cxnLst/>
            <a:rect l="l" t="t" r="r" b="b"/>
            <a:pathLst>
              <a:path w="6831330" h="635">
                <a:moveTo>
                  <a:pt x="6831177" y="0"/>
                </a:moveTo>
                <a:lnTo>
                  <a:pt x="0" y="0"/>
                </a:lnTo>
                <a:lnTo>
                  <a:pt x="6831190" y="25"/>
                </a:lnTo>
                <a:close/>
              </a:path>
            </a:pathLst>
          </a:custGeom>
          <a:solidFill>
            <a:srgbClr val="D9D9D9"/>
          </a:solidFill>
        </p:spPr>
        <p:txBody>
          <a:bodyPr wrap="square" lIns="0" tIns="0" rIns="0" bIns="0" rtlCol="0"/>
          <a:lstStyle/>
          <a:p>
            <a:endParaRPr/>
          </a:p>
        </p:txBody>
      </p:sp>
      <p:sp>
        <p:nvSpPr>
          <p:cNvPr id="19" name="bk object 19"/>
          <p:cNvSpPr/>
          <p:nvPr/>
        </p:nvSpPr>
        <p:spPr>
          <a:xfrm>
            <a:off x="0" y="8"/>
            <a:ext cx="8535035" cy="4011929"/>
          </a:xfrm>
          <a:custGeom>
            <a:avLst/>
            <a:gdLst/>
            <a:ahLst/>
            <a:cxnLst/>
            <a:rect l="l" t="t" r="r" b="b"/>
            <a:pathLst>
              <a:path w="8535035" h="4011929">
                <a:moveTo>
                  <a:pt x="6831190" y="0"/>
                </a:moveTo>
                <a:lnTo>
                  <a:pt x="0" y="0"/>
                </a:lnTo>
                <a:lnTo>
                  <a:pt x="0" y="3380816"/>
                </a:lnTo>
                <a:lnTo>
                  <a:pt x="3061195" y="4011523"/>
                </a:lnTo>
                <a:lnTo>
                  <a:pt x="8534565" y="1638795"/>
                </a:lnTo>
                <a:lnTo>
                  <a:pt x="6831190" y="0"/>
                </a:lnTo>
                <a:close/>
              </a:path>
            </a:pathLst>
          </a:custGeom>
          <a:solidFill>
            <a:srgbClr val="A21D5D"/>
          </a:solidFill>
        </p:spPr>
        <p:txBody>
          <a:bodyPr wrap="square" lIns="0" tIns="0" rIns="0" bIns="0" rtlCol="0"/>
          <a:lstStyle/>
          <a:p>
            <a:endParaRPr/>
          </a:p>
        </p:txBody>
      </p:sp>
      <p:sp>
        <p:nvSpPr>
          <p:cNvPr id="20" name="bk object 20"/>
          <p:cNvSpPr/>
          <p:nvPr/>
        </p:nvSpPr>
        <p:spPr>
          <a:xfrm>
            <a:off x="3061193" y="1638813"/>
            <a:ext cx="7631430" cy="3945254"/>
          </a:xfrm>
          <a:custGeom>
            <a:avLst/>
            <a:gdLst/>
            <a:ahLst/>
            <a:cxnLst/>
            <a:rect l="l" t="t" r="r" b="b"/>
            <a:pathLst>
              <a:path w="7631430" h="3945254">
                <a:moveTo>
                  <a:pt x="5473369" y="0"/>
                </a:moveTo>
                <a:lnTo>
                  <a:pt x="0" y="2372702"/>
                </a:lnTo>
                <a:lnTo>
                  <a:pt x="7630807" y="3944835"/>
                </a:lnTo>
                <a:lnTo>
                  <a:pt x="7630807" y="2075624"/>
                </a:lnTo>
                <a:lnTo>
                  <a:pt x="5473369" y="0"/>
                </a:lnTo>
                <a:close/>
              </a:path>
            </a:pathLst>
          </a:custGeom>
          <a:solidFill>
            <a:srgbClr val="A82B67"/>
          </a:solidFill>
        </p:spPr>
        <p:txBody>
          <a:bodyPr wrap="square" lIns="0" tIns="0" rIns="0" bIns="0" rtlCol="0"/>
          <a:lstStyle/>
          <a:p>
            <a:endParaRPr/>
          </a:p>
        </p:txBody>
      </p:sp>
      <p:sp>
        <p:nvSpPr>
          <p:cNvPr id="21" name="bk object 21"/>
          <p:cNvSpPr/>
          <p:nvPr/>
        </p:nvSpPr>
        <p:spPr>
          <a:xfrm>
            <a:off x="0" y="5502163"/>
            <a:ext cx="10692130" cy="2056764"/>
          </a:xfrm>
          <a:custGeom>
            <a:avLst/>
            <a:gdLst/>
            <a:ahLst/>
            <a:cxnLst/>
            <a:rect l="l" t="t" r="r" b="b"/>
            <a:pathLst>
              <a:path w="10692130" h="2056765">
                <a:moveTo>
                  <a:pt x="10692003" y="0"/>
                </a:moveTo>
                <a:lnTo>
                  <a:pt x="0" y="1196911"/>
                </a:lnTo>
                <a:lnTo>
                  <a:pt x="0" y="2056714"/>
                </a:lnTo>
                <a:lnTo>
                  <a:pt x="10692003" y="179933"/>
                </a:lnTo>
                <a:lnTo>
                  <a:pt x="10692003" y="0"/>
                </a:lnTo>
                <a:close/>
              </a:path>
            </a:pathLst>
          </a:custGeom>
          <a:solidFill>
            <a:srgbClr val="A5236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8597A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5" name="Holder 5"/>
          <p:cNvSpPr>
            <a:spLocks noGrp="1"/>
          </p:cNvSpPr>
          <p:nvPr>
            <p:ph type="sldNum" sz="quarter" idx="7"/>
          </p:nvPr>
        </p:nvSpPr>
        <p:spPr/>
        <p:txBody>
          <a:bodyPr lIns="0" tIns="0" rIns="0" bIns="0"/>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87933" y="3069253"/>
            <a:ext cx="4261715" cy="2669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269867" y="3176559"/>
            <a:ext cx="1404658" cy="13439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639829" y="4537739"/>
            <a:ext cx="143661" cy="23327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9416782" y="4539650"/>
            <a:ext cx="125949" cy="27454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2962862" y="4832997"/>
            <a:ext cx="7648575" cy="2727325"/>
          </a:xfrm>
          <a:custGeom>
            <a:avLst/>
            <a:gdLst/>
            <a:ahLst/>
            <a:cxnLst/>
            <a:rect l="l" t="t" r="r" b="b"/>
            <a:pathLst>
              <a:path w="7648575" h="2727325">
                <a:moveTo>
                  <a:pt x="7648130" y="0"/>
                </a:moveTo>
                <a:lnTo>
                  <a:pt x="0" y="2727007"/>
                </a:lnTo>
                <a:lnTo>
                  <a:pt x="1139037" y="2727007"/>
                </a:lnTo>
                <a:lnTo>
                  <a:pt x="7648130" y="0"/>
                </a:lnTo>
                <a:close/>
              </a:path>
            </a:pathLst>
          </a:custGeom>
          <a:solidFill>
            <a:srgbClr val="FFFFFF"/>
          </a:solidFill>
        </p:spPr>
        <p:txBody>
          <a:bodyPr wrap="square" lIns="0" tIns="0" rIns="0" bIns="0" rtlCol="0"/>
          <a:lstStyle/>
          <a:p>
            <a:endParaRPr/>
          </a:p>
        </p:txBody>
      </p:sp>
      <p:sp>
        <p:nvSpPr>
          <p:cNvPr id="21" name="bk object 21"/>
          <p:cNvSpPr/>
          <p:nvPr/>
        </p:nvSpPr>
        <p:spPr>
          <a:xfrm>
            <a:off x="0" y="5494803"/>
            <a:ext cx="10692130" cy="1340485"/>
          </a:xfrm>
          <a:custGeom>
            <a:avLst/>
            <a:gdLst/>
            <a:ahLst/>
            <a:cxnLst/>
            <a:rect l="l" t="t" r="r" b="b"/>
            <a:pathLst>
              <a:path w="10692130" h="1340484">
                <a:moveTo>
                  <a:pt x="0" y="0"/>
                </a:moveTo>
                <a:lnTo>
                  <a:pt x="0" y="825"/>
                </a:lnTo>
                <a:lnTo>
                  <a:pt x="10692003" y="1340472"/>
                </a:lnTo>
                <a:lnTo>
                  <a:pt x="10692003" y="890562"/>
                </a:lnTo>
                <a:lnTo>
                  <a:pt x="0" y="0"/>
                </a:lnTo>
                <a:close/>
              </a:path>
            </a:pathLst>
          </a:custGeom>
          <a:solidFill>
            <a:srgbClr val="346885"/>
          </a:solidFill>
        </p:spPr>
        <p:txBody>
          <a:bodyPr wrap="square" lIns="0" tIns="0" rIns="0" bIns="0" rtlCol="0"/>
          <a:lstStyle/>
          <a:p>
            <a:endParaRPr/>
          </a:p>
        </p:txBody>
      </p:sp>
      <p:sp>
        <p:nvSpPr>
          <p:cNvPr id="22" name="bk object 2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23" name="bk object 2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24" name="bk object 2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25" name="bk object 2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26" name="bk object 2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27" name="bk object 2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4" name="Holder 4"/>
          <p:cNvSpPr>
            <a:spLocks noGrp="1"/>
          </p:cNvSpPr>
          <p:nvPr>
            <p:ph type="sldNum" sz="quarter" idx="7"/>
          </p:nvPr>
        </p:nvSpPr>
        <p:spPr/>
        <p:txBody>
          <a:bodyPr lIns="0" tIns="0" rIns="0" bIns="0"/>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3855" y="995570"/>
            <a:ext cx="8645689" cy="391159"/>
          </a:xfrm>
          <a:prstGeom prst="rect">
            <a:avLst/>
          </a:prstGeom>
        </p:spPr>
        <p:txBody>
          <a:bodyPr wrap="square" lIns="0" tIns="0" rIns="0" bIns="0">
            <a:spAutoFit/>
          </a:bodyPr>
          <a:lstStyle>
            <a:lvl1pPr>
              <a:defRPr sz="2400" b="1" i="0">
                <a:solidFill>
                  <a:srgbClr val="8597A3"/>
                </a:solidFill>
                <a:latin typeface="Tahoma"/>
                <a:cs typeface="Tahoma"/>
              </a:defRPr>
            </a:lvl1pPr>
          </a:lstStyle>
          <a:p>
            <a:endParaRPr/>
          </a:p>
        </p:txBody>
      </p:sp>
      <p:sp>
        <p:nvSpPr>
          <p:cNvPr id="3" name="Holder 3"/>
          <p:cNvSpPr>
            <a:spLocks noGrp="1"/>
          </p:cNvSpPr>
          <p:nvPr>
            <p:ph type="body" idx="1"/>
          </p:nvPr>
        </p:nvSpPr>
        <p:spPr>
          <a:xfrm>
            <a:off x="851300" y="1603170"/>
            <a:ext cx="8990799" cy="19583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91299" y="7166339"/>
            <a:ext cx="1092835" cy="132715"/>
          </a:xfrm>
          <a:prstGeom prst="rect">
            <a:avLst/>
          </a:prstGeom>
        </p:spPr>
        <p:txBody>
          <a:bodyPr wrap="square" lIns="0" tIns="0" rIns="0" bIns="0">
            <a:spAutoFit/>
          </a:bodyPr>
          <a:lstStyle>
            <a:lvl1pPr>
              <a:defRPr sz="700" b="1" i="0">
                <a:solidFill>
                  <a:srgbClr val="8597A3"/>
                </a:solidFill>
                <a:latin typeface="Tahoma"/>
                <a:cs typeface="Tahoma"/>
              </a:defRPr>
            </a:lvl1p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a:xfrm>
            <a:off x="10234600" y="7160348"/>
            <a:ext cx="196850" cy="163829"/>
          </a:xfrm>
          <a:prstGeom prst="rect">
            <a:avLst/>
          </a:prstGeom>
        </p:spPr>
        <p:txBody>
          <a:bodyPr wrap="square" lIns="0" tIns="0" rIns="0" bIns="0">
            <a:spAutoFit/>
          </a:bodyPr>
          <a:lstStyle>
            <a:lvl1pPr>
              <a:defRPr sz="900" b="1" i="0">
                <a:solidFill>
                  <a:srgbClr val="8597A3"/>
                </a:solidFill>
                <a:latin typeface="Tahoma"/>
                <a:cs typeface="Tahoma"/>
              </a:defRPr>
            </a:lvl1pPr>
          </a:lstStyle>
          <a:p>
            <a:pPr marL="25400">
              <a:lnSpc>
                <a:spcPct val="100000"/>
              </a:lnSpc>
              <a:spcBef>
                <a:spcPts val="100"/>
              </a:spcBef>
            </a:pPr>
            <a:fld id="{81D60167-4931-47E6-BA6A-407CBD079E47}" type="slidenum">
              <a:rPr dirty="0">
                <a:solidFill>
                  <a:srgbClr val="FFFFFF"/>
                </a:solidFill>
              </a:rPr>
              <a:t>‹#›</a:t>
            </a:fld>
            <a:endParaRPr dirty="0">
              <a:solidFill>
                <a:srgbClr val="FFFFFF"/>
              </a:solidFill>
            </a:endParaRPr>
          </a:p>
        </p:txBody>
      </p:sp>
      <p:sp>
        <p:nvSpPr>
          <p:cNvPr id="7" name="fl" descr="COBHAM PUBLIC"/>
          <p:cNvSpPr txBox="1"/>
          <p:nvPr userDrawn="1"/>
        </p:nvSpPr>
        <p:spPr>
          <a:xfrm>
            <a:off x="0" y="7250430"/>
            <a:ext cx="10693400" cy="215444"/>
          </a:xfrm>
          <a:prstGeom prst="rect">
            <a:avLst/>
          </a:prstGeom>
          <a:noFill/>
        </p:spPr>
        <p:txBody>
          <a:bodyPr vert="horz" rtlCol="0">
            <a:spAutoFit/>
          </a:bodyPr>
          <a:lstStyle/>
          <a:p>
            <a:pPr algn="l"/>
            <a:r>
              <a:rPr lang="en-GB" sz="800" b="0" i="0" u="none" baseline="0" smtClean="0">
                <a:solidFill>
                  <a:srgbClr val="999999"/>
                </a:solidFill>
                <a:latin typeface="Tahoma" panose="020B0604030504040204" pitchFamily="34" charset="0"/>
              </a:rPr>
              <a:t>COBHAM PUBLIC</a:t>
            </a:r>
            <a:endParaRPr lang="en-GB" sz="800" b="0" i="0" u="none" baseline="0">
              <a:solidFill>
                <a:srgbClr val="999999"/>
              </a:solidFill>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bham.ethicspoint.com/" TargetMode="External"/><Relationship Id="rId2" Type="http://schemas.openxmlformats.org/officeDocument/2006/relationships/hyperlink" Target="http://www.cobham.co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rotect-us.mimecast.com/s/pc4gCpYLzlC9Z5wBcDxGmh" TargetMode="External"/><Relationship Id="rId4" Type="http://schemas.openxmlformats.org/officeDocument/2006/relationships/hyperlink" Target="https://protect-us.mimecast.com/s/6u_WCo2XOkTDmkw0f1S5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EF7D00"/>
          </a:solidFill>
        </p:spPr>
        <p:txBody>
          <a:bodyPr wrap="square" lIns="0" tIns="0" rIns="0" bIns="0" rtlCol="0"/>
          <a:lstStyle/>
          <a:p>
            <a:endParaRPr/>
          </a:p>
        </p:txBody>
      </p:sp>
      <p:sp>
        <p:nvSpPr>
          <p:cNvPr id="3" name="object 3"/>
          <p:cNvSpPr/>
          <p:nvPr/>
        </p:nvSpPr>
        <p:spPr>
          <a:xfrm>
            <a:off x="7884086" y="432080"/>
            <a:ext cx="357505" cy="242570"/>
          </a:xfrm>
          <a:custGeom>
            <a:avLst/>
            <a:gdLst/>
            <a:ahLst/>
            <a:cxnLst/>
            <a:rect l="l" t="t" r="r" b="b"/>
            <a:pathLst>
              <a:path w="357504" h="242570">
                <a:moveTo>
                  <a:pt x="313836" y="0"/>
                </a:moveTo>
                <a:lnTo>
                  <a:pt x="131438" y="0"/>
                </a:lnTo>
                <a:lnTo>
                  <a:pt x="105508" y="4884"/>
                </a:lnTo>
                <a:lnTo>
                  <a:pt x="60476" y="37960"/>
                </a:lnTo>
                <a:lnTo>
                  <a:pt x="3905" y="180276"/>
                </a:lnTo>
                <a:lnTo>
                  <a:pt x="0" y="204477"/>
                </a:lnTo>
                <a:lnTo>
                  <a:pt x="6123" y="224237"/>
                </a:lnTo>
                <a:lnTo>
                  <a:pt x="21002" y="237558"/>
                </a:lnTo>
                <a:lnTo>
                  <a:pt x="43364" y="242442"/>
                </a:lnTo>
                <a:lnTo>
                  <a:pt x="225787" y="242442"/>
                </a:lnTo>
                <a:lnTo>
                  <a:pt x="267292" y="230146"/>
                </a:lnTo>
                <a:lnTo>
                  <a:pt x="300767" y="198932"/>
                </a:lnTo>
                <a:lnTo>
                  <a:pt x="115005" y="198932"/>
                </a:lnTo>
                <a:lnTo>
                  <a:pt x="108296" y="197467"/>
                </a:lnTo>
                <a:lnTo>
                  <a:pt x="103833" y="193471"/>
                </a:lnTo>
                <a:lnTo>
                  <a:pt x="101998" y="187542"/>
                </a:lnTo>
                <a:lnTo>
                  <a:pt x="103168" y="180276"/>
                </a:lnTo>
                <a:lnTo>
                  <a:pt x="146069" y="62153"/>
                </a:lnTo>
                <a:lnTo>
                  <a:pt x="171443" y="43497"/>
                </a:lnTo>
                <a:lnTo>
                  <a:pt x="357206" y="43497"/>
                </a:lnTo>
                <a:lnTo>
                  <a:pt x="354862" y="26065"/>
                </a:lnTo>
                <a:lnTo>
                  <a:pt x="346399" y="12295"/>
                </a:lnTo>
                <a:lnTo>
                  <a:pt x="332496" y="3251"/>
                </a:lnTo>
                <a:lnTo>
                  <a:pt x="313836" y="0"/>
                </a:lnTo>
                <a:close/>
              </a:path>
            </a:pathLst>
          </a:custGeom>
          <a:solidFill>
            <a:srgbClr val="FFFFFF"/>
          </a:solidFill>
        </p:spPr>
        <p:txBody>
          <a:bodyPr wrap="square" lIns="0" tIns="0" rIns="0" bIns="0" rtlCol="0"/>
          <a:lstStyle/>
          <a:p>
            <a:endParaRPr/>
          </a:p>
        </p:txBody>
      </p:sp>
      <p:sp>
        <p:nvSpPr>
          <p:cNvPr id="4" name="object 4"/>
          <p:cNvSpPr/>
          <p:nvPr/>
        </p:nvSpPr>
        <p:spPr>
          <a:xfrm>
            <a:off x="8214621" y="432080"/>
            <a:ext cx="386080" cy="242570"/>
          </a:xfrm>
          <a:custGeom>
            <a:avLst/>
            <a:gdLst/>
            <a:ahLst/>
            <a:cxnLst/>
            <a:rect l="l" t="t" r="r" b="b"/>
            <a:pathLst>
              <a:path w="386079" h="242570">
                <a:moveTo>
                  <a:pt x="342322" y="0"/>
                </a:moveTo>
                <a:lnTo>
                  <a:pt x="131438" y="0"/>
                </a:lnTo>
                <a:lnTo>
                  <a:pt x="105513" y="4884"/>
                </a:lnTo>
                <a:lnTo>
                  <a:pt x="60483" y="37960"/>
                </a:lnTo>
                <a:lnTo>
                  <a:pt x="3917" y="180276"/>
                </a:lnTo>
                <a:lnTo>
                  <a:pt x="0" y="204477"/>
                </a:lnTo>
                <a:lnTo>
                  <a:pt x="6121" y="224237"/>
                </a:lnTo>
                <a:lnTo>
                  <a:pt x="21005" y="237558"/>
                </a:lnTo>
                <a:lnTo>
                  <a:pt x="43376" y="242442"/>
                </a:lnTo>
                <a:lnTo>
                  <a:pt x="254285" y="242442"/>
                </a:lnTo>
                <a:lnTo>
                  <a:pt x="304747" y="224237"/>
                </a:lnTo>
                <a:lnTo>
                  <a:pt x="214242" y="198932"/>
                </a:lnTo>
                <a:lnTo>
                  <a:pt x="96627" y="198323"/>
                </a:lnTo>
                <a:lnTo>
                  <a:pt x="146056" y="62153"/>
                </a:lnTo>
                <a:lnTo>
                  <a:pt x="171430" y="43497"/>
                </a:lnTo>
                <a:lnTo>
                  <a:pt x="384798" y="43497"/>
                </a:lnTo>
                <a:lnTo>
                  <a:pt x="385693" y="37960"/>
                </a:lnTo>
                <a:lnTo>
                  <a:pt x="379572" y="18203"/>
                </a:lnTo>
                <a:lnTo>
                  <a:pt x="364691" y="4884"/>
                </a:lnTo>
                <a:lnTo>
                  <a:pt x="342322" y="0"/>
                </a:lnTo>
                <a:close/>
              </a:path>
              <a:path w="386079" h="242570">
                <a:moveTo>
                  <a:pt x="384798" y="43497"/>
                </a:moveTo>
                <a:lnTo>
                  <a:pt x="270706" y="43497"/>
                </a:lnTo>
                <a:lnTo>
                  <a:pt x="277406" y="44964"/>
                </a:lnTo>
                <a:lnTo>
                  <a:pt x="281860" y="48963"/>
                </a:lnTo>
                <a:lnTo>
                  <a:pt x="283690" y="54893"/>
                </a:lnTo>
                <a:lnTo>
                  <a:pt x="282517" y="62153"/>
                </a:lnTo>
                <a:lnTo>
                  <a:pt x="239629" y="180276"/>
                </a:lnTo>
                <a:lnTo>
                  <a:pt x="235539" y="187542"/>
                </a:lnTo>
                <a:lnTo>
                  <a:pt x="229398" y="193471"/>
                </a:lnTo>
                <a:lnTo>
                  <a:pt x="222025" y="197467"/>
                </a:lnTo>
                <a:lnTo>
                  <a:pt x="214242" y="198932"/>
                </a:lnTo>
                <a:lnTo>
                  <a:pt x="328353" y="198932"/>
                </a:lnTo>
                <a:lnTo>
                  <a:pt x="338893" y="180276"/>
                </a:lnTo>
                <a:lnTo>
                  <a:pt x="381781" y="62153"/>
                </a:lnTo>
                <a:lnTo>
                  <a:pt x="384798" y="43497"/>
                </a:lnTo>
                <a:close/>
              </a:path>
            </a:pathLst>
          </a:custGeom>
          <a:solidFill>
            <a:srgbClr val="FFFFFF"/>
          </a:solidFill>
        </p:spPr>
        <p:txBody>
          <a:bodyPr wrap="square" lIns="0" tIns="0" rIns="0" bIns="0" rtlCol="0"/>
          <a:lstStyle/>
          <a:p>
            <a:endParaRPr/>
          </a:p>
        </p:txBody>
      </p:sp>
      <p:sp>
        <p:nvSpPr>
          <p:cNvPr id="5" name="object 5"/>
          <p:cNvSpPr/>
          <p:nvPr/>
        </p:nvSpPr>
        <p:spPr>
          <a:xfrm>
            <a:off x="9312487" y="432080"/>
            <a:ext cx="404495" cy="242570"/>
          </a:xfrm>
          <a:custGeom>
            <a:avLst/>
            <a:gdLst/>
            <a:ahLst/>
            <a:cxnLst/>
            <a:rect l="l" t="t" r="r" b="b"/>
            <a:pathLst>
              <a:path w="404495" h="242570">
                <a:moveTo>
                  <a:pt x="360984" y="0"/>
                </a:moveTo>
                <a:lnTo>
                  <a:pt x="150088" y="0"/>
                </a:lnTo>
                <a:lnTo>
                  <a:pt x="124160" y="4884"/>
                </a:lnTo>
                <a:lnTo>
                  <a:pt x="99604" y="18203"/>
                </a:lnTo>
                <a:lnTo>
                  <a:pt x="79142" y="37960"/>
                </a:lnTo>
                <a:lnTo>
                  <a:pt x="65493" y="62153"/>
                </a:lnTo>
                <a:lnTo>
                  <a:pt x="0" y="242442"/>
                </a:lnTo>
                <a:lnTo>
                  <a:pt x="99250" y="242442"/>
                </a:lnTo>
                <a:lnTo>
                  <a:pt x="121831" y="180276"/>
                </a:lnTo>
                <a:lnTo>
                  <a:pt x="125926" y="173018"/>
                </a:lnTo>
                <a:lnTo>
                  <a:pt x="132065" y="167092"/>
                </a:lnTo>
                <a:lnTo>
                  <a:pt x="139431" y="163097"/>
                </a:lnTo>
                <a:lnTo>
                  <a:pt x="147205" y="161632"/>
                </a:lnTo>
                <a:lnTo>
                  <a:pt x="364307" y="161632"/>
                </a:lnTo>
                <a:lnTo>
                  <a:pt x="380111" y="118109"/>
                </a:lnTo>
                <a:lnTo>
                  <a:pt x="144411" y="118109"/>
                </a:lnTo>
                <a:lnTo>
                  <a:pt x="164718" y="62153"/>
                </a:lnTo>
                <a:lnTo>
                  <a:pt x="168816" y="54893"/>
                </a:lnTo>
                <a:lnTo>
                  <a:pt x="174959" y="48963"/>
                </a:lnTo>
                <a:lnTo>
                  <a:pt x="182330" y="44964"/>
                </a:lnTo>
                <a:lnTo>
                  <a:pt x="190106" y="43497"/>
                </a:lnTo>
                <a:lnTo>
                  <a:pt x="403449" y="43497"/>
                </a:lnTo>
                <a:lnTo>
                  <a:pt x="404345" y="37960"/>
                </a:lnTo>
                <a:lnTo>
                  <a:pt x="398229" y="18203"/>
                </a:lnTo>
                <a:lnTo>
                  <a:pt x="383352" y="4884"/>
                </a:lnTo>
                <a:lnTo>
                  <a:pt x="360984" y="0"/>
                </a:lnTo>
                <a:close/>
              </a:path>
              <a:path w="404495" h="242570">
                <a:moveTo>
                  <a:pt x="364307" y="161632"/>
                </a:moveTo>
                <a:lnTo>
                  <a:pt x="265061" y="161632"/>
                </a:lnTo>
                <a:lnTo>
                  <a:pt x="235711" y="242442"/>
                </a:lnTo>
                <a:lnTo>
                  <a:pt x="334962" y="242442"/>
                </a:lnTo>
                <a:lnTo>
                  <a:pt x="364307" y="161632"/>
                </a:lnTo>
                <a:close/>
              </a:path>
              <a:path w="404495" h="242570">
                <a:moveTo>
                  <a:pt x="403449" y="43497"/>
                </a:moveTo>
                <a:lnTo>
                  <a:pt x="289356" y="43497"/>
                </a:lnTo>
                <a:lnTo>
                  <a:pt x="296065" y="44964"/>
                </a:lnTo>
                <a:lnTo>
                  <a:pt x="300526" y="48963"/>
                </a:lnTo>
                <a:lnTo>
                  <a:pt x="302358" y="54893"/>
                </a:lnTo>
                <a:lnTo>
                  <a:pt x="301180" y="62153"/>
                </a:lnTo>
                <a:lnTo>
                  <a:pt x="287629" y="99453"/>
                </a:lnTo>
                <a:lnTo>
                  <a:pt x="283534" y="106713"/>
                </a:lnTo>
                <a:lnTo>
                  <a:pt x="277394" y="112644"/>
                </a:lnTo>
                <a:lnTo>
                  <a:pt x="270029" y="116643"/>
                </a:lnTo>
                <a:lnTo>
                  <a:pt x="262254" y="118109"/>
                </a:lnTo>
                <a:lnTo>
                  <a:pt x="380111" y="118109"/>
                </a:lnTo>
                <a:lnTo>
                  <a:pt x="400430" y="62153"/>
                </a:lnTo>
                <a:lnTo>
                  <a:pt x="403449" y="43497"/>
                </a:lnTo>
                <a:close/>
              </a:path>
            </a:pathLst>
          </a:custGeom>
          <a:solidFill>
            <a:srgbClr val="FFFFFF"/>
          </a:solidFill>
        </p:spPr>
        <p:txBody>
          <a:bodyPr wrap="square" lIns="0" tIns="0" rIns="0" bIns="0" rtlCol="0"/>
          <a:lstStyle/>
          <a:p>
            <a:endParaRPr/>
          </a:p>
        </p:txBody>
      </p:sp>
      <p:sp>
        <p:nvSpPr>
          <p:cNvPr id="6" name="object 6"/>
          <p:cNvSpPr/>
          <p:nvPr/>
        </p:nvSpPr>
        <p:spPr>
          <a:xfrm>
            <a:off x="8568132" y="432080"/>
            <a:ext cx="404495" cy="242570"/>
          </a:xfrm>
          <a:custGeom>
            <a:avLst/>
            <a:gdLst/>
            <a:ahLst/>
            <a:cxnLst/>
            <a:rect l="l" t="t" r="r" b="b"/>
            <a:pathLst>
              <a:path w="404495" h="242570">
                <a:moveTo>
                  <a:pt x="360997" y="0"/>
                </a:moveTo>
                <a:lnTo>
                  <a:pt x="150088" y="0"/>
                </a:lnTo>
                <a:lnTo>
                  <a:pt x="124172" y="4884"/>
                </a:lnTo>
                <a:lnTo>
                  <a:pt x="99617" y="18203"/>
                </a:lnTo>
                <a:lnTo>
                  <a:pt x="79145" y="37960"/>
                </a:lnTo>
                <a:lnTo>
                  <a:pt x="65481" y="62153"/>
                </a:lnTo>
                <a:lnTo>
                  <a:pt x="0" y="242442"/>
                </a:lnTo>
                <a:lnTo>
                  <a:pt x="272948" y="242442"/>
                </a:lnTo>
                <a:lnTo>
                  <a:pt x="323413" y="224237"/>
                </a:lnTo>
                <a:lnTo>
                  <a:pt x="115049" y="198932"/>
                </a:lnTo>
                <a:lnTo>
                  <a:pt x="128600" y="161645"/>
                </a:lnTo>
                <a:lnTo>
                  <a:pt x="132697" y="154378"/>
                </a:lnTo>
                <a:lnTo>
                  <a:pt x="138841" y="148443"/>
                </a:lnTo>
                <a:lnTo>
                  <a:pt x="146211" y="144443"/>
                </a:lnTo>
                <a:lnTo>
                  <a:pt x="153987" y="142976"/>
                </a:lnTo>
                <a:lnTo>
                  <a:pt x="361463" y="142976"/>
                </a:lnTo>
                <a:lnTo>
                  <a:pt x="356133" y="130946"/>
                </a:lnTo>
                <a:lnTo>
                  <a:pt x="346354" y="121284"/>
                </a:lnTo>
                <a:lnTo>
                  <a:pt x="363151" y="111625"/>
                </a:lnTo>
                <a:lnTo>
                  <a:pt x="377384" y="99453"/>
                </a:lnTo>
                <a:lnTo>
                  <a:pt x="151180" y="99453"/>
                </a:lnTo>
                <a:lnTo>
                  <a:pt x="164731" y="62153"/>
                </a:lnTo>
                <a:lnTo>
                  <a:pt x="168826" y="54893"/>
                </a:lnTo>
                <a:lnTo>
                  <a:pt x="174966" y="48963"/>
                </a:lnTo>
                <a:lnTo>
                  <a:pt x="182332" y="44964"/>
                </a:lnTo>
                <a:lnTo>
                  <a:pt x="190106" y="43497"/>
                </a:lnTo>
                <a:lnTo>
                  <a:pt x="403455" y="43497"/>
                </a:lnTo>
                <a:lnTo>
                  <a:pt x="404349" y="37960"/>
                </a:lnTo>
                <a:lnTo>
                  <a:pt x="398227" y="18203"/>
                </a:lnTo>
                <a:lnTo>
                  <a:pt x="383352" y="4884"/>
                </a:lnTo>
                <a:lnTo>
                  <a:pt x="360997" y="0"/>
                </a:lnTo>
                <a:close/>
              </a:path>
              <a:path w="404495" h="242570">
                <a:moveTo>
                  <a:pt x="361463" y="142976"/>
                </a:moveTo>
                <a:lnTo>
                  <a:pt x="253225" y="142976"/>
                </a:lnTo>
                <a:lnTo>
                  <a:pt x="259943" y="144443"/>
                </a:lnTo>
                <a:lnTo>
                  <a:pt x="264410" y="148443"/>
                </a:lnTo>
                <a:lnTo>
                  <a:pt x="266244" y="154378"/>
                </a:lnTo>
                <a:lnTo>
                  <a:pt x="265061" y="161645"/>
                </a:lnTo>
                <a:lnTo>
                  <a:pt x="258305" y="180276"/>
                </a:lnTo>
                <a:lnTo>
                  <a:pt x="254202" y="187542"/>
                </a:lnTo>
                <a:lnTo>
                  <a:pt x="248057" y="193471"/>
                </a:lnTo>
                <a:lnTo>
                  <a:pt x="240687" y="197467"/>
                </a:lnTo>
                <a:lnTo>
                  <a:pt x="232905" y="198932"/>
                </a:lnTo>
                <a:lnTo>
                  <a:pt x="347010" y="198932"/>
                </a:lnTo>
                <a:lnTo>
                  <a:pt x="357543" y="180276"/>
                </a:lnTo>
                <a:lnTo>
                  <a:pt x="359079" y="176021"/>
                </a:lnTo>
                <a:lnTo>
                  <a:pt x="362917" y="158966"/>
                </a:lnTo>
                <a:lnTo>
                  <a:pt x="361794" y="143724"/>
                </a:lnTo>
                <a:lnTo>
                  <a:pt x="361463" y="142976"/>
                </a:lnTo>
                <a:close/>
              </a:path>
              <a:path w="404495" h="242570">
                <a:moveTo>
                  <a:pt x="403455" y="43497"/>
                </a:moveTo>
                <a:lnTo>
                  <a:pt x="289356" y="43497"/>
                </a:lnTo>
                <a:lnTo>
                  <a:pt x="296071" y="44964"/>
                </a:lnTo>
                <a:lnTo>
                  <a:pt x="300532" y="48963"/>
                </a:lnTo>
                <a:lnTo>
                  <a:pt x="302365" y="54893"/>
                </a:lnTo>
                <a:lnTo>
                  <a:pt x="301193" y="62153"/>
                </a:lnTo>
                <a:lnTo>
                  <a:pt x="294411" y="80797"/>
                </a:lnTo>
                <a:lnTo>
                  <a:pt x="290312" y="88062"/>
                </a:lnTo>
                <a:lnTo>
                  <a:pt x="284175" y="93992"/>
                </a:lnTo>
                <a:lnTo>
                  <a:pt x="276809" y="97988"/>
                </a:lnTo>
                <a:lnTo>
                  <a:pt x="269024" y="99453"/>
                </a:lnTo>
                <a:lnTo>
                  <a:pt x="377384" y="99453"/>
                </a:lnTo>
                <a:lnTo>
                  <a:pt x="378090" y="98850"/>
                </a:lnTo>
                <a:lnTo>
                  <a:pt x="390283" y="83608"/>
                </a:lnTo>
                <a:lnTo>
                  <a:pt x="398843" y="66547"/>
                </a:lnTo>
                <a:lnTo>
                  <a:pt x="400443" y="62153"/>
                </a:lnTo>
                <a:lnTo>
                  <a:pt x="403455" y="43497"/>
                </a:lnTo>
                <a:close/>
              </a:path>
            </a:pathLst>
          </a:custGeom>
          <a:solidFill>
            <a:srgbClr val="FFFFFF"/>
          </a:solidFill>
        </p:spPr>
        <p:txBody>
          <a:bodyPr wrap="square" lIns="0" tIns="0" rIns="0" bIns="0" rtlCol="0"/>
          <a:lstStyle/>
          <a:p>
            <a:endParaRPr/>
          </a:p>
        </p:txBody>
      </p:sp>
      <p:sp>
        <p:nvSpPr>
          <p:cNvPr id="7" name="object 7"/>
          <p:cNvSpPr/>
          <p:nvPr/>
        </p:nvSpPr>
        <p:spPr>
          <a:xfrm>
            <a:off x="8940314" y="432080"/>
            <a:ext cx="423545" cy="242570"/>
          </a:xfrm>
          <a:custGeom>
            <a:avLst/>
            <a:gdLst/>
            <a:ahLst/>
            <a:cxnLst/>
            <a:rect l="l" t="t" r="r" b="b"/>
            <a:pathLst>
              <a:path w="423545" h="242570">
                <a:moveTo>
                  <a:pt x="187286" y="0"/>
                </a:moveTo>
                <a:lnTo>
                  <a:pt x="150075" y="0"/>
                </a:lnTo>
                <a:lnTo>
                  <a:pt x="124158" y="4884"/>
                </a:lnTo>
                <a:lnTo>
                  <a:pt x="99601" y="18203"/>
                </a:lnTo>
                <a:lnTo>
                  <a:pt x="79133" y="37960"/>
                </a:lnTo>
                <a:lnTo>
                  <a:pt x="65481" y="62153"/>
                </a:lnTo>
                <a:lnTo>
                  <a:pt x="0" y="242442"/>
                </a:lnTo>
                <a:lnTo>
                  <a:pt x="99263" y="242442"/>
                </a:lnTo>
                <a:lnTo>
                  <a:pt x="121818" y="180276"/>
                </a:lnTo>
                <a:lnTo>
                  <a:pt x="125920" y="173018"/>
                </a:lnTo>
                <a:lnTo>
                  <a:pt x="132064" y="167092"/>
                </a:lnTo>
                <a:lnTo>
                  <a:pt x="139431" y="163097"/>
                </a:lnTo>
                <a:lnTo>
                  <a:pt x="147205" y="161632"/>
                </a:lnTo>
                <a:lnTo>
                  <a:pt x="364319" y="161632"/>
                </a:lnTo>
                <a:lnTo>
                  <a:pt x="380123" y="118109"/>
                </a:lnTo>
                <a:lnTo>
                  <a:pt x="144399" y="118109"/>
                </a:lnTo>
                <a:lnTo>
                  <a:pt x="187286" y="0"/>
                </a:lnTo>
                <a:close/>
              </a:path>
              <a:path w="423545" h="242570">
                <a:moveTo>
                  <a:pt x="364319" y="161632"/>
                </a:moveTo>
                <a:lnTo>
                  <a:pt x="265049" y="161632"/>
                </a:lnTo>
                <a:lnTo>
                  <a:pt x="235712" y="242442"/>
                </a:lnTo>
                <a:lnTo>
                  <a:pt x="334975" y="242442"/>
                </a:lnTo>
                <a:lnTo>
                  <a:pt x="364319" y="161632"/>
                </a:lnTo>
                <a:close/>
              </a:path>
              <a:path w="423545" h="242570">
                <a:moveTo>
                  <a:pt x="423011" y="0"/>
                </a:moveTo>
                <a:lnTo>
                  <a:pt x="385787" y="0"/>
                </a:lnTo>
                <a:lnTo>
                  <a:pt x="359866" y="4884"/>
                </a:lnTo>
                <a:lnTo>
                  <a:pt x="335313" y="18203"/>
                </a:lnTo>
                <a:lnTo>
                  <a:pt x="314848" y="37960"/>
                </a:lnTo>
                <a:lnTo>
                  <a:pt x="301193" y="62153"/>
                </a:lnTo>
                <a:lnTo>
                  <a:pt x="287642" y="99453"/>
                </a:lnTo>
                <a:lnTo>
                  <a:pt x="283539" y="106713"/>
                </a:lnTo>
                <a:lnTo>
                  <a:pt x="277394" y="112644"/>
                </a:lnTo>
                <a:lnTo>
                  <a:pt x="270024" y="116643"/>
                </a:lnTo>
                <a:lnTo>
                  <a:pt x="262242" y="118109"/>
                </a:lnTo>
                <a:lnTo>
                  <a:pt x="380123" y="118109"/>
                </a:lnTo>
                <a:lnTo>
                  <a:pt x="423011" y="0"/>
                </a:lnTo>
                <a:close/>
              </a:path>
            </a:pathLst>
          </a:custGeom>
          <a:solidFill>
            <a:srgbClr val="FFFFFF"/>
          </a:solidFill>
        </p:spPr>
        <p:txBody>
          <a:bodyPr wrap="square" lIns="0" tIns="0" rIns="0" bIns="0" rtlCol="0"/>
          <a:lstStyle/>
          <a:p>
            <a:endParaRPr/>
          </a:p>
        </p:txBody>
      </p:sp>
      <p:sp>
        <p:nvSpPr>
          <p:cNvPr id="8" name="object 8"/>
          <p:cNvSpPr/>
          <p:nvPr/>
        </p:nvSpPr>
        <p:spPr>
          <a:xfrm>
            <a:off x="9684671" y="432005"/>
            <a:ext cx="503555" cy="242570"/>
          </a:xfrm>
          <a:custGeom>
            <a:avLst/>
            <a:gdLst/>
            <a:ahLst/>
            <a:cxnLst/>
            <a:rect l="l" t="t" r="r" b="b"/>
            <a:pathLst>
              <a:path w="503554" h="242570">
                <a:moveTo>
                  <a:pt x="258876" y="0"/>
                </a:moveTo>
                <a:lnTo>
                  <a:pt x="254469" y="63"/>
                </a:lnTo>
                <a:lnTo>
                  <a:pt x="150063" y="63"/>
                </a:lnTo>
                <a:lnTo>
                  <a:pt x="124154" y="4949"/>
                </a:lnTo>
                <a:lnTo>
                  <a:pt x="99602" y="18273"/>
                </a:lnTo>
                <a:lnTo>
                  <a:pt x="79132" y="38034"/>
                </a:lnTo>
                <a:lnTo>
                  <a:pt x="65468" y="62230"/>
                </a:lnTo>
                <a:lnTo>
                  <a:pt x="0" y="242519"/>
                </a:lnTo>
                <a:lnTo>
                  <a:pt x="99225" y="242519"/>
                </a:lnTo>
                <a:lnTo>
                  <a:pt x="164706" y="62230"/>
                </a:lnTo>
                <a:lnTo>
                  <a:pt x="168805" y="54969"/>
                </a:lnTo>
                <a:lnTo>
                  <a:pt x="174950" y="49039"/>
                </a:lnTo>
                <a:lnTo>
                  <a:pt x="182317" y="45040"/>
                </a:lnTo>
                <a:lnTo>
                  <a:pt x="190080" y="43573"/>
                </a:lnTo>
                <a:lnTo>
                  <a:pt x="502351" y="43573"/>
                </a:lnTo>
                <a:lnTo>
                  <a:pt x="503245" y="38034"/>
                </a:lnTo>
                <a:lnTo>
                  <a:pt x="497124" y="18273"/>
                </a:lnTo>
                <a:lnTo>
                  <a:pt x="496586" y="17792"/>
                </a:lnTo>
                <a:lnTo>
                  <a:pt x="295859" y="17792"/>
                </a:lnTo>
                <a:lnTo>
                  <a:pt x="289418" y="10367"/>
                </a:lnTo>
                <a:lnTo>
                  <a:pt x="281011" y="4767"/>
                </a:lnTo>
                <a:lnTo>
                  <a:pt x="270782" y="1231"/>
                </a:lnTo>
                <a:lnTo>
                  <a:pt x="258876" y="0"/>
                </a:lnTo>
                <a:close/>
              </a:path>
              <a:path w="503554" h="242570">
                <a:moveTo>
                  <a:pt x="357568" y="43573"/>
                </a:moveTo>
                <a:lnTo>
                  <a:pt x="221119" y="43573"/>
                </a:lnTo>
                <a:lnTo>
                  <a:pt x="227828" y="45040"/>
                </a:lnTo>
                <a:lnTo>
                  <a:pt x="232289" y="49039"/>
                </a:lnTo>
                <a:lnTo>
                  <a:pt x="234121" y="54969"/>
                </a:lnTo>
                <a:lnTo>
                  <a:pt x="232943" y="62230"/>
                </a:lnTo>
                <a:lnTo>
                  <a:pt x="167119" y="242519"/>
                </a:lnTo>
                <a:lnTo>
                  <a:pt x="266357" y="242519"/>
                </a:lnTo>
                <a:lnTo>
                  <a:pt x="332181" y="62230"/>
                </a:lnTo>
                <a:lnTo>
                  <a:pt x="336278" y="54969"/>
                </a:lnTo>
                <a:lnTo>
                  <a:pt x="342422" y="49039"/>
                </a:lnTo>
                <a:lnTo>
                  <a:pt x="349792" y="45040"/>
                </a:lnTo>
                <a:lnTo>
                  <a:pt x="357568" y="43573"/>
                </a:lnTo>
                <a:close/>
              </a:path>
              <a:path w="503554" h="242570">
                <a:moveTo>
                  <a:pt x="502351" y="43573"/>
                </a:moveTo>
                <a:lnTo>
                  <a:pt x="388594" y="43573"/>
                </a:lnTo>
                <a:lnTo>
                  <a:pt x="395308" y="45040"/>
                </a:lnTo>
                <a:lnTo>
                  <a:pt x="399770" y="49039"/>
                </a:lnTo>
                <a:lnTo>
                  <a:pt x="401603" y="54969"/>
                </a:lnTo>
                <a:lnTo>
                  <a:pt x="400431" y="62230"/>
                </a:lnTo>
                <a:lnTo>
                  <a:pt x="334606" y="242519"/>
                </a:lnTo>
                <a:lnTo>
                  <a:pt x="433844" y="242519"/>
                </a:lnTo>
                <a:lnTo>
                  <a:pt x="499338" y="62230"/>
                </a:lnTo>
                <a:lnTo>
                  <a:pt x="502351" y="43573"/>
                </a:lnTo>
                <a:close/>
              </a:path>
              <a:path w="503554" h="242570">
                <a:moveTo>
                  <a:pt x="345706" y="0"/>
                </a:moveTo>
                <a:lnTo>
                  <a:pt x="332919" y="1231"/>
                </a:lnTo>
                <a:lnTo>
                  <a:pt x="320130" y="4767"/>
                </a:lnTo>
                <a:lnTo>
                  <a:pt x="307668" y="10367"/>
                </a:lnTo>
                <a:lnTo>
                  <a:pt x="295859" y="17792"/>
                </a:lnTo>
                <a:lnTo>
                  <a:pt x="496586" y="17792"/>
                </a:lnTo>
                <a:lnTo>
                  <a:pt x="482241" y="4949"/>
                </a:lnTo>
                <a:lnTo>
                  <a:pt x="459867" y="63"/>
                </a:lnTo>
                <a:lnTo>
                  <a:pt x="350151" y="63"/>
                </a:lnTo>
                <a:lnTo>
                  <a:pt x="345706" y="0"/>
                </a:lnTo>
                <a:close/>
              </a:path>
            </a:pathLst>
          </a:custGeom>
          <a:solidFill>
            <a:srgbClr val="FFFFFF"/>
          </a:solidFill>
        </p:spPr>
        <p:txBody>
          <a:bodyPr wrap="square" lIns="0" tIns="0" rIns="0" bIns="0" rtlCol="0"/>
          <a:lstStyle/>
          <a:p>
            <a:endParaRPr/>
          </a:p>
        </p:txBody>
      </p:sp>
      <p:sp>
        <p:nvSpPr>
          <p:cNvPr id="9" name="object 9"/>
          <p:cNvSpPr/>
          <p:nvPr/>
        </p:nvSpPr>
        <p:spPr>
          <a:xfrm>
            <a:off x="3700856" y="1082116"/>
            <a:ext cx="6991146" cy="407451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0" y="185902"/>
            <a:ext cx="6464109" cy="554695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915236" y="3288220"/>
            <a:ext cx="8776766" cy="267803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136379" y="708823"/>
            <a:ext cx="9556115" cy="4465955"/>
          </a:xfrm>
          <a:custGeom>
            <a:avLst/>
            <a:gdLst/>
            <a:ahLst/>
            <a:cxnLst/>
            <a:rect l="l" t="t" r="r" b="b"/>
            <a:pathLst>
              <a:path w="9556115" h="4465955">
                <a:moveTo>
                  <a:pt x="0" y="0"/>
                </a:moveTo>
                <a:lnTo>
                  <a:pt x="9555619" y="4465370"/>
                </a:lnTo>
                <a:lnTo>
                  <a:pt x="9555619" y="3997490"/>
                </a:lnTo>
                <a:lnTo>
                  <a:pt x="0" y="0"/>
                </a:lnTo>
                <a:close/>
              </a:path>
            </a:pathLst>
          </a:custGeom>
          <a:solidFill>
            <a:srgbClr val="EF7D00"/>
          </a:solidFill>
        </p:spPr>
        <p:txBody>
          <a:bodyPr wrap="square" lIns="0" tIns="0" rIns="0" bIns="0" rtlCol="0"/>
          <a:lstStyle/>
          <a:p>
            <a:endParaRPr/>
          </a:p>
        </p:txBody>
      </p:sp>
      <p:sp>
        <p:nvSpPr>
          <p:cNvPr id="13" name="object 13"/>
          <p:cNvSpPr/>
          <p:nvPr/>
        </p:nvSpPr>
        <p:spPr>
          <a:xfrm>
            <a:off x="3931027" y="1877914"/>
            <a:ext cx="6761480" cy="2828925"/>
          </a:xfrm>
          <a:custGeom>
            <a:avLst/>
            <a:gdLst/>
            <a:ahLst/>
            <a:cxnLst/>
            <a:rect l="l" t="t" r="r" b="b"/>
            <a:pathLst>
              <a:path w="6761480" h="2828925">
                <a:moveTo>
                  <a:pt x="0" y="0"/>
                </a:moveTo>
                <a:lnTo>
                  <a:pt x="6760972" y="2828378"/>
                </a:lnTo>
                <a:lnTo>
                  <a:pt x="6760972" y="2495372"/>
                </a:lnTo>
                <a:lnTo>
                  <a:pt x="0" y="0"/>
                </a:lnTo>
                <a:close/>
              </a:path>
            </a:pathLst>
          </a:custGeom>
          <a:solidFill>
            <a:srgbClr val="8397A3"/>
          </a:solidFill>
        </p:spPr>
        <p:txBody>
          <a:bodyPr wrap="square" lIns="0" tIns="0" rIns="0" bIns="0" rtlCol="0"/>
          <a:lstStyle/>
          <a:p>
            <a:endParaRPr/>
          </a:p>
        </p:txBody>
      </p:sp>
      <p:sp>
        <p:nvSpPr>
          <p:cNvPr id="14" name="object 14"/>
          <p:cNvSpPr/>
          <p:nvPr/>
        </p:nvSpPr>
        <p:spPr>
          <a:xfrm>
            <a:off x="0" y="1873012"/>
            <a:ext cx="10692130" cy="3915410"/>
          </a:xfrm>
          <a:custGeom>
            <a:avLst/>
            <a:gdLst/>
            <a:ahLst/>
            <a:cxnLst/>
            <a:rect l="l" t="t" r="r" b="b"/>
            <a:pathLst>
              <a:path w="10692130" h="3915410">
                <a:moveTo>
                  <a:pt x="10692003" y="0"/>
                </a:moveTo>
                <a:lnTo>
                  <a:pt x="0" y="3325075"/>
                </a:lnTo>
                <a:lnTo>
                  <a:pt x="0" y="3914927"/>
                </a:lnTo>
                <a:lnTo>
                  <a:pt x="10692003" y="154965"/>
                </a:lnTo>
                <a:lnTo>
                  <a:pt x="10692003" y="0"/>
                </a:lnTo>
                <a:close/>
              </a:path>
            </a:pathLst>
          </a:custGeom>
          <a:solidFill>
            <a:srgbClr val="FFFFFF"/>
          </a:solidFill>
        </p:spPr>
        <p:txBody>
          <a:bodyPr wrap="square" lIns="0" tIns="0" rIns="0" bIns="0" rtlCol="0"/>
          <a:lstStyle/>
          <a:p>
            <a:endParaRPr/>
          </a:p>
        </p:txBody>
      </p:sp>
      <p:sp>
        <p:nvSpPr>
          <p:cNvPr id="16" name="object 16"/>
          <p:cNvSpPr txBox="1"/>
          <p:nvPr/>
        </p:nvSpPr>
        <p:spPr>
          <a:xfrm>
            <a:off x="491299" y="5812787"/>
            <a:ext cx="5039995" cy="883285"/>
          </a:xfrm>
          <a:prstGeom prst="rect">
            <a:avLst/>
          </a:prstGeom>
        </p:spPr>
        <p:txBody>
          <a:bodyPr vert="horz" wrap="square" lIns="0" tIns="108585" rIns="0" bIns="0" rtlCol="0">
            <a:spAutoFit/>
          </a:bodyPr>
          <a:lstStyle/>
          <a:p>
            <a:pPr marL="12700">
              <a:lnSpc>
                <a:spcPct val="100000"/>
              </a:lnSpc>
              <a:spcBef>
                <a:spcPts val="855"/>
              </a:spcBef>
            </a:pPr>
            <a:r>
              <a:rPr sz="3000" b="1" spc="10" dirty="0">
                <a:solidFill>
                  <a:srgbClr val="FFFFFF"/>
                </a:solidFill>
                <a:latin typeface="Tahoma"/>
                <a:cs typeface="Tahoma"/>
              </a:rPr>
              <a:t>Code </a:t>
            </a:r>
            <a:r>
              <a:rPr sz="3000" b="1" spc="5" dirty="0">
                <a:solidFill>
                  <a:srgbClr val="FFFFFF"/>
                </a:solidFill>
                <a:latin typeface="Tahoma"/>
                <a:cs typeface="Tahoma"/>
              </a:rPr>
              <a:t>of </a:t>
            </a:r>
            <a:r>
              <a:rPr sz="3000" b="1" spc="15" dirty="0">
                <a:solidFill>
                  <a:srgbClr val="FFFFFF"/>
                </a:solidFill>
                <a:latin typeface="Tahoma"/>
                <a:cs typeface="Tahoma"/>
              </a:rPr>
              <a:t>Business</a:t>
            </a:r>
            <a:r>
              <a:rPr sz="3000" b="1" spc="75" dirty="0">
                <a:solidFill>
                  <a:srgbClr val="FFFFFF"/>
                </a:solidFill>
                <a:latin typeface="Tahoma"/>
                <a:cs typeface="Tahoma"/>
              </a:rPr>
              <a:t> </a:t>
            </a:r>
            <a:r>
              <a:rPr sz="3000" b="1" spc="25" dirty="0">
                <a:solidFill>
                  <a:srgbClr val="FFFFFF"/>
                </a:solidFill>
                <a:latin typeface="Tahoma"/>
                <a:cs typeface="Tahoma"/>
              </a:rPr>
              <a:t>Conduct</a:t>
            </a:r>
            <a:endParaRPr sz="3000" dirty="0">
              <a:latin typeface="Tahoma"/>
              <a:cs typeface="Tahoma"/>
            </a:endParaRPr>
          </a:p>
          <a:p>
            <a:pPr marL="12700">
              <a:lnSpc>
                <a:spcPct val="100000"/>
              </a:lnSpc>
              <a:spcBef>
                <a:spcPts val="420"/>
              </a:spcBef>
            </a:pPr>
            <a:r>
              <a:rPr lang="en-GB" sz="1650" b="1" spc="-5" dirty="0" smtClean="0">
                <a:solidFill>
                  <a:srgbClr val="FFFFFF"/>
                </a:solidFill>
                <a:latin typeface="Tahoma"/>
                <a:cs typeface="Tahoma"/>
              </a:rPr>
              <a:t>How we do business </a:t>
            </a:r>
            <a:endParaRPr sz="165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
            <a:ext cx="10692130" cy="7560309"/>
          </a:xfrm>
          <a:custGeom>
            <a:avLst/>
            <a:gdLst/>
            <a:ahLst/>
            <a:cxnLst/>
            <a:rect l="l" t="t" r="r" b="b"/>
            <a:pathLst>
              <a:path w="10692130" h="7560309">
                <a:moveTo>
                  <a:pt x="0" y="7559979"/>
                </a:moveTo>
                <a:lnTo>
                  <a:pt x="10692003" y="7559979"/>
                </a:lnTo>
                <a:lnTo>
                  <a:pt x="10692003" y="0"/>
                </a:lnTo>
                <a:lnTo>
                  <a:pt x="0" y="0"/>
                </a:lnTo>
                <a:lnTo>
                  <a:pt x="0" y="7559979"/>
                </a:lnTo>
                <a:close/>
              </a:path>
            </a:pathLst>
          </a:custGeom>
          <a:solidFill>
            <a:srgbClr val="3E5B6F"/>
          </a:solidFill>
        </p:spPr>
        <p:txBody>
          <a:bodyPr wrap="square" lIns="0" tIns="0" rIns="0" bIns="0" rtlCol="0"/>
          <a:lstStyle/>
          <a:p>
            <a:endParaRPr/>
          </a:p>
        </p:txBody>
      </p:sp>
      <p:sp>
        <p:nvSpPr>
          <p:cNvPr id="3" name="object 3"/>
          <p:cNvSpPr/>
          <p:nvPr/>
        </p:nvSpPr>
        <p:spPr>
          <a:xfrm>
            <a:off x="-1" y="703554"/>
            <a:ext cx="10692130" cy="6856730"/>
          </a:xfrm>
          <a:custGeom>
            <a:avLst/>
            <a:gdLst/>
            <a:ahLst/>
            <a:cxnLst/>
            <a:rect l="l" t="t" r="r" b="b"/>
            <a:pathLst>
              <a:path w="10692130" h="6856730">
                <a:moveTo>
                  <a:pt x="10692003" y="0"/>
                </a:moveTo>
                <a:lnTo>
                  <a:pt x="8534565" y="935253"/>
                </a:lnTo>
                <a:lnTo>
                  <a:pt x="10692003" y="3010877"/>
                </a:lnTo>
                <a:lnTo>
                  <a:pt x="10692003" y="0"/>
                </a:lnTo>
                <a:close/>
              </a:path>
              <a:path w="10692130" h="6856730">
                <a:moveTo>
                  <a:pt x="3061195" y="3307956"/>
                </a:moveTo>
                <a:lnTo>
                  <a:pt x="0" y="4634979"/>
                </a:lnTo>
                <a:lnTo>
                  <a:pt x="0" y="6856450"/>
                </a:lnTo>
                <a:lnTo>
                  <a:pt x="10692003" y="6856450"/>
                </a:lnTo>
                <a:lnTo>
                  <a:pt x="10692003" y="4880114"/>
                </a:lnTo>
                <a:lnTo>
                  <a:pt x="3061195" y="3307956"/>
                </a:lnTo>
                <a:close/>
              </a:path>
            </a:pathLst>
          </a:custGeom>
          <a:solidFill>
            <a:srgbClr val="2D4D62"/>
          </a:solidFill>
        </p:spPr>
        <p:txBody>
          <a:bodyPr wrap="square" lIns="0" tIns="0" rIns="0" bIns="0" rtlCol="0"/>
          <a:lstStyle/>
          <a:p>
            <a:endParaRPr/>
          </a:p>
        </p:txBody>
      </p:sp>
      <p:sp>
        <p:nvSpPr>
          <p:cNvPr id="4" name="object 4"/>
          <p:cNvSpPr/>
          <p:nvPr/>
        </p:nvSpPr>
        <p:spPr>
          <a:xfrm>
            <a:off x="0" y="8"/>
            <a:ext cx="6831330" cy="635"/>
          </a:xfrm>
          <a:custGeom>
            <a:avLst/>
            <a:gdLst/>
            <a:ahLst/>
            <a:cxnLst/>
            <a:rect l="l" t="t" r="r" b="b"/>
            <a:pathLst>
              <a:path w="6831330" h="635">
                <a:moveTo>
                  <a:pt x="6831177" y="0"/>
                </a:moveTo>
                <a:lnTo>
                  <a:pt x="0" y="0"/>
                </a:lnTo>
                <a:lnTo>
                  <a:pt x="6831190" y="25"/>
                </a:lnTo>
                <a:close/>
              </a:path>
            </a:pathLst>
          </a:custGeom>
          <a:solidFill>
            <a:srgbClr val="D9D9D9"/>
          </a:solidFill>
        </p:spPr>
        <p:txBody>
          <a:bodyPr wrap="square" lIns="0" tIns="0" rIns="0" bIns="0" rtlCol="0"/>
          <a:lstStyle/>
          <a:p>
            <a:endParaRPr/>
          </a:p>
        </p:txBody>
      </p:sp>
      <p:sp>
        <p:nvSpPr>
          <p:cNvPr id="5" name="object 5"/>
          <p:cNvSpPr/>
          <p:nvPr/>
        </p:nvSpPr>
        <p:spPr>
          <a:xfrm>
            <a:off x="0" y="8"/>
            <a:ext cx="8535035" cy="4011929"/>
          </a:xfrm>
          <a:custGeom>
            <a:avLst/>
            <a:gdLst/>
            <a:ahLst/>
            <a:cxnLst/>
            <a:rect l="l" t="t" r="r" b="b"/>
            <a:pathLst>
              <a:path w="8535035" h="4011929">
                <a:moveTo>
                  <a:pt x="6831190" y="0"/>
                </a:moveTo>
                <a:lnTo>
                  <a:pt x="0" y="0"/>
                </a:lnTo>
                <a:lnTo>
                  <a:pt x="0" y="3380816"/>
                </a:lnTo>
                <a:lnTo>
                  <a:pt x="3061195" y="4011523"/>
                </a:lnTo>
                <a:lnTo>
                  <a:pt x="8534565" y="1638795"/>
                </a:lnTo>
                <a:lnTo>
                  <a:pt x="6831190" y="0"/>
                </a:lnTo>
                <a:close/>
              </a:path>
            </a:pathLst>
          </a:custGeom>
          <a:solidFill>
            <a:srgbClr val="355468"/>
          </a:solidFill>
        </p:spPr>
        <p:txBody>
          <a:bodyPr wrap="square" lIns="0" tIns="0" rIns="0" bIns="0" rtlCol="0"/>
          <a:lstStyle/>
          <a:p>
            <a:endParaRPr/>
          </a:p>
        </p:txBody>
      </p:sp>
      <p:sp>
        <p:nvSpPr>
          <p:cNvPr id="6" name="object 6"/>
          <p:cNvSpPr/>
          <p:nvPr/>
        </p:nvSpPr>
        <p:spPr>
          <a:xfrm>
            <a:off x="3061193" y="1638813"/>
            <a:ext cx="7631430" cy="3945254"/>
          </a:xfrm>
          <a:custGeom>
            <a:avLst/>
            <a:gdLst/>
            <a:ahLst/>
            <a:cxnLst/>
            <a:rect l="l" t="t" r="r" b="b"/>
            <a:pathLst>
              <a:path w="7631430" h="3945254">
                <a:moveTo>
                  <a:pt x="5473369" y="0"/>
                </a:moveTo>
                <a:lnTo>
                  <a:pt x="0" y="2372702"/>
                </a:lnTo>
                <a:lnTo>
                  <a:pt x="7630807" y="3944835"/>
                </a:lnTo>
                <a:lnTo>
                  <a:pt x="7630807" y="2075624"/>
                </a:lnTo>
                <a:lnTo>
                  <a:pt x="5473369" y="0"/>
                </a:lnTo>
                <a:close/>
              </a:path>
            </a:pathLst>
          </a:custGeom>
          <a:solidFill>
            <a:srgbClr val="425F72"/>
          </a:solidFill>
        </p:spPr>
        <p:txBody>
          <a:bodyPr wrap="square" lIns="0" tIns="0" rIns="0" bIns="0" rtlCol="0"/>
          <a:lstStyle/>
          <a:p>
            <a:endParaRPr/>
          </a:p>
        </p:txBody>
      </p:sp>
      <p:sp>
        <p:nvSpPr>
          <p:cNvPr id="7" name="object 7"/>
          <p:cNvSpPr/>
          <p:nvPr/>
        </p:nvSpPr>
        <p:spPr>
          <a:xfrm>
            <a:off x="0" y="5502163"/>
            <a:ext cx="10692130" cy="2056764"/>
          </a:xfrm>
          <a:custGeom>
            <a:avLst/>
            <a:gdLst/>
            <a:ahLst/>
            <a:cxnLst/>
            <a:rect l="l" t="t" r="r" b="b"/>
            <a:pathLst>
              <a:path w="10692130" h="2056765">
                <a:moveTo>
                  <a:pt x="10692003" y="0"/>
                </a:moveTo>
                <a:lnTo>
                  <a:pt x="0" y="1196911"/>
                </a:lnTo>
                <a:lnTo>
                  <a:pt x="0" y="2056714"/>
                </a:lnTo>
                <a:lnTo>
                  <a:pt x="10692003" y="179933"/>
                </a:lnTo>
                <a:lnTo>
                  <a:pt x="10692003" y="0"/>
                </a:lnTo>
                <a:close/>
              </a:path>
            </a:pathLst>
          </a:custGeom>
          <a:solidFill>
            <a:srgbClr val="3C5A6D"/>
          </a:solidFill>
        </p:spPr>
        <p:txBody>
          <a:bodyPr wrap="square" lIns="0" tIns="0" rIns="0" bIns="0" rtlCol="0"/>
          <a:lstStyle/>
          <a:p>
            <a:endParaRPr/>
          </a:p>
        </p:txBody>
      </p:sp>
      <p:sp>
        <p:nvSpPr>
          <p:cNvPr id="8" name="object 8"/>
          <p:cNvSpPr/>
          <p:nvPr/>
        </p:nvSpPr>
        <p:spPr>
          <a:xfrm>
            <a:off x="503999" y="726356"/>
            <a:ext cx="9684385" cy="0"/>
          </a:xfrm>
          <a:custGeom>
            <a:avLst/>
            <a:gdLst/>
            <a:ahLst/>
            <a:cxnLst/>
            <a:rect l="l" t="t" r="r" b="b"/>
            <a:pathLst>
              <a:path w="9684385">
                <a:moveTo>
                  <a:pt x="0" y="0"/>
                </a:moveTo>
                <a:lnTo>
                  <a:pt x="9684004" y="0"/>
                </a:lnTo>
              </a:path>
            </a:pathLst>
          </a:custGeom>
          <a:ln w="12700">
            <a:solidFill>
              <a:srgbClr val="FFFFFF"/>
            </a:solidFill>
          </a:ln>
        </p:spPr>
        <p:txBody>
          <a:bodyPr wrap="square" lIns="0" tIns="0" rIns="0" bIns="0" rtlCol="0"/>
          <a:lstStyle/>
          <a:p>
            <a:endParaRPr/>
          </a:p>
        </p:txBody>
      </p:sp>
      <p:sp>
        <p:nvSpPr>
          <p:cNvPr id="9" name="object 9"/>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FFFFFF"/>
          </a:solidFill>
        </p:spPr>
        <p:txBody>
          <a:bodyPr wrap="square" lIns="0" tIns="0" rIns="0" bIns="0" rtlCol="0"/>
          <a:lstStyle/>
          <a:p>
            <a:endParaRPr/>
          </a:p>
        </p:txBody>
      </p:sp>
      <p:sp>
        <p:nvSpPr>
          <p:cNvPr id="10" name="object 10"/>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FFFFFF"/>
          </a:solidFill>
        </p:spPr>
        <p:txBody>
          <a:bodyPr wrap="square" lIns="0" tIns="0" rIns="0" bIns="0" rtlCol="0"/>
          <a:lstStyle/>
          <a:p>
            <a:endParaRPr/>
          </a:p>
        </p:txBody>
      </p:sp>
      <p:sp>
        <p:nvSpPr>
          <p:cNvPr id="11" name="object 11"/>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FFFFFF"/>
          </a:solidFill>
        </p:spPr>
        <p:txBody>
          <a:bodyPr wrap="square" lIns="0" tIns="0" rIns="0" bIns="0" rtlCol="0"/>
          <a:lstStyle/>
          <a:p>
            <a:endParaRPr/>
          </a:p>
        </p:txBody>
      </p:sp>
      <p:sp>
        <p:nvSpPr>
          <p:cNvPr id="12" name="object 12"/>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FFFFFF"/>
          </a:solidFill>
        </p:spPr>
        <p:txBody>
          <a:bodyPr wrap="square" lIns="0" tIns="0" rIns="0" bIns="0" rtlCol="0"/>
          <a:lstStyle/>
          <a:p>
            <a:endParaRPr/>
          </a:p>
        </p:txBody>
      </p:sp>
      <p:sp>
        <p:nvSpPr>
          <p:cNvPr id="13" name="object 13"/>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FFFFFF"/>
          </a:solidFill>
        </p:spPr>
        <p:txBody>
          <a:bodyPr wrap="square" lIns="0" tIns="0" rIns="0" bIns="0" rtlCol="0"/>
          <a:lstStyle/>
          <a:p>
            <a:endParaRPr/>
          </a:p>
        </p:txBody>
      </p:sp>
      <p:sp>
        <p:nvSpPr>
          <p:cNvPr id="14" name="object 14"/>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FFFFFF"/>
          </a:solidFill>
        </p:spPr>
        <p:txBody>
          <a:bodyPr wrap="square" lIns="0" tIns="0" rIns="0" bIns="0" rtlCol="0"/>
          <a:lstStyle/>
          <a:p>
            <a:endParaRPr/>
          </a:p>
        </p:txBody>
      </p:sp>
      <p:sp>
        <p:nvSpPr>
          <p:cNvPr id="15" name="object 15"/>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FFFFFF"/>
                </a:solidFill>
                <a:latin typeface="Tahoma"/>
                <a:cs typeface="Tahoma"/>
              </a:rPr>
              <a:t>CODE </a:t>
            </a:r>
            <a:r>
              <a:rPr sz="900" b="1" spc="80" dirty="0">
                <a:solidFill>
                  <a:srgbClr val="FFFFFF"/>
                </a:solidFill>
                <a:latin typeface="Tahoma"/>
                <a:cs typeface="Tahoma"/>
              </a:rPr>
              <a:t>OF </a:t>
            </a:r>
            <a:r>
              <a:rPr sz="900" b="1" spc="135" dirty="0" smtClean="0">
                <a:solidFill>
                  <a:srgbClr val="FFFFFF"/>
                </a:solidFill>
                <a:latin typeface="Tahoma"/>
                <a:cs typeface="Tahoma"/>
              </a:rPr>
              <a:t>BUSIN</a:t>
            </a:r>
            <a:r>
              <a:rPr sz="900" b="1" spc="110" dirty="0" smtClean="0">
                <a:solidFill>
                  <a:srgbClr val="FFFFFF"/>
                </a:solidFill>
                <a:latin typeface="Tahoma"/>
                <a:cs typeface="Tahoma"/>
              </a:rPr>
              <a:t>ESS CON</a:t>
            </a:r>
            <a:r>
              <a:rPr sz="900" b="1" spc="125" dirty="0" smtClean="0">
                <a:solidFill>
                  <a:srgbClr val="FFFFFF"/>
                </a:solidFill>
                <a:latin typeface="Tahoma"/>
                <a:cs typeface="Tahoma"/>
              </a:rPr>
              <a:t>DUCT</a:t>
            </a:r>
            <a:r>
              <a:rPr sz="900" b="1" spc="-85" dirty="0" smtClean="0">
                <a:solidFill>
                  <a:srgbClr val="FFFFFF"/>
                </a:solidFill>
                <a:latin typeface="Tahoma"/>
                <a:cs typeface="Tahoma"/>
              </a:rPr>
              <a:t> </a:t>
            </a:r>
            <a:endParaRPr sz="900" dirty="0">
              <a:latin typeface="Tahoma"/>
              <a:cs typeface="Tahoma"/>
            </a:endParaRPr>
          </a:p>
        </p:txBody>
      </p:sp>
      <p:sp>
        <p:nvSpPr>
          <p:cNvPr id="16" name="object 16"/>
          <p:cNvSpPr/>
          <p:nvPr/>
        </p:nvSpPr>
        <p:spPr>
          <a:xfrm>
            <a:off x="10260000" y="7104229"/>
            <a:ext cx="146050" cy="0"/>
          </a:xfrm>
          <a:custGeom>
            <a:avLst/>
            <a:gdLst/>
            <a:ahLst/>
            <a:cxnLst/>
            <a:rect l="l" t="t" r="r" b="b"/>
            <a:pathLst>
              <a:path w="146050">
                <a:moveTo>
                  <a:pt x="0" y="0"/>
                </a:moveTo>
                <a:lnTo>
                  <a:pt x="145554" y="0"/>
                </a:lnTo>
              </a:path>
            </a:pathLst>
          </a:custGeom>
          <a:ln w="6350">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491300" y="1739746"/>
            <a:ext cx="3307079" cy="635000"/>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rPr>
              <a:t>Our</a:t>
            </a:r>
            <a:r>
              <a:rPr sz="4000" spc="-85" dirty="0">
                <a:solidFill>
                  <a:srgbClr val="FFFFFF"/>
                </a:solidFill>
              </a:rPr>
              <a:t> </a:t>
            </a:r>
            <a:r>
              <a:rPr sz="4000" spc="-30" dirty="0">
                <a:solidFill>
                  <a:srgbClr val="FFFFFF"/>
                </a:solidFill>
              </a:rPr>
              <a:t>Business</a:t>
            </a:r>
            <a:endParaRPr sz="4000"/>
          </a:p>
        </p:txBody>
      </p:sp>
      <p:sp>
        <p:nvSpPr>
          <p:cNvPr id="20" name="object 20"/>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10</a:t>
            </a:fld>
            <a:endParaRPr dirty="0">
              <a:solidFill>
                <a:srgbClr val="FFFFFF"/>
              </a:solidFill>
            </a:endParaRPr>
          </a:p>
        </p:txBody>
      </p:sp>
      <p:sp>
        <p:nvSpPr>
          <p:cNvPr id="18" name="object 18"/>
          <p:cNvSpPr txBox="1"/>
          <p:nvPr/>
        </p:nvSpPr>
        <p:spPr>
          <a:xfrm>
            <a:off x="982700" y="2734134"/>
            <a:ext cx="4212590" cy="2057400"/>
          </a:xfrm>
          <a:prstGeom prst="rect">
            <a:avLst/>
          </a:prstGeom>
        </p:spPr>
        <p:txBody>
          <a:bodyPr vert="horz" wrap="square" lIns="0" tIns="12700" rIns="0" bIns="0" rtlCol="0">
            <a:spAutoFit/>
          </a:bodyPr>
          <a:lstStyle/>
          <a:p>
            <a:pPr marL="12700" marR="5080">
              <a:lnSpc>
                <a:spcPct val="111100"/>
              </a:lnSpc>
              <a:spcBef>
                <a:spcPts val="100"/>
              </a:spcBef>
            </a:pPr>
            <a:r>
              <a:rPr sz="1500" dirty="0">
                <a:solidFill>
                  <a:srgbClr val="FFFFFF"/>
                </a:solidFill>
                <a:latin typeface="Tahoma"/>
                <a:cs typeface="Tahoma"/>
              </a:rPr>
              <a:t>This </a:t>
            </a:r>
            <a:r>
              <a:rPr sz="1500" spc="-5" dirty="0">
                <a:solidFill>
                  <a:srgbClr val="FFFFFF"/>
                </a:solidFill>
                <a:latin typeface="Tahoma"/>
                <a:cs typeface="Tahoma"/>
              </a:rPr>
              <a:t>section </a:t>
            </a:r>
            <a:r>
              <a:rPr sz="1500" dirty="0">
                <a:solidFill>
                  <a:srgbClr val="FFFFFF"/>
                </a:solidFill>
                <a:latin typeface="Tahoma"/>
                <a:cs typeface="Tahoma"/>
              </a:rPr>
              <a:t>of our Code </a:t>
            </a:r>
            <a:r>
              <a:rPr sz="1500" spc="-5" dirty="0">
                <a:solidFill>
                  <a:srgbClr val="FFFFFF"/>
                </a:solidFill>
                <a:latin typeface="Tahoma"/>
                <a:cs typeface="Tahoma"/>
              </a:rPr>
              <a:t>explains </a:t>
            </a:r>
            <a:r>
              <a:rPr sz="1500" dirty="0">
                <a:solidFill>
                  <a:srgbClr val="FFFFFF"/>
                </a:solidFill>
                <a:latin typeface="Tahoma"/>
                <a:cs typeface="Tahoma"/>
              </a:rPr>
              <a:t>how </a:t>
            </a:r>
            <a:r>
              <a:rPr sz="1500" spc="-5" dirty="0">
                <a:solidFill>
                  <a:srgbClr val="FFFFFF"/>
                </a:solidFill>
                <a:latin typeface="Tahoma"/>
                <a:cs typeface="Tahoma"/>
              </a:rPr>
              <a:t>we operate  </a:t>
            </a:r>
            <a:r>
              <a:rPr sz="1500" dirty="0">
                <a:solidFill>
                  <a:srgbClr val="FFFFFF"/>
                </a:solidFill>
                <a:latin typeface="Tahoma"/>
                <a:cs typeface="Tahoma"/>
              </a:rPr>
              <a:t>and do business at Cobham. </a:t>
            </a:r>
            <a:r>
              <a:rPr sz="1500" spc="-5" dirty="0">
                <a:solidFill>
                  <a:srgbClr val="FFFFFF"/>
                </a:solidFill>
                <a:latin typeface="Tahoma"/>
                <a:cs typeface="Tahoma"/>
              </a:rPr>
              <a:t>It outlines </a:t>
            </a:r>
            <a:r>
              <a:rPr sz="1500" dirty="0">
                <a:solidFill>
                  <a:srgbClr val="FFFFFF"/>
                </a:solidFill>
                <a:latin typeface="Tahoma"/>
                <a:cs typeface="Tahoma"/>
              </a:rPr>
              <a:t>how </a:t>
            </a:r>
            <a:r>
              <a:rPr sz="1500" spc="-5" dirty="0">
                <a:solidFill>
                  <a:srgbClr val="FFFFFF"/>
                </a:solidFill>
                <a:latin typeface="Tahoma"/>
                <a:cs typeface="Tahoma"/>
              </a:rPr>
              <a:t>we  are expected to behave </a:t>
            </a:r>
            <a:r>
              <a:rPr sz="1500" dirty="0">
                <a:solidFill>
                  <a:srgbClr val="FFFFFF"/>
                </a:solidFill>
                <a:latin typeface="Tahoma"/>
                <a:cs typeface="Tahoma"/>
              </a:rPr>
              <a:t>in </a:t>
            </a:r>
            <a:r>
              <a:rPr sz="1500" spc="-5" dirty="0">
                <a:solidFill>
                  <a:srgbClr val="FFFFFF"/>
                </a:solidFill>
                <a:latin typeface="Tahoma"/>
                <a:cs typeface="Tahoma"/>
              </a:rPr>
              <a:t>the relationships we  </a:t>
            </a:r>
            <a:r>
              <a:rPr sz="1500" spc="-10" dirty="0">
                <a:solidFill>
                  <a:srgbClr val="FFFFFF"/>
                </a:solidFill>
                <a:latin typeface="Tahoma"/>
                <a:cs typeface="Tahoma"/>
              </a:rPr>
              <a:t>have </a:t>
            </a:r>
            <a:r>
              <a:rPr sz="1500" spc="-5" dirty="0">
                <a:solidFill>
                  <a:srgbClr val="FFFFFF"/>
                </a:solidFill>
                <a:latin typeface="Tahoma"/>
                <a:cs typeface="Tahoma"/>
              </a:rPr>
              <a:t>with customers, </a:t>
            </a:r>
            <a:r>
              <a:rPr sz="1500" dirty="0">
                <a:solidFill>
                  <a:srgbClr val="FFFFFF"/>
                </a:solidFill>
                <a:latin typeface="Tahoma"/>
                <a:cs typeface="Tahoma"/>
              </a:rPr>
              <a:t>industry partners, </a:t>
            </a:r>
            <a:r>
              <a:rPr sz="1500" spc="-5" dirty="0">
                <a:solidFill>
                  <a:srgbClr val="FFFFFF"/>
                </a:solidFill>
                <a:latin typeface="Tahoma"/>
                <a:cs typeface="Tahoma"/>
              </a:rPr>
              <a:t>suppliers  </a:t>
            </a:r>
            <a:r>
              <a:rPr sz="1500" dirty="0">
                <a:solidFill>
                  <a:srgbClr val="FFFFFF"/>
                </a:solidFill>
                <a:latin typeface="Tahoma"/>
                <a:cs typeface="Tahoma"/>
              </a:rPr>
              <a:t>and </a:t>
            </a:r>
            <a:r>
              <a:rPr sz="1500" spc="-5" dirty="0">
                <a:solidFill>
                  <a:srgbClr val="FFFFFF"/>
                </a:solidFill>
                <a:latin typeface="Tahoma"/>
                <a:cs typeface="Tahoma"/>
              </a:rPr>
              <a:t>the wider marketplace, </a:t>
            </a:r>
            <a:r>
              <a:rPr sz="1500" dirty="0">
                <a:solidFill>
                  <a:srgbClr val="FFFFFF"/>
                </a:solidFill>
                <a:latin typeface="Tahoma"/>
                <a:cs typeface="Tahoma"/>
              </a:rPr>
              <a:t>and how </a:t>
            </a:r>
            <a:r>
              <a:rPr sz="1500" spc="-5" dirty="0">
                <a:solidFill>
                  <a:srgbClr val="FFFFFF"/>
                </a:solidFill>
                <a:latin typeface="Tahoma"/>
                <a:cs typeface="Tahoma"/>
              </a:rPr>
              <a:t>we interact  </a:t>
            </a:r>
            <a:r>
              <a:rPr sz="1500" dirty="0">
                <a:solidFill>
                  <a:srgbClr val="FFFFFF"/>
                </a:solidFill>
                <a:latin typeface="Tahoma"/>
                <a:cs typeface="Tahoma"/>
              </a:rPr>
              <a:t>and </a:t>
            </a:r>
            <a:r>
              <a:rPr sz="1500" spc="-5" dirty="0">
                <a:solidFill>
                  <a:srgbClr val="FFFFFF"/>
                </a:solidFill>
                <a:latin typeface="Tahoma"/>
                <a:cs typeface="Tahoma"/>
              </a:rPr>
              <a:t>generate positive relationships with the  communities </a:t>
            </a:r>
            <a:r>
              <a:rPr sz="1500" dirty="0">
                <a:solidFill>
                  <a:srgbClr val="FFFFFF"/>
                </a:solidFill>
                <a:latin typeface="Tahoma"/>
                <a:cs typeface="Tahoma"/>
              </a:rPr>
              <a:t>in </a:t>
            </a:r>
            <a:r>
              <a:rPr sz="1500" spc="-5" dirty="0">
                <a:solidFill>
                  <a:srgbClr val="FFFFFF"/>
                </a:solidFill>
                <a:latin typeface="Tahoma"/>
                <a:cs typeface="Tahoma"/>
              </a:rPr>
              <a:t>which we operate </a:t>
            </a:r>
            <a:r>
              <a:rPr sz="1500" dirty="0">
                <a:solidFill>
                  <a:srgbClr val="FFFFFF"/>
                </a:solidFill>
                <a:latin typeface="Tahoma"/>
                <a:cs typeface="Tahoma"/>
              </a:rPr>
              <a:t>and </a:t>
            </a:r>
            <a:r>
              <a:rPr sz="1500" spc="-5" dirty="0">
                <a:solidFill>
                  <a:srgbClr val="FFFFFF"/>
                </a:solidFill>
                <a:latin typeface="Tahoma"/>
                <a:cs typeface="Tahoma"/>
              </a:rPr>
              <a:t>the world  around </a:t>
            </a:r>
            <a:r>
              <a:rPr sz="1500" dirty="0">
                <a:solidFill>
                  <a:srgbClr val="FFFFFF"/>
                </a:solidFill>
                <a:latin typeface="Tahoma"/>
                <a:cs typeface="Tahoma"/>
              </a:rPr>
              <a:t>us.</a:t>
            </a:r>
            <a:endParaRPr sz="150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txBox="1">
            <a:spLocks noGrp="1"/>
          </p:cNvSpPr>
          <p:nvPr>
            <p:ph type="title"/>
          </p:nvPr>
        </p:nvSpPr>
        <p:spPr>
          <a:xfrm>
            <a:off x="491300" y="995570"/>
            <a:ext cx="3376929" cy="382156"/>
          </a:xfrm>
          <a:prstGeom prst="rect">
            <a:avLst/>
          </a:prstGeom>
        </p:spPr>
        <p:txBody>
          <a:bodyPr vert="horz" wrap="square" lIns="0" tIns="73660" rIns="0" bIns="0" rtlCol="0">
            <a:spAutoFit/>
          </a:bodyPr>
          <a:lstStyle/>
          <a:p>
            <a:pPr marL="12700" marR="5080">
              <a:lnSpc>
                <a:spcPts val="2400"/>
              </a:lnSpc>
              <a:spcBef>
                <a:spcPts val="580"/>
              </a:spcBef>
            </a:pPr>
            <a:r>
              <a:rPr lang="en-GB" spc="-5" dirty="0" smtClean="0">
                <a:solidFill>
                  <a:srgbClr val="8498A4"/>
                </a:solidFill>
              </a:rPr>
              <a:t>Detailed P</a:t>
            </a:r>
            <a:r>
              <a:rPr spc="-5" dirty="0" err="1" smtClean="0">
                <a:solidFill>
                  <a:srgbClr val="8498A4"/>
                </a:solidFill>
              </a:rPr>
              <a:t>olic</a:t>
            </a:r>
            <a:r>
              <a:rPr lang="en-GB" spc="-5" dirty="0" err="1" smtClean="0">
                <a:solidFill>
                  <a:srgbClr val="8498A4"/>
                </a:solidFill>
              </a:rPr>
              <a:t>ies</a:t>
            </a:r>
            <a:endParaRPr spc="-5" dirty="0">
              <a:solidFill>
                <a:srgbClr val="8498A4"/>
              </a:solidFill>
            </a:endParaRPr>
          </a:p>
        </p:txBody>
      </p:sp>
      <p:sp>
        <p:nvSpPr>
          <p:cNvPr id="11" name="object 11"/>
          <p:cNvSpPr txBox="1"/>
          <p:nvPr/>
        </p:nvSpPr>
        <p:spPr>
          <a:xfrm>
            <a:off x="491300" y="1770771"/>
            <a:ext cx="4446270" cy="3508012"/>
          </a:xfrm>
          <a:prstGeom prst="rect">
            <a:avLst/>
          </a:prstGeom>
        </p:spPr>
        <p:txBody>
          <a:bodyPr vert="horz" wrap="square" lIns="0" tIns="12700" rIns="0" bIns="0" rtlCol="0">
            <a:spAutoFit/>
          </a:bodyPr>
          <a:lstStyle/>
          <a:p>
            <a:pPr marL="372110" marR="21590">
              <a:lnSpc>
                <a:spcPct val="107800"/>
              </a:lnSpc>
              <a:spcBef>
                <a:spcPts val="100"/>
              </a:spcBef>
            </a:pPr>
            <a:r>
              <a:rPr lang="en-GB" sz="850" dirty="0" smtClean="0">
                <a:solidFill>
                  <a:srgbClr val="8498A4"/>
                </a:solidFill>
                <a:latin typeface="Tahoma"/>
                <a:cs typeface="Tahoma"/>
              </a:rPr>
              <a:t>This code cannot cover every detail in regard to specific topics. You should refer back to the detailed policy documents referred to in this document for greater detail when necessary. Cobham has reduced the number of central policy documents to the minimum, with responsibility now devolved to individual businesses for most policies. </a:t>
            </a:r>
            <a:r>
              <a:rPr sz="850" dirty="0" smtClean="0">
                <a:solidFill>
                  <a:srgbClr val="8498A4"/>
                </a:solidFill>
                <a:latin typeface="Tahoma"/>
                <a:cs typeface="Tahoma"/>
              </a:rPr>
              <a:t>The </a:t>
            </a:r>
            <a:r>
              <a:rPr lang="en-GB" sz="850" dirty="0" smtClean="0">
                <a:solidFill>
                  <a:srgbClr val="8498A4"/>
                </a:solidFill>
                <a:latin typeface="Tahoma"/>
                <a:cs typeface="Tahoma"/>
              </a:rPr>
              <a:t>remaining Group-level policies such as IT assurance are held on the Cobham Connect intranet site and are to be followed by all employees/businesses as required. </a:t>
            </a:r>
            <a:endParaRPr sz="850" dirty="0" smtClean="0">
              <a:solidFill>
                <a:srgbClr val="8498A4"/>
              </a:solidFill>
              <a:latin typeface="Tahoma"/>
              <a:cs typeface="Tahoma"/>
            </a:endParaRPr>
          </a:p>
          <a:p>
            <a:pPr>
              <a:lnSpc>
                <a:spcPct val="100000"/>
              </a:lnSpc>
            </a:pPr>
            <a:endParaRPr sz="1000" dirty="0" smtClean="0">
              <a:solidFill>
                <a:srgbClr val="8498A4"/>
              </a:solidFill>
              <a:latin typeface="Times New Roman"/>
              <a:cs typeface="Times New Roman"/>
            </a:endParaRPr>
          </a:p>
          <a:p>
            <a:pPr>
              <a:lnSpc>
                <a:spcPct val="100000"/>
              </a:lnSpc>
              <a:spcBef>
                <a:spcPts val="50"/>
              </a:spcBef>
            </a:pPr>
            <a:endParaRPr sz="950" dirty="0" smtClean="0">
              <a:latin typeface="Times New Roman"/>
              <a:cs typeface="Times New Roman"/>
            </a:endParaRPr>
          </a:p>
          <a:p>
            <a:pPr marL="12700" marR="52705">
              <a:lnSpc>
                <a:spcPts val="2400"/>
              </a:lnSpc>
            </a:pPr>
            <a:r>
              <a:rPr sz="2400" b="1" dirty="0" smtClean="0">
                <a:solidFill>
                  <a:srgbClr val="8597A3"/>
                </a:solidFill>
                <a:latin typeface="Tahoma"/>
                <a:cs typeface="Tahoma"/>
              </a:rPr>
              <a:t>Anti-bribery</a:t>
            </a:r>
            <a:r>
              <a:rPr sz="2400" b="1" dirty="0">
                <a:solidFill>
                  <a:srgbClr val="8597A3"/>
                </a:solidFill>
                <a:latin typeface="Tahoma"/>
                <a:cs typeface="Tahoma"/>
              </a:rPr>
              <a:t>,</a:t>
            </a:r>
            <a:r>
              <a:rPr sz="2400" b="1" spc="-95" dirty="0">
                <a:solidFill>
                  <a:srgbClr val="8597A3"/>
                </a:solidFill>
                <a:latin typeface="Tahoma"/>
                <a:cs typeface="Tahoma"/>
              </a:rPr>
              <a:t> </a:t>
            </a:r>
            <a:r>
              <a:rPr sz="2400" b="1" dirty="0">
                <a:solidFill>
                  <a:srgbClr val="8597A3"/>
                </a:solidFill>
                <a:latin typeface="Tahoma"/>
                <a:cs typeface="Tahoma"/>
              </a:rPr>
              <a:t>anti-corruption  and improper</a:t>
            </a:r>
            <a:r>
              <a:rPr sz="2400" b="1" spc="-25" dirty="0">
                <a:solidFill>
                  <a:srgbClr val="8597A3"/>
                </a:solidFill>
                <a:latin typeface="Tahoma"/>
                <a:cs typeface="Tahoma"/>
              </a:rPr>
              <a:t> </a:t>
            </a:r>
            <a:r>
              <a:rPr sz="2400" b="1" spc="-5" dirty="0" smtClean="0">
                <a:solidFill>
                  <a:srgbClr val="8597A3"/>
                </a:solidFill>
                <a:latin typeface="Tahoma"/>
                <a:cs typeface="Tahoma"/>
              </a:rPr>
              <a:t>payments</a:t>
            </a:r>
            <a:endParaRPr sz="2100" baseline="31746" dirty="0">
              <a:latin typeface="Tahoma"/>
              <a:cs typeface="Tahoma"/>
            </a:endParaRPr>
          </a:p>
          <a:p>
            <a:pPr marL="372110">
              <a:lnSpc>
                <a:spcPct val="100000"/>
              </a:lnSpc>
              <a:spcBef>
                <a:spcPts val="1005"/>
              </a:spcBef>
            </a:pPr>
            <a:r>
              <a:rPr sz="850" spc="-20" dirty="0">
                <a:solidFill>
                  <a:srgbClr val="8597A3"/>
                </a:solidFill>
                <a:latin typeface="Tahoma"/>
                <a:cs typeface="Tahoma"/>
              </a:rPr>
              <a:t>We </a:t>
            </a:r>
            <a:r>
              <a:rPr sz="850" spc="-5" dirty="0">
                <a:solidFill>
                  <a:srgbClr val="8597A3"/>
                </a:solidFill>
                <a:latin typeface="Tahoma"/>
                <a:cs typeface="Tahoma"/>
              </a:rPr>
              <a:t>have </a:t>
            </a:r>
            <a:r>
              <a:rPr sz="850" dirty="0">
                <a:solidFill>
                  <a:srgbClr val="8597A3"/>
                </a:solidFill>
                <a:latin typeface="Tahoma"/>
                <a:cs typeface="Tahoma"/>
              </a:rPr>
              <a:t>a </a:t>
            </a:r>
            <a:r>
              <a:rPr sz="850" spc="-5" dirty="0">
                <a:solidFill>
                  <a:srgbClr val="8597A3"/>
                </a:solidFill>
                <a:latin typeface="Tahoma"/>
                <a:cs typeface="Tahoma"/>
              </a:rPr>
              <a:t>zero tolerance towards any form </a:t>
            </a:r>
            <a:r>
              <a:rPr sz="850" dirty="0">
                <a:solidFill>
                  <a:srgbClr val="8597A3"/>
                </a:solidFill>
                <a:latin typeface="Tahoma"/>
                <a:cs typeface="Tahoma"/>
              </a:rPr>
              <a:t>of bribery or</a:t>
            </a:r>
            <a:r>
              <a:rPr sz="850" spc="15" dirty="0">
                <a:solidFill>
                  <a:srgbClr val="8597A3"/>
                </a:solidFill>
                <a:latin typeface="Tahoma"/>
                <a:cs typeface="Tahoma"/>
              </a:rPr>
              <a:t> </a:t>
            </a:r>
            <a:r>
              <a:rPr sz="850" spc="-5" dirty="0">
                <a:solidFill>
                  <a:srgbClr val="8597A3"/>
                </a:solidFill>
                <a:latin typeface="Tahoma"/>
                <a:cs typeface="Tahoma"/>
              </a:rPr>
              <a:t>corruption.</a:t>
            </a:r>
            <a:endParaRPr sz="850" dirty="0">
              <a:latin typeface="Tahoma"/>
              <a:cs typeface="Tahoma"/>
            </a:endParaRPr>
          </a:p>
          <a:p>
            <a:pPr marL="372110" marR="5080">
              <a:lnSpc>
                <a:spcPct val="117700"/>
              </a:lnSpc>
              <a:spcBef>
                <a:spcPts val="850"/>
              </a:spcBef>
            </a:pPr>
            <a:r>
              <a:rPr sz="850" dirty="0">
                <a:solidFill>
                  <a:srgbClr val="8597A3"/>
                </a:solidFill>
                <a:latin typeface="Tahoma"/>
                <a:cs typeface="Tahoma"/>
              </a:rPr>
              <a:t>The </a:t>
            </a:r>
            <a:r>
              <a:rPr sz="850" spc="-5" dirty="0">
                <a:solidFill>
                  <a:srgbClr val="8597A3"/>
                </a:solidFill>
                <a:latin typeface="Tahoma"/>
                <a:cs typeface="Tahoma"/>
              </a:rPr>
              <a:t>offer </a:t>
            </a:r>
            <a:r>
              <a:rPr sz="850" spc="-25" dirty="0">
                <a:solidFill>
                  <a:srgbClr val="8597A3"/>
                </a:solidFill>
                <a:latin typeface="Tahoma"/>
                <a:cs typeface="Tahoma"/>
              </a:rPr>
              <a:t>of, </a:t>
            </a:r>
            <a:r>
              <a:rPr sz="850" spc="-5" dirty="0">
                <a:solidFill>
                  <a:srgbClr val="8597A3"/>
                </a:solidFill>
                <a:latin typeface="Tahoma"/>
                <a:cs typeface="Tahoma"/>
              </a:rPr>
              <a:t>the promise </a:t>
            </a:r>
            <a:r>
              <a:rPr sz="850" spc="-25" dirty="0">
                <a:solidFill>
                  <a:srgbClr val="8597A3"/>
                </a:solidFill>
                <a:latin typeface="Tahoma"/>
                <a:cs typeface="Tahoma"/>
              </a:rPr>
              <a:t>of, </a:t>
            </a:r>
            <a:r>
              <a:rPr sz="850" spc="-5" dirty="0">
                <a:solidFill>
                  <a:srgbClr val="8597A3"/>
                </a:solidFill>
                <a:latin typeface="Tahoma"/>
                <a:cs typeface="Tahoma"/>
              </a:rPr>
              <a:t>the payment </a:t>
            </a:r>
            <a:r>
              <a:rPr sz="850" spc="-25" dirty="0">
                <a:solidFill>
                  <a:srgbClr val="8597A3"/>
                </a:solidFill>
                <a:latin typeface="Tahoma"/>
                <a:cs typeface="Tahoma"/>
              </a:rPr>
              <a:t>of, </a:t>
            </a:r>
            <a:r>
              <a:rPr sz="850" spc="-5" dirty="0">
                <a:solidFill>
                  <a:srgbClr val="8597A3"/>
                </a:solidFill>
                <a:latin typeface="Tahoma"/>
                <a:cs typeface="Tahoma"/>
              </a:rPr>
              <a:t>to solicit, to request, agree to receive </a:t>
            </a:r>
            <a:r>
              <a:rPr sz="850" dirty="0">
                <a:solidFill>
                  <a:srgbClr val="8597A3"/>
                </a:solidFill>
                <a:latin typeface="Tahoma"/>
                <a:cs typeface="Tahoma"/>
              </a:rPr>
              <a:t>or  </a:t>
            </a:r>
            <a:r>
              <a:rPr sz="850" spc="-5" dirty="0">
                <a:solidFill>
                  <a:srgbClr val="8597A3"/>
                </a:solidFill>
                <a:latin typeface="Tahoma"/>
                <a:cs typeface="Tahoma"/>
              </a:rPr>
              <a:t>agree to accept, </a:t>
            </a:r>
            <a:r>
              <a:rPr sz="850" dirty="0">
                <a:solidFill>
                  <a:srgbClr val="8597A3"/>
                </a:solidFill>
                <a:latin typeface="Tahoma"/>
                <a:cs typeface="Tahoma"/>
              </a:rPr>
              <a:t>a bribe or </a:t>
            </a:r>
            <a:r>
              <a:rPr sz="850" spc="-5" dirty="0">
                <a:solidFill>
                  <a:srgbClr val="8597A3"/>
                </a:solidFill>
                <a:latin typeface="Tahoma"/>
                <a:cs typeface="Tahoma"/>
              </a:rPr>
              <a:t>kickback </a:t>
            </a:r>
            <a:r>
              <a:rPr sz="850" dirty="0">
                <a:solidFill>
                  <a:srgbClr val="8597A3"/>
                </a:solidFill>
                <a:latin typeface="Tahoma"/>
                <a:cs typeface="Tahoma"/>
              </a:rPr>
              <a:t>or other </a:t>
            </a:r>
            <a:r>
              <a:rPr sz="850" spc="-5" dirty="0">
                <a:solidFill>
                  <a:srgbClr val="8597A3"/>
                </a:solidFill>
                <a:latin typeface="Tahoma"/>
                <a:cs typeface="Tahoma"/>
              </a:rPr>
              <a:t>prohibited payment </a:t>
            </a:r>
            <a:r>
              <a:rPr sz="850" dirty="0">
                <a:solidFill>
                  <a:srgbClr val="8597A3"/>
                </a:solidFill>
                <a:latin typeface="Tahoma"/>
                <a:cs typeface="Tahoma"/>
              </a:rPr>
              <a:t>or </a:t>
            </a:r>
            <a:r>
              <a:rPr sz="850" spc="-10" dirty="0">
                <a:solidFill>
                  <a:srgbClr val="8597A3"/>
                </a:solidFill>
                <a:latin typeface="Tahoma"/>
                <a:cs typeface="Tahoma"/>
              </a:rPr>
              <a:t>activity, </a:t>
            </a:r>
            <a:r>
              <a:rPr sz="850" spc="-5" dirty="0">
                <a:solidFill>
                  <a:srgbClr val="8597A3"/>
                </a:solidFill>
                <a:latin typeface="Tahoma"/>
                <a:cs typeface="Tahoma"/>
              </a:rPr>
              <a:t>whether  </a:t>
            </a:r>
            <a:r>
              <a:rPr sz="850" dirty="0">
                <a:solidFill>
                  <a:srgbClr val="8597A3"/>
                </a:solidFill>
                <a:latin typeface="Tahoma"/>
                <a:cs typeface="Tahoma"/>
              </a:rPr>
              <a:t>in </a:t>
            </a:r>
            <a:r>
              <a:rPr sz="850" spc="-5" dirty="0">
                <a:solidFill>
                  <a:srgbClr val="8597A3"/>
                </a:solidFill>
                <a:latin typeface="Tahoma"/>
                <a:cs typeface="Tahoma"/>
              </a:rPr>
              <a:t>cash </a:t>
            </a:r>
            <a:r>
              <a:rPr sz="850" dirty="0">
                <a:solidFill>
                  <a:srgbClr val="8597A3"/>
                </a:solidFill>
                <a:latin typeface="Tahoma"/>
                <a:cs typeface="Tahoma"/>
              </a:rPr>
              <a:t>or </a:t>
            </a:r>
            <a:r>
              <a:rPr sz="850" spc="-5" dirty="0">
                <a:solidFill>
                  <a:srgbClr val="8597A3"/>
                </a:solidFill>
                <a:latin typeface="Tahoma"/>
                <a:cs typeface="Tahoma"/>
              </a:rPr>
              <a:t>any </a:t>
            </a:r>
            <a:r>
              <a:rPr sz="850" dirty="0">
                <a:solidFill>
                  <a:srgbClr val="8597A3"/>
                </a:solidFill>
                <a:latin typeface="Tahoma"/>
                <a:cs typeface="Tahoma"/>
              </a:rPr>
              <a:t>other </a:t>
            </a:r>
            <a:r>
              <a:rPr sz="850" spc="-5" dirty="0">
                <a:solidFill>
                  <a:srgbClr val="8597A3"/>
                </a:solidFill>
                <a:latin typeface="Tahoma"/>
                <a:cs typeface="Tahoma"/>
              </a:rPr>
              <a:t>form </a:t>
            </a:r>
            <a:r>
              <a:rPr sz="850" dirty="0">
                <a:solidFill>
                  <a:srgbClr val="8597A3"/>
                </a:solidFill>
                <a:latin typeface="Tahoma"/>
                <a:cs typeface="Tahoma"/>
              </a:rPr>
              <a:t>of inducement (e.g. </a:t>
            </a:r>
            <a:r>
              <a:rPr sz="850" spc="-5" dirty="0">
                <a:solidFill>
                  <a:srgbClr val="8597A3"/>
                </a:solidFill>
                <a:latin typeface="Tahoma"/>
                <a:cs typeface="Tahoma"/>
              </a:rPr>
              <a:t>gifts, entertainment </a:t>
            </a:r>
            <a:r>
              <a:rPr sz="850" dirty="0">
                <a:solidFill>
                  <a:srgbClr val="8597A3"/>
                </a:solidFill>
                <a:latin typeface="Tahoma"/>
                <a:cs typeface="Tahoma"/>
              </a:rPr>
              <a:t>or </a:t>
            </a:r>
            <a:r>
              <a:rPr sz="850" spc="-5" dirty="0">
                <a:solidFill>
                  <a:srgbClr val="8597A3"/>
                </a:solidFill>
                <a:latin typeface="Tahoma"/>
                <a:cs typeface="Tahoma"/>
              </a:rPr>
              <a:t>hospitality) </a:t>
            </a:r>
            <a:r>
              <a:rPr sz="850" dirty="0">
                <a:solidFill>
                  <a:srgbClr val="8597A3"/>
                </a:solidFill>
                <a:latin typeface="Tahoma"/>
                <a:cs typeface="Tahoma"/>
              </a:rPr>
              <a:t>is  </a:t>
            </a:r>
            <a:r>
              <a:rPr sz="850" spc="-5" dirty="0">
                <a:solidFill>
                  <a:srgbClr val="8597A3"/>
                </a:solidFill>
                <a:latin typeface="Tahoma"/>
                <a:cs typeface="Tahoma"/>
              </a:rPr>
              <a:t>prohibited. </a:t>
            </a:r>
            <a:r>
              <a:rPr sz="850" dirty="0">
                <a:solidFill>
                  <a:srgbClr val="8597A3"/>
                </a:solidFill>
                <a:latin typeface="Tahoma"/>
                <a:cs typeface="Tahoma"/>
              </a:rPr>
              <a:t>This </a:t>
            </a:r>
            <a:r>
              <a:rPr sz="850" spc="-5" dirty="0">
                <a:solidFill>
                  <a:srgbClr val="8597A3"/>
                </a:solidFill>
                <a:latin typeface="Tahoma"/>
                <a:cs typeface="Tahoma"/>
              </a:rPr>
              <a:t>prohibition applies to </a:t>
            </a:r>
            <a:r>
              <a:rPr sz="850" dirty="0">
                <a:solidFill>
                  <a:srgbClr val="8597A3"/>
                </a:solidFill>
                <a:latin typeface="Tahoma"/>
                <a:cs typeface="Tahoma"/>
              </a:rPr>
              <a:t>dealings </a:t>
            </a:r>
            <a:r>
              <a:rPr sz="850" spc="-5" dirty="0">
                <a:solidFill>
                  <a:srgbClr val="8597A3"/>
                </a:solidFill>
                <a:latin typeface="Tahoma"/>
                <a:cs typeface="Tahoma"/>
              </a:rPr>
              <a:t>with private </a:t>
            </a:r>
            <a:r>
              <a:rPr sz="850" dirty="0">
                <a:solidFill>
                  <a:srgbClr val="8597A3"/>
                </a:solidFill>
                <a:latin typeface="Tahoma"/>
                <a:cs typeface="Tahoma"/>
              </a:rPr>
              <a:t>individuals, </a:t>
            </a:r>
            <a:r>
              <a:rPr sz="850" spc="-5" dirty="0">
                <a:solidFill>
                  <a:srgbClr val="8597A3"/>
                </a:solidFill>
                <a:latin typeface="Tahoma"/>
                <a:cs typeface="Tahoma"/>
              </a:rPr>
              <a:t>foreign public  officials </a:t>
            </a:r>
            <a:r>
              <a:rPr sz="850" dirty="0">
                <a:solidFill>
                  <a:srgbClr val="8597A3"/>
                </a:solidFill>
                <a:latin typeface="Tahoma"/>
                <a:cs typeface="Tahoma"/>
              </a:rPr>
              <a:t>or </a:t>
            </a:r>
            <a:r>
              <a:rPr sz="850" spc="-5" dirty="0">
                <a:solidFill>
                  <a:srgbClr val="8597A3"/>
                </a:solidFill>
                <a:latin typeface="Tahoma"/>
                <a:cs typeface="Tahoma"/>
              </a:rPr>
              <a:t>government officials, </a:t>
            </a:r>
            <a:r>
              <a:rPr sz="850" dirty="0">
                <a:solidFill>
                  <a:srgbClr val="8597A3"/>
                </a:solidFill>
                <a:latin typeface="Tahoma"/>
                <a:cs typeface="Tahoma"/>
              </a:rPr>
              <a:t>in </a:t>
            </a:r>
            <a:r>
              <a:rPr sz="850" spc="-5" dirty="0">
                <a:solidFill>
                  <a:srgbClr val="8597A3"/>
                </a:solidFill>
                <a:latin typeface="Tahoma"/>
                <a:cs typeface="Tahoma"/>
              </a:rPr>
              <a:t>order to </a:t>
            </a:r>
            <a:r>
              <a:rPr sz="850" dirty="0">
                <a:solidFill>
                  <a:srgbClr val="8597A3"/>
                </a:solidFill>
                <a:latin typeface="Tahoma"/>
                <a:cs typeface="Tahoma"/>
              </a:rPr>
              <a:t>obtain or </a:t>
            </a:r>
            <a:r>
              <a:rPr sz="850" spc="-5" dirty="0">
                <a:solidFill>
                  <a:srgbClr val="8597A3"/>
                </a:solidFill>
                <a:latin typeface="Tahoma"/>
                <a:cs typeface="Tahoma"/>
              </a:rPr>
              <a:t>retain </a:t>
            </a:r>
            <a:r>
              <a:rPr sz="850" dirty="0">
                <a:solidFill>
                  <a:srgbClr val="8597A3"/>
                </a:solidFill>
                <a:latin typeface="Tahoma"/>
                <a:cs typeface="Tahoma"/>
              </a:rPr>
              <a:t>business or </a:t>
            </a:r>
            <a:r>
              <a:rPr sz="850" spc="-5" dirty="0">
                <a:solidFill>
                  <a:srgbClr val="8597A3"/>
                </a:solidFill>
                <a:latin typeface="Tahoma"/>
                <a:cs typeface="Tahoma"/>
              </a:rPr>
              <a:t>to influence  those </a:t>
            </a:r>
            <a:r>
              <a:rPr sz="850" dirty="0">
                <a:solidFill>
                  <a:srgbClr val="8597A3"/>
                </a:solidFill>
                <a:latin typeface="Tahoma"/>
                <a:cs typeface="Tahoma"/>
              </a:rPr>
              <a:t>individuals or </a:t>
            </a:r>
            <a:r>
              <a:rPr sz="850" spc="-5" dirty="0">
                <a:solidFill>
                  <a:srgbClr val="8597A3"/>
                </a:solidFill>
                <a:latin typeface="Tahoma"/>
                <a:cs typeface="Tahoma"/>
              </a:rPr>
              <a:t>foreign public </a:t>
            </a:r>
            <a:r>
              <a:rPr sz="850" dirty="0">
                <a:solidFill>
                  <a:srgbClr val="8597A3"/>
                </a:solidFill>
                <a:latin typeface="Tahoma"/>
                <a:cs typeface="Tahoma"/>
              </a:rPr>
              <a:t>or </a:t>
            </a:r>
            <a:r>
              <a:rPr sz="850" spc="-5" dirty="0">
                <a:solidFill>
                  <a:srgbClr val="8597A3"/>
                </a:solidFill>
                <a:latin typeface="Tahoma"/>
                <a:cs typeface="Tahoma"/>
              </a:rPr>
              <a:t>government officials to </a:t>
            </a:r>
            <a:r>
              <a:rPr sz="850" dirty="0">
                <a:solidFill>
                  <a:srgbClr val="8597A3"/>
                </a:solidFill>
                <a:latin typeface="Tahoma"/>
                <a:cs typeface="Tahoma"/>
              </a:rPr>
              <a:t>act </a:t>
            </a:r>
            <a:r>
              <a:rPr sz="850" spc="-5" dirty="0">
                <a:solidFill>
                  <a:srgbClr val="8597A3"/>
                </a:solidFill>
                <a:latin typeface="Tahoma"/>
                <a:cs typeface="Tahoma"/>
              </a:rPr>
              <a:t>improperly </a:t>
            </a:r>
            <a:r>
              <a:rPr sz="850" dirty="0">
                <a:solidFill>
                  <a:srgbClr val="8597A3"/>
                </a:solidFill>
                <a:latin typeface="Tahoma"/>
                <a:cs typeface="Tahoma"/>
              </a:rPr>
              <a:t>in </a:t>
            </a:r>
            <a:r>
              <a:rPr sz="850" spc="-5" dirty="0">
                <a:solidFill>
                  <a:srgbClr val="8597A3"/>
                </a:solidFill>
                <a:latin typeface="Tahoma"/>
                <a:cs typeface="Tahoma"/>
              </a:rPr>
              <a:t>their  </a:t>
            </a:r>
            <a:r>
              <a:rPr sz="850" dirty="0">
                <a:solidFill>
                  <a:srgbClr val="8597A3"/>
                </a:solidFill>
                <a:latin typeface="Tahoma"/>
                <a:cs typeface="Tahoma"/>
              </a:rPr>
              <a:t>duties or </a:t>
            </a:r>
            <a:r>
              <a:rPr sz="850" spc="-5" dirty="0">
                <a:solidFill>
                  <a:srgbClr val="8597A3"/>
                </a:solidFill>
                <a:latin typeface="Tahoma"/>
                <a:cs typeface="Tahoma"/>
              </a:rPr>
              <a:t>favourably toward</a:t>
            </a:r>
            <a:r>
              <a:rPr sz="850" dirty="0">
                <a:solidFill>
                  <a:srgbClr val="8597A3"/>
                </a:solidFill>
                <a:latin typeface="Tahoma"/>
                <a:cs typeface="Tahoma"/>
              </a:rPr>
              <a:t> us.</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2" name="object 12"/>
          <p:cNvSpPr/>
          <p:nvPr/>
        </p:nvSpPr>
        <p:spPr>
          <a:xfrm>
            <a:off x="5417997" y="1080008"/>
            <a:ext cx="5274310" cy="2028825"/>
          </a:xfrm>
          <a:custGeom>
            <a:avLst/>
            <a:gdLst/>
            <a:ahLst/>
            <a:cxnLst/>
            <a:rect l="l" t="t" r="r" b="b"/>
            <a:pathLst>
              <a:path w="5274309" h="2028825">
                <a:moveTo>
                  <a:pt x="0" y="2028723"/>
                </a:moveTo>
                <a:lnTo>
                  <a:pt x="5273992" y="2028723"/>
                </a:lnTo>
                <a:lnTo>
                  <a:pt x="5273992" y="0"/>
                </a:lnTo>
                <a:lnTo>
                  <a:pt x="0" y="0"/>
                </a:lnTo>
                <a:lnTo>
                  <a:pt x="0" y="2028723"/>
                </a:lnTo>
                <a:close/>
              </a:path>
            </a:pathLst>
          </a:custGeom>
          <a:solidFill>
            <a:srgbClr val="3E5B6F"/>
          </a:solidFill>
        </p:spPr>
        <p:txBody>
          <a:bodyPr wrap="square" lIns="0" tIns="0" rIns="0" bIns="0" rtlCol="0"/>
          <a:lstStyle/>
          <a:p>
            <a:endParaRPr/>
          </a:p>
        </p:txBody>
      </p:sp>
      <p:sp>
        <p:nvSpPr>
          <p:cNvPr id="13" name="object 13"/>
          <p:cNvSpPr/>
          <p:nvPr/>
        </p:nvSpPr>
        <p:spPr>
          <a:xfrm>
            <a:off x="6937070" y="1480968"/>
            <a:ext cx="3755390" cy="1628139"/>
          </a:xfrm>
          <a:custGeom>
            <a:avLst/>
            <a:gdLst/>
            <a:ahLst/>
            <a:cxnLst/>
            <a:rect l="l" t="t" r="r" b="b"/>
            <a:pathLst>
              <a:path w="3755390" h="1628139">
                <a:moveTo>
                  <a:pt x="3754932" y="0"/>
                </a:moveTo>
                <a:lnTo>
                  <a:pt x="2776943" y="423964"/>
                </a:lnTo>
                <a:lnTo>
                  <a:pt x="3754932" y="1364856"/>
                </a:lnTo>
                <a:lnTo>
                  <a:pt x="3754932" y="0"/>
                </a:lnTo>
                <a:close/>
              </a:path>
              <a:path w="3755390" h="1628139">
                <a:moveTo>
                  <a:pt x="21831" y="1618297"/>
                </a:moveTo>
                <a:lnTo>
                  <a:pt x="0" y="1627758"/>
                </a:lnTo>
                <a:lnTo>
                  <a:pt x="67767" y="1627758"/>
                </a:lnTo>
                <a:lnTo>
                  <a:pt x="21831" y="1618297"/>
                </a:lnTo>
                <a:close/>
              </a:path>
            </a:pathLst>
          </a:custGeom>
          <a:solidFill>
            <a:srgbClr val="2D4D62"/>
          </a:solidFill>
        </p:spPr>
        <p:txBody>
          <a:bodyPr wrap="square" lIns="0" tIns="0" rIns="0" bIns="0" rtlCol="0"/>
          <a:lstStyle/>
          <a:p>
            <a:endParaRPr/>
          </a:p>
        </p:txBody>
      </p:sp>
      <p:sp>
        <p:nvSpPr>
          <p:cNvPr id="14" name="object 14"/>
          <p:cNvSpPr/>
          <p:nvPr/>
        </p:nvSpPr>
        <p:spPr>
          <a:xfrm>
            <a:off x="5418003" y="1080006"/>
            <a:ext cx="3439160" cy="635"/>
          </a:xfrm>
          <a:custGeom>
            <a:avLst/>
            <a:gdLst/>
            <a:ahLst/>
            <a:cxnLst/>
            <a:rect l="l" t="t" r="r" b="b"/>
            <a:pathLst>
              <a:path w="3439159" h="634">
                <a:moveTo>
                  <a:pt x="3438588" y="0"/>
                </a:moveTo>
                <a:lnTo>
                  <a:pt x="0" y="0"/>
                </a:lnTo>
                <a:lnTo>
                  <a:pt x="3438588" y="12"/>
                </a:lnTo>
                <a:close/>
              </a:path>
            </a:pathLst>
          </a:custGeom>
          <a:solidFill>
            <a:srgbClr val="D9D9D9"/>
          </a:solidFill>
        </p:spPr>
        <p:txBody>
          <a:bodyPr wrap="square" lIns="0" tIns="0" rIns="0" bIns="0" rtlCol="0"/>
          <a:lstStyle/>
          <a:p>
            <a:endParaRPr/>
          </a:p>
        </p:txBody>
      </p:sp>
      <p:sp>
        <p:nvSpPr>
          <p:cNvPr id="15" name="object 15"/>
          <p:cNvSpPr/>
          <p:nvPr/>
        </p:nvSpPr>
        <p:spPr>
          <a:xfrm>
            <a:off x="5418003" y="1080006"/>
            <a:ext cx="4296410" cy="2019300"/>
          </a:xfrm>
          <a:custGeom>
            <a:avLst/>
            <a:gdLst/>
            <a:ahLst/>
            <a:cxnLst/>
            <a:rect l="l" t="t" r="r" b="b"/>
            <a:pathLst>
              <a:path w="4296409" h="2019300">
                <a:moveTo>
                  <a:pt x="3438588" y="0"/>
                </a:moveTo>
                <a:lnTo>
                  <a:pt x="0" y="0"/>
                </a:lnTo>
                <a:lnTo>
                  <a:pt x="0" y="1701787"/>
                </a:lnTo>
                <a:lnTo>
                  <a:pt x="1540903" y="2019274"/>
                </a:lnTo>
                <a:lnTo>
                  <a:pt x="4296016" y="824915"/>
                </a:lnTo>
                <a:lnTo>
                  <a:pt x="3438588" y="0"/>
                </a:lnTo>
                <a:close/>
              </a:path>
            </a:pathLst>
          </a:custGeom>
          <a:solidFill>
            <a:srgbClr val="355468"/>
          </a:solidFill>
        </p:spPr>
        <p:txBody>
          <a:bodyPr wrap="square" lIns="0" tIns="0" rIns="0" bIns="0" rtlCol="0"/>
          <a:lstStyle/>
          <a:p>
            <a:endParaRPr/>
          </a:p>
        </p:txBody>
      </p:sp>
      <p:sp>
        <p:nvSpPr>
          <p:cNvPr id="16" name="object 16"/>
          <p:cNvSpPr/>
          <p:nvPr/>
        </p:nvSpPr>
        <p:spPr>
          <a:xfrm>
            <a:off x="6958903" y="1904931"/>
            <a:ext cx="3733165" cy="1203960"/>
          </a:xfrm>
          <a:custGeom>
            <a:avLst/>
            <a:gdLst/>
            <a:ahLst/>
            <a:cxnLst/>
            <a:rect l="l" t="t" r="r" b="b"/>
            <a:pathLst>
              <a:path w="3733165" h="1203960">
                <a:moveTo>
                  <a:pt x="2755112" y="0"/>
                </a:moveTo>
                <a:lnTo>
                  <a:pt x="0" y="1194333"/>
                </a:lnTo>
                <a:lnTo>
                  <a:pt x="45935" y="1203794"/>
                </a:lnTo>
                <a:lnTo>
                  <a:pt x="3733101" y="1203794"/>
                </a:lnTo>
                <a:lnTo>
                  <a:pt x="3733101" y="940892"/>
                </a:lnTo>
                <a:lnTo>
                  <a:pt x="2755112" y="0"/>
                </a:lnTo>
                <a:close/>
              </a:path>
            </a:pathLst>
          </a:custGeom>
          <a:solidFill>
            <a:srgbClr val="425F72"/>
          </a:solidFill>
        </p:spPr>
        <p:txBody>
          <a:bodyPr wrap="square" lIns="0" tIns="0" rIns="0" bIns="0" rtlCol="0"/>
          <a:lstStyle/>
          <a:p>
            <a:endParaRPr/>
          </a:p>
        </p:txBody>
      </p:sp>
      <p:sp>
        <p:nvSpPr>
          <p:cNvPr id="17" name="object 17"/>
          <p:cNvSpPr txBox="1"/>
          <p:nvPr/>
        </p:nvSpPr>
        <p:spPr>
          <a:xfrm>
            <a:off x="5557700" y="1220438"/>
            <a:ext cx="4091940" cy="1739264"/>
          </a:xfrm>
          <a:prstGeom prst="rect">
            <a:avLst/>
          </a:prstGeom>
        </p:spPr>
        <p:txBody>
          <a:bodyPr vert="horz" wrap="square" lIns="0" tIns="22860" rIns="0" bIns="0" rtlCol="0">
            <a:spAutoFit/>
          </a:bodyPr>
          <a:lstStyle/>
          <a:p>
            <a:pPr marL="372110" marR="5080" indent="-360045">
              <a:lnSpc>
                <a:spcPts val="1400"/>
              </a:lnSpc>
              <a:spcBef>
                <a:spcPts val="180"/>
              </a:spcBef>
              <a:tabLst>
                <a:tab pos="372110" algn="l"/>
              </a:tabLst>
            </a:pPr>
            <a:r>
              <a:rPr sz="1200" b="1" spc="-5" dirty="0">
                <a:solidFill>
                  <a:srgbClr val="FFFFFF"/>
                </a:solidFill>
                <a:latin typeface="Tahoma"/>
                <a:cs typeface="Tahoma"/>
              </a:rPr>
              <a:t>Q:	</a:t>
            </a:r>
            <a:r>
              <a:rPr sz="1200" b="1" dirty="0">
                <a:solidFill>
                  <a:srgbClr val="FFFFFF"/>
                </a:solidFill>
                <a:latin typeface="Tahoma"/>
                <a:cs typeface="Tahoma"/>
              </a:rPr>
              <a:t>A </a:t>
            </a:r>
            <a:r>
              <a:rPr sz="1200" b="1" spc="-5" dirty="0">
                <a:solidFill>
                  <a:srgbClr val="FFFFFF"/>
                </a:solidFill>
                <a:latin typeface="Tahoma"/>
                <a:cs typeface="Tahoma"/>
              </a:rPr>
              <a:t>potential </a:t>
            </a:r>
            <a:r>
              <a:rPr sz="1200" b="1" dirty="0">
                <a:solidFill>
                  <a:srgbClr val="FFFFFF"/>
                </a:solidFill>
                <a:latin typeface="Tahoma"/>
                <a:cs typeface="Tahoma"/>
              </a:rPr>
              <a:t>supplier </a:t>
            </a:r>
            <a:r>
              <a:rPr sz="1200" b="1" spc="-5" dirty="0">
                <a:solidFill>
                  <a:srgbClr val="FFFFFF"/>
                </a:solidFill>
                <a:latin typeface="Tahoma"/>
                <a:cs typeface="Tahoma"/>
              </a:rPr>
              <a:t>has offered </a:t>
            </a:r>
            <a:r>
              <a:rPr sz="1200" b="1" dirty="0">
                <a:solidFill>
                  <a:srgbClr val="FFFFFF"/>
                </a:solidFill>
                <a:latin typeface="Tahoma"/>
                <a:cs typeface="Tahoma"/>
              </a:rPr>
              <a:t>me a </a:t>
            </a:r>
            <a:r>
              <a:rPr sz="1200" b="1" spc="-5" dirty="0">
                <a:solidFill>
                  <a:srgbClr val="FFFFFF"/>
                </a:solidFill>
                <a:latin typeface="Tahoma"/>
                <a:cs typeface="Tahoma"/>
              </a:rPr>
              <a:t>site </a:t>
            </a:r>
            <a:r>
              <a:rPr sz="1200" b="1" dirty="0">
                <a:solidFill>
                  <a:srgbClr val="FFFFFF"/>
                </a:solidFill>
                <a:latin typeface="Tahoma"/>
                <a:cs typeface="Tahoma"/>
              </a:rPr>
              <a:t>tour  to </a:t>
            </a:r>
            <a:r>
              <a:rPr sz="1200" b="1" spc="-5" dirty="0">
                <a:solidFill>
                  <a:srgbClr val="FFFFFF"/>
                </a:solidFill>
                <a:latin typeface="Tahoma"/>
                <a:cs typeface="Tahoma"/>
              </a:rPr>
              <a:t>demonstrate </a:t>
            </a:r>
            <a:r>
              <a:rPr sz="1200" b="1" dirty="0">
                <a:solidFill>
                  <a:srgbClr val="FFFFFF"/>
                </a:solidFill>
                <a:latin typeface="Tahoma"/>
                <a:cs typeface="Tahoma"/>
              </a:rPr>
              <a:t>technology that we may want</a:t>
            </a:r>
            <a:r>
              <a:rPr sz="1200" b="1" spc="-95" dirty="0">
                <a:solidFill>
                  <a:srgbClr val="FFFFFF"/>
                </a:solidFill>
                <a:latin typeface="Tahoma"/>
                <a:cs typeface="Tahoma"/>
              </a:rPr>
              <a:t> </a:t>
            </a:r>
            <a:r>
              <a:rPr sz="1200" b="1" dirty="0">
                <a:solidFill>
                  <a:srgbClr val="FFFFFF"/>
                </a:solidFill>
                <a:latin typeface="Tahoma"/>
                <a:cs typeface="Tahoma"/>
              </a:rPr>
              <a:t>to  </a:t>
            </a:r>
            <a:r>
              <a:rPr sz="1200" b="1" spc="-5" dirty="0">
                <a:solidFill>
                  <a:srgbClr val="FFFFFF"/>
                </a:solidFill>
                <a:latin typeface="Tahoma"/>
                <a:cs typeface="Tahoma"/>
              </a:rPr>
              <a:t>use on </a:t>
            </a:r>
            <a:r>
              <a:rPr sz="1200" b="1" dirty="0">
                <a:solidFill>
                  <a:srgbClr val="FFFFFF"/>
                </a:solidFill>
                <a:latin typeface="Tahoma"/>
                <a:cs typeface="Tahoma"/>
              </a:rPr>
              <a:t>a </a:t>
            </a:r>
            <a:r>
              <a:rPr sz="1200" b="1" spc="-5" dirty="0">
                <a:solidFill>
                  <a:srgbClr val="FFFFFF"/>
                </a:solidFill>
                <a:latin typeface="Tahoma"/>
                <a:cs typeface="Tahoma"/>
              </a:rPr>
              <a:t>project. Is </a:t>
            </a:r>
            <a:r>
              <a:rPr sz="1200" b="1" dirty="0">
                <a:solidFill>
                  <a:srgbClr val="FFFFFF"/>
                </a:solidFill>
                <a:latin typeface="Tahoma"/>
                <a:cs typeface="Tahoma"/>
              </a:rPr>
              <a:t>this a</a:t>
            </a:r>
            <a:r>
              <a:rPr sz="1200" b="1" spc="-20" dirty="0">
                <a:solidFill>
                  <a:srgbClr val="FFFFFF"/>
                </a:solidFill>
                <a:latin typeface="Tahoma"/>
                <a:cs typeface="Tahoma"/>
              </a:rPr>
              <a:t> </a:t>
            </a:r>
            <a:r>
              <a:rPr sz="1200" b="1" spc="-5" dirty="0">
                <a:solidFill>
                  <a:srgbClr val="FFFFFF"/>
                </a:solidFill>
                <a:latin typeface="Tahoma"/>
                <a:cs typeface="Tahoma"/>
              </a:rPr>
              <a:t>problem?</a:t>
            </a:r>
            <a:endParaRPr sz="1200" dirty="0">
              <a:latin typeface="Tahoma"/>
              <a:cs typeface="Tahoma"/>
            </a:endParaRPr>
          </a:p>
          <a:p>
            <a:pPr marL="372110" marR="143510" indent="-360045">
              <a:lnSpc>
                <a:spcPts val="1400"/>
              </a:lnSpc>
              <a:spcBef>
                <a:spcPts val="850"/>
              </a:spcBef>
              <a:tabLst>
                <a:tab pos="372110" algn="l"/>
              </a:tabLst>
            </a:pPr>
            <a:r>
              <a:rPr sz="1200" dirty="0">
                <a:solidFill>
                  <a:srgbClr val="FFFFFF"/>
                </a:solidFill>
                <a:latin typeface="Tahoma"/>
                <a:cs typeface="Tahoma"/>
              </a:rPr>
              <a:t>A:	</a:t>
            </a:r>
            <a:r>
              <a:rPr sz="1200" spc="-5" dirty="0">
                <a:solidFill>
                  <a:srgbClr val="FFFFFF"/>
                </a:solidFill>
                <a:latin typeface="Tahoma"/>
                <a:cs typeface="Tahoma"/>
              </a:rPr>
              <a:t>Probably </a:t>
            </a:r>
            <a:r>
              <a:rPr sz="1200" dirty="0">
                <a:solidFill>
                  <a:srgbClr val="FFFFFF"/>
                </a:solidFill>
                <a:latin typeface="Tahoma"/>
                <a:cs typeface="Tahoma"/>
              </a:rPr>
              <a:t>not, as </a:t>
            </a:r>
            <a:r>
              <a:rPr sz="1200" spc="-5" dirty="0">
                <a:solidFill>
                  <a:srgbClr val="FFFFFF"/>
                </a:solidFill>
                <a:latin typeface="Tahoma"/>
                <a:cs typeface="Tahoma"/>
              </a:rPr>
              <a:t>long </a:t>
            </a:r>
            <a:r>
              <a:rPr sz="1200" dirty="0">
                <a:solidFill>
                  <a:srgbClr val="FFFFFF"/>
                </a:solidFill>
                <a:latin typeface="Tahoma"/>
                <a:cs typeface="Tahoma"/>
              </a:rPr>
              <a:t>as </a:t>
            </a:r>
            <a:r>
              <a:rPr sz="1200" spc="-5" dirty="0">
                <a:solidFill>
                  <a:srgbClr val="FFFFFF"/>
                </a:solidFill>
                <a:latin typeface="Tahoma"/>
                <a:cs typeface="Tahoma"/>
              </a:rPr>
              <a:t>the trip </a:t>
            </a:r>
            <a:r>
              <a:rPr sz="1200" dirty="0">
                <a:solidFill>
                  <a:srgbClr val="FFFFFF"/>
                </a:solidFill>
                <a:latin typeface="Tahoma"/>
                <a:cs typeface="Tahoma"/>
              </a:rPr>
              <a:t>has a </a:t>
            </a:r>
            <a:r>
              <a:rPr sz="1200" spc="-5" dirty="0">
                <a:solidFill>
                  <a:srgbClr val="FFFFFF"/>
                </a:solidFill>
                <a:latin typeface="Tahoma"/>
                <a:cs typeface="Tahoma"/>
              </a:rPr>
              <a:t>legitimate  </a:t>
            </a:r>
            <a:r>
              <a:rPr sz="1200" dirty="0">
                <a:solidFill>
                  <a:srgbClr val="FFFFFF"/>
                </a:solidFill>
                <a:latin typeface="Tahoma"/>
                <a:cs typeface="Tahoma"/>
              </a:rPr>
              <a:t>business purpose and </a:t>
            </a:r>
            <a:r>
              <a:rPr sz="1200" spc="-5" dirty="0">
                <a:solidFill>
                  <a:srgbClr val="FFFFFF"/>
                </a:solidFill>
                <a:latin typeface="Tahoma"/>
                <a:cs typeface="Tahoma"/>
              </a:rPr>
              <a:t>that you </a:t>
            </a:r>
            <a:r>
              <a:rPr sz="1200" dirty="0">
                <a:solidFill>
                  <a:srgbClr val="FFFFFF"/>
                </a:solidFill>
                <a:latin typeface="Tahoma"/>
                <a:cs typeface="Tahoma"/>
              </a:rPr>
              <a:t>– and not </a:t>
            </a:r>
            <a:r>
              <a:rPr sz="1200" spc="-5" dirty="0">
                <a:solidFill>
                  <a:srgbClr val="FFFFFF"/>
                </a:solidFill>
                <a:latin typeface="Tahoma"/>
                <a:cs typeface="Tahoma"/>
              </a:rPr>
              <a:t>your  prospective supplier </a:t>
            </a:r>
            <a:r>
              <a:rPr sz="1200" dirty="0">
                <a:solidFill>
                  <a:srgbClr val="FFFFFF"/>
                </a:solidFill>
                <a:latin typeface="Tahoma"/>
                <a:cs typeface="Tahoma"/>
              </a:rPr>
              <a:t>- </a:t>
            </a:r>
            <a:r>
              <a:rPr sz="1200" spc="-5" dirty="0">
                <a:solidFill>
                  <a:srgbClr val="FFFFFF"/>
                </a:solidFill>
                <a:latin typeface="Tahoma"/>
                <a:cs typeface="Tahoma"/>
              </a:rPr>
              <a:t>pay your </a:t>
            </a:r>
            <a:r>
              <a:rPr sz="1200" spc="-10" dirty="0">
                <a:solidFill>
                  <a:srgbClr val="FFFFFF"/>
                </a:solidFill>
                <a:latin typeface="Tahoma"/>
                <a:cs typeface="Tahoma"/>
              </a:rPr>
              <a:t>travel </a:t>
            </a:r>
            <a:r>
              <a:rPr sz="1200" dirty="0">
                <a:solidFill>
                  <a:srgbClr val="FFFFFF"/>
                </a:solidFill>
                <a:latin typeface="Tahoma"/>
                <a:cs typeface="Tahoma"/>
              </a:rPr>
              <a:t>and </a:t>
            </a:r>
            <a:r>
              <a:rPr sz="1200" spc="-10" dirty="0">
                <a:solidFill>
                  <a:srgbClr val="FFFFFF"/>
                </a:solidFill>
                <a:latin typeface="Tahoma"/>
                <a:cs typeface="Tahoma"/>
              </a:rPr>
              <a:t>related  </a:t>
            </a:r>
            <a:r>
              <a:rPr sz="1200" spc="-5" dirty="0">
                <a:solidFill>
                  <a:srgbClr val="FFFFFF"/>
                </a:solidFill>
                <a:latin typeface="Tahoma"/>
                <a:cs typeface="Tahoma"/>
              </a:rPr>
              <a:t>costs. </a:t>
            </a:r>
            <a:r>
              <a:rPr sz="1200" spc="-25" dirty="0">
                <a:solidFill>
                  <a:srgbClr val="FFFFFF"/>
                </a:solidFill>
                <a:latin typeface="Tahoma"/>
                <a:cs typeface="Tahoma"/>
              </a:rPr>
              <a:t>You </a:t>
            </a:r>
            <a:r>
              <a:rPr sz="1200" spc="-5" dirty="0">
                <a:solidFill>
                  <a:srgbClr val="FFFFFF"/>
                </a:solidFill>
                <a:latin typeface="Tahoma"/>
                <a:cs typeface="Tahoma"/>
              </a:rPr>
              <a:t>should, </a:t>
            </a:r>
            <a:r>
              <a:rPr sz="1200" spc="-25" dirty="0">
                <a:solidFill>
                  <a:srgbClr val="FFFFFF"/>
                </a:solidFill>
                <a:latin typeface="Tahoma"/>
                <a:cs typeface="Tahoma"/>
              </a:rPr>
              <a:t>however, </a:t>
            </a:r>
            <a:r>
              <a:rPr sz="1200" dirty="0">
                <a:solidFill>
                  <a:srgbClr val="FFFFFF"/>
                </a:solidFill>
                <a:latin typeface="Tahoma"/>
                <a:cs typeface="Tahoma"/>
              </a:rPr>
              <a:t>be </a:t>
            </a:r>
            <a:r>
              <a:rPr sz="1200" spc="-10" dirty="0">
                <a:solidFill>
                  <a:srgbClr val="FFFFFF"/>
                </a:solidFill>
                <a:latin typeface="Tahoma"/>
                <a:cs typeface="Tahoma"/>
              </a:rPr>
              <a:t>aware </a:t>
            </a:r>
            <a:r>
              <a:rPr sz="1200" dirty="0">
                <a:solidFill>
                  <a:srgbClr val="FFFFFF"/>
                </a:solidFill>
                <a:latin typeface="Tahoma"/>
                <a:cs typeface="Tahoma"/>
              </a:rPr>
              <a:t>of bribery </a:t>
            </a:r>
            <a:r>
              <a:rPr sz="1200" spc="-5" dirty="0">
                <a:solidFill>
                  <a:srgbClr val="FFFFFF"/>
                </a:solidFill>
                <a:latin typeface="Tahoma"/>
                <a:cs typeface="Tahoma"/>
              </a:rPr>
              <a:t>risks  </a:t>
            </a:r>
            <a:r>
              <a:rPr sz="1200" dirty="0">
                <a:solidFill>
                  <a:srgbClr val="FFFFFF"/>
                </a:solidFill>
                <a:latin typeface="Tahoma"/>
                <a:cs typeface="Tahoma"/>
              </a:rPr>
              <a:t>associated </a:t>
            </a:r>
            <a:r>
              <a:rPr sz="1200" spc="-5" dirty="0">
                <a:solidFill>
                  <a:srgbClr val="FFFFFF"/>
                </a:solidFill>
                <a:latin typeface="Tahoma"/>
                <a:cs typeface="Tahoma"/>
              </a:rPr>
              <a:t>with the visit </a:t>
            </a:r>
            <a:r>
              <a:rPr sz="1200" dirty="0">
                <a:solidFill>
                  <a:srgbClr val="FFFFFF"/>
                </a:solidFill>
                <a:latin typeface="Tahoma"/>
                <a:cs typeface="Tahoma"/>
              </a:rPr>
              <a:t>and </a:t>
            </a:r>
            <a:r>
              <a:rPr sz="1200" spc="-5" dirty="0">
                <a:solidFill>
                  <a:srgbClr val="FFFFFF"/>
                </a:solidFill>
                <a:latin typeface="Tahoma"/>
                <a:cs typeface="Tahoma"/>
              </a:rPr>
              <a:t>comply with</a:t>
            </a:r>
            <a:r>
              <a:rPr sz="1200" spc="-30" dirty="0">
                <a:solidFill>
                  <a:srgbClr val="FFFFFF"/>
                </a:solidFill>
                <a:latin typeface="Tahoma"/>
                <a:cs typeface="Tahoma"/>
              </a:rPr>
              <a:t> </a:t>
            </a:r>
            <a:r>
              <a:rPr sz="1200" spc="-5" dirty="0">
                <a:solidFill>
                  <a:srgbClr val="FFFFFF"/>
                </a:solidFill>
                <a:latin typeface="Tahoma"/>
                <a:cs typeface="Tahoma"/>
              </a:rPr>
              <a:t>the</a:t>
            </a:r>
            <a:endParaRPr sz="1200" dirty="0">
              <a:latin typeface="Tahoma"/>
              <a:cs typeface="Tahoma"/>
            </a:endParaRPr>
          </a:p>
          <a:p>
            <a:pPr marL="372110">
              <a:lnSpc>
                <a:spcPts val="1360"/>
              </a:lnSpc>
            </a:pPr>
            <a:r>
              <a:rPr lang="en-GB" sz="1200" spc="-5" dirty="0">
                <a:solidFill>
                  <a:srgbClr val="FFFFFF"/>
                </a:solidFill>
                <a:latin typeface="Tahoma"/>
                <a:cs typeface="Tahoma"/>
              </a:rPr>
              <a:t>r</a:t>
            </a:r>
            <a:r>
              <a:rPr lang="en-GB" sz="1200" spc="-5" dirty="0" smtClean="0">
                <a:solidFill>
                  <a:srgbClr val="FFFFFF"/>
                </a:solidFill>
                <a:latin typeface="Tahoma"/>
                <a:cs typeface="Tahoma"/>
              </a:rPr>
              <a:t>elevant </a:t>
            </a:r>
            <a:r>
              <a:rPr sz="1200" spc="-5" dirty="0" smtClean="0">
                <a:solidFill>
                  <a:srgbClr val="FFFFFF"/>
                </a:solidFill>
                <a:latin typeface="Tahoma"/>
                <a:cs typeface="Tahoma"/>
              </a:rPr>
              <a:t>Gifts </a:t>
            </a:r>
            <a:r>
              <a:rPr sz="1200" dirty="0">
                <a:solidFill>
                  <a:srgbClr val="FFFFFF"/>
                </a:solidFill>
                <a:latin typeface="Tahoma"/>
                <a:cs typeface="Tahoma"/>
              </a:rPr>
              <a:t>and </a:t>
            </a:r>
            <a:r>
              <a:rPr sz="1200" spc="-5" dirty="0">
                <a:solidFill>
                  <a:srgbClr val="FFFFFF"/>
                </a:solidFill>
                <a:latin typeface="Tahoma"/>
                <a:cs typeface="Tahoma"/>
              </a:rPr>
              <a:t>Hospitality </a:t>
            </a:r>
            <a:r>
              <a:rPr sz="1200" spc="-20" dirty="0">
                <a:solidFill>
                  <a:srgbClr val="FFFFFF"/>
                </a:solidFill>
                <a:latin typeface="Tahoma"/>
                <a:cs typeface="Tahoma"/>
              </a:rPr>
              <a:t>policy.</a:t>
            </a:r>
            <a:endParaRPr sz="1200" dirty="0">
              <a:latin typeface="Tahoma"/>
              <a:cs typeface="Tahoma"/>
            </a:endParaRPr>
          </a:p>
        </p:txBody>
      </p:sp>
      <p:sp>
        <p:nvSpPr>
          <p:cNvPr id="18" name="object 18"/>
          <p:cNvSpPr txBox="1"/>
          <p:nvPr/>
        </p:nvSpPr>
        <p:spPr>
          <a:xfrm>
            <a:off x="5413700" y="3335238"/>
            <a:ext cx="4254500" cy="1712072"/>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8597A3"/>
                </a:solidFill>
                <a:latin typeface="Tahoma"/>
                <a:cs typeface="Tahoma"/>
              </a:rPr>
              <a:t>No </a:t>
            </a:r>
            <a:r>
              <a:rPr sz="2400" b="1" spc="-5" dirty="0">
                <a:solidFill>
                  <a:srgbClr val="8597A3"/>
                </a:solidFill>
                <a:latin typeface="Tahoma"/>
                <a:cs typeface="Tahoma"/>
              </a:rPr>
              <a:t>f</a:t>
            </a:r>
            <a:r>
              <a:rPr sz="2400" b="1" spc="-5" dirty="0">
                <a:solidFill>
                  <a:srgbClr val="8498A4"/>
                </a:solidFill>
                <a:latin typeface="Tahoma"/>
                <a:cs typeface="Tahoma"/>
              </a:rPr>
              <a:t>acilita</a:t>
            </a:r>
            <a:r>
              <a:rPr sz="2400" b="1" spc="-5" dirty="0">
                <a:solidFill>
                  <a:srgbClr val="8597A3"/>
                </a:solidFill>
                <a:latin typeface="Tahoma"/>
                <a:cs typeface="Tahoma"/>
              </a:rPr>
              <a:t>tion</a:t>
            </a:r>
            <a:r>
              <a:rPr sz="2400" b="1" spc="-30" dirty="0">
                <a:solidFill>
                  <a:srgbClr val="8597A3"/>
                </a:solidFill>
                <a:latin typeface="Tahoma"/>
                <a:cs typeface="Tahoma"/>
              </a:rPr>
              <a:t> </a:t>
            </a:r>
            <a:r>
              <a:rPr sz="2400" b="1" spc="-5" dirty="0" smtClean="0">
                <a:solidFill>
                  <a:srgbClr val="8597A3"/>
                </a:solidFill>
                <a:latin typeface="Tahoma"/>
                <a:cs typeface="Tahoma"/>
              </a:rPr>
              <a:t>payments</a:t>
            </a:r>
            <a:endParaRPr sz="2100" baseline="31746" dirty="0">
              <a:latin typeface="Tahoma"/>
              <a:cs typeface="Tahoma"/>
            </a:endParaRPr>
          </a:p>
          <a:p>
            <a:pPr marL="372110" marR="5080">
              <a:lnSpc>
                <a:spcPct val="107800"/>
              </a:lnSpc>
              <a:spcBef>
                <a:spcPts val="825"/>
              </a:spcBef>
            </a:pPr>
            <a:r>
              <a:rPr sz="850" spc="-10" dirty="0">
                <a:solidFill>
                  <a:srgbClr val="8597A3"/>
                </a:solidFill>
                <a:latin typeface="Tahoma"/>
                <a:cs typeface="Tahoma"/>
              </a:rPr>
              <a:t>Facilitation </a:t>
            </a:r>
            <a:r>
              <a:rPr sz="850" spc="-5" dirty="0">
                <a:solidFill>
                  <a:srgbClr val="8597A3"/>
                </a:solidFill>
                <a:latin typeface="Tahoma"/>
                <a:cs typeface="Tahoma"/>
              </a:rPr>
              <a:t>payments are unofficial payments to </a:t>
            </a:r>
            <a:r>
              <a:rPr sz="850" dirty="0">
                <a:solidFill>
                  <a:srgbClr val="8597A3"/>
                </a:solidFill>
                <a:latin typeface="Tahoma"/>
                <a:cs typeface="Tahoma"/>
              </a:rPr>
              <a:t>a </a:t>
            </a:r>
            <a:r>
              <a:rPr sz="850" spc="-5" dirty="0">
                <a:solidFill>
                  <a:srgbClr val="8597A3"/>
                </a:solidFill>
                <a:latin typeface="Tahoma"/>
                <a:cs typeface="Tahoma"/>
              </a:rPr>
              <a:t>government official to expedite  </a:t>
            </a:r>
            <a:r>
              <a:rPr sz="850" dirty="0">
                <a:solidFill>
                  <a:srgbClr val="8597A3"/>
                </a:solidFill>
                <a:latin typeface="Tahoma"/>
                <a:cs typeface="Tahoma"/>
              </a:rPr>
              <a:t>or </a:t>
            </a:r>
            <a:r>
              <a:rPr sz="850" spc="-5" dirty="0">
                <a:solidFill>
                  <a:srgbClr val="8597A3"/>
                </a:solidFill>
                <a:latin typeface="Tahoma"/>
                <a:cs typeface="Tahoma"/>
              </a:rPr>
              <a:t>secure the performance </a:t>
            </a:r>
            <a:r>
              <a:rPr sz="850" dirty="0">
                <a:solidFill>
                  <a:srgbClr val="8597A3"/>
                </a:solidFill>
                <a:latin typeface="Tahoma"/>
                <a:cs typeface="Tahoma"/>
              </a:rPr>
              <a:t>of a </a:t>
            </a:r>
            <a:r>
              <a:rPr sz="850" spc="-5" dirty="0">
                <a:solidFill>
                  <a:srgbClr val="8597A3"/>
                </a:solidFill>
                <a:latin typeface="Tahoma"/>
                <a:cs typeface="Tahoma"/>
              </a:rPr>
              <a:t>routine </a:t>
            </a:r>
            <a:r>
              <a:rPr sz="850" dirty="0">
                <a:solidFill>
                  <a:srgbClr val="8597A3"/>
                </a:solidFill>
                <a:latin typeface="Tahoma"/>
                <a:cs typeface="Tahoma"/>
              </a:rPr>
              <a:t>action, </a:t>
            </a:r>
            <a:r>
              <a:rPr sz="850" spc="-5" dirty="0">
                <a:solidFill>
                  <a:srgbClr val="8597A3"/>
                </a:solidFill>
                <a:latin typeface="Tahoma"/>
                <a:cs typeface="Tahoma"/>
              </a:rPr>
              <a:t>which </a:t>
            </a:r>
            <a:r>
              <a:rPr sz="850" dirty="0">
                <a:solidFill>
                  <a:srgbClr val="8597A3"/>
                </a:solidFill>
                <a:latin typeface="Tahoma"/>
                <a:cs typeface="Tahoma"/>
              </a:rPr>
              <a:t>has </a:t>
            </a:r>
            <a:r>
              <a:rPr sz="850" spc="-5" dirty="0">
                <a:solidFill>
                  <a:srgbClr val="8597A3"/>
                </a:solidFill>
                <a:latin typeface="Tahoma"/>
                <a:cs typeface="Tahoma"/>
              </a:rPr>
              <a:t>already </a:t>
            </a:r>
            <a:r>
              <a:rPr sz="850" dirty="0">
                <a:solidFill>
                  <a:srgbClr val="8597A3"/>
                </a:solidFill>
                <a:latin typeface="Tahoma"/>
                <a:cs typeface="Tahoma"/>
              </a:rPr>
              <a:t>been paid </a:t>
            </a:r>
            <a:r>
              <a:rPr sz="850" spc="-5" dirty="0">
                <a:solidFill>
                  <a:srgbClr val="8597A3"/>
                </a:solidFill>
                <a:latin typeface="Tahoma"/>
                <a:cs typeface="Tahoma"/>
              </a:rPr>
              <a:t>for  </a:t>
            </a:r>
            <a:r>
              <a:rPr sz="850" dirty="0">
                <a:solidFill>
                  <a:srgbClr val="8597A3"/>
                </a:solidFill>
                <a:latin typeface="Tahoma"/>
                <a:cs typeface="Tahoma"/>
              </a:rPr>
              <a:t>or </a:t>
            </a:r>
            <a:r>
              <a:rPr sz="850" spc="-5" dirty="0">
                <a:solidFill>
                  <a:srgbClr val="8597A3"/>
                </a:solidFill>
                <a:latin typeface="Tahoma"/>
                <a:cs typeface="Tahoma"/>
              </a:rPr>
              <a:t>to which </a:t>
            </a:r>
            <a:r>
              <a:rPr sz="850" dirty="0">
                <a:solidFill>
                  <a:srgbClr val="8597A3"/>
                </a:solidFill>
                <a:latin typeface="Tahoma"/>
                <a:cs typeface="Tahoma"/>
              </a:rPr>
              <a:t>one is </a:t>
            </a:r>
            <a:r>
              <a:rPr sz="850" spc="-5" dirty="0">
                <a:solidFill>
                  <a:srgbClr val="8597A3"/>
                </a:solidFill>
                <a:latin typeface="Tahoma"/>
                <a:cs typeface="Tahoma"/>
              </a:rPr>
              <a:t>already </a:t>
            </a:r>
            <a:r>
              <a:rPr sz="850" dirty="0">
                <a:solidFill>
                  <a:srgbClr val="8597A3"/>
                </a:solidFill>
                <a:latin typeface="Tahoma"/>
                <a:cs typeface="Tahoma"/>
              </a:rPr>
              <a:t>legally </a:t>
            </a:r>
            <a:r>
              <a:rPr sz="850" spc="-5" dirty="0">
                <a:solidFill>
                  <a:srgbClr val="8597A3"/>
                </a:solidFill>
                <a:latin typeface="Tahoma"/>
                <a:cs typeface="Tahoma"/>
              </a:rPr>
              <a:t>entitled. Examples </a:t>
            </a:r>
            <a:r>
              <a:rPr sz="850" dirty="0">
                <a:solidFill>
                  <a:srgbClr val="8597A3"/>
                </a:solidFill>
                <a:latin typeface="Tahoma"/>
                <a:cs typeface="Tahoma"/>
              </a:rPr>
              <a:t>include obtaining </a:t>
            </a:r>
            <a:r>
              <a:rPr sz="850" spc="-5" dirty="0">
                <a:solidFill>
                  <a:srgbClr val="8597A3"/>
                </a:solidFill>
                <a:latin typeface="Tahoma"/>
                <a:cs typeface="Tahoma"/>
              </a:rPr>
              <a:t>licences  </a:t>
            </a:r>
            <a:r>
              <a:rPr sz="850" dirty="0">
                <a:solidFill>
                  <a:srgbClr val="8597A3"/>
                </a:solidFill>
                <a:latin typeface="Tahoma"/>
                <a:cs typeface="Tahoma"/>
              </a:rPr>
              <a:t>or other documents </a:t>
            </a:r>
            <a:r>
              <a:rPr sz="850" spc="-5" dirty="0">
                <a:solidFill>
                  <a:srgbClr val="8597A3"/>
                </a:solidFill>
                <a:latin typeface="Tahoma"/>
                <a:cs typeface="Tahoma"/>
              </a:rPr>
              <a:t>to </a:t>
            </a:r>
            <a:r>
              <a:rPr sz="850" dirty="0">
                <a:solidFill>
                  <a:srgbClr val="8597A3"/>
                </a:solidFill>
                <a:latin typeface="Tahoma"/>
                <a:cs typeface="Tahoma"/>
              </a:rPr>
              <a:t>do business in a </a:t>
            </a:r>
            <a:r>
              <a:rPr sz="850" spc="-5" dirty="0">
                <a:solidFill>
                  <a:srgbClr val="8597A3"/>
                </a:solidFill>
                <a:latin typeface="Tahoma"/>
                <a:cs typeface="Tahoma"/>
              </a:rPr>
              <a:t>foreign </a:t>
            </a:r>
            <a:r>
              <a:rPr sz="850" spc="-15" dirty="0">
                <a:solidFill>
                  <a:srgbClr val="8597A3"/>
                </a:solidFill>
                <a:latin typeface="Tahoma"/>
                <a:cs typeface="Tahoma"/>
              </a:rPr>
              <a:t>country, </a:t>
            </a:r>
            <a:r>
              <a:rPr sz="850" spc="-5" dirty="0">
                <a:solidFill>
                  <a:srgbClr val="8597A3"/>
                </a:solidFill>
                <a:latin typeface="Tahoma"/>
                <a:cs typeface="Tahoma"/>
              </a:rPr>
              <a:t>process visas </a:t>
            </a:r>
            <a:r>
              <a:rPr sz="850" dirty="0">
                <a:solidFill>
                  <a:srgbClr val="8597A3"/>
                </a:solidFill>
                <a:latin typeface="Tahoma"/>
                <a:cs typeface="Tahoma"/>
              </a:rPr>
              <a:t>or obtain  </a:t>
            </a:r>
            <a:r>
              <a:rPr sz="850" spc="-5" dirty="0">
                <a:solidFill>
                  <a:srgbClr val="8597A3"/>
                </a:solidFill>
                <a:latin typeface="Tahoma"/>
                <a:cs typeface="Tahoma"/>
              </a:rPr>
              <a:t>customs</a:t>
            </a:r>
            <a:r>
              <a:rPr sz="850" spc="-10" dirty="0">
                <a:solidFill>
                  <a:srgbClr val="8597A3"/>
                </a:solidFill>
                <a:latin typeface="Tahoma"/>
                <a:cs typeface="Tahoma"/>
              </a:rPr>
              <a:t> </a:t>
            </a:r>
            <a:r>
              <a:rPr sz="850" spc="-5" dirty="0">
                <a:solidFill>
                  <a:srgbClr val="8597A3"/>
                </a:solidFill>
                <a:latin typeface="Tahoma"/>
                <a:cs typeface="Tahoma"/>
              </a:rPr>
              <a:t>clearance.</a:t>
            </a:r>
            <a:endParaRPr sz="850" dirty="0">
              <a:latin typeface="Tahoma"/>
              <a:cs typeface="Tahoma"/>
            </a:endParaRPr>
          </a:p>
          <a:p>
            <a:pPr marL="372110" marR="212090">
              <a:lnSpc>
                <a:spcPct val="107800"/>
              </a:lnSpc>
              <a:spcBef>
                <a:spcPts val="850"/>
              </a:spcBef>
            </a:pPr>
            <a:r>
              <a:rPr sz="850" spc="-20" dirty="0">
                <a:solidFill>
                  <a:srgbClr val="8597A3"/>
                </a:solidFill>
                <a:latin typeface="Tahoma"/>
                <a:cs typeface="Tahoma"/>
              </a:rPr>
              <a:t>You </a:t>
            </a:r>
            <a:r>
              <a:rPr sz="850" dirty="0">
                <a:solidFill>
                  <a:srgbClr val="8597A3"/>
                </a:solidFill>
                <a:latin typeface="Tahoma"/>
                <a:cs typeface="Tahoma"/>
              </a:rPr>
              <a:t>must not </a:t>
            </a:r>
            <a:r>
              <a:rPr sz="850" spc="-5" dirty="0">
                <a:solidFill>
                  <a:srgbClr val="8597A3"/>
                </a:solidFill>
                <a:latin typeface="Tahoma"/>
                <a:cs typeface="Tahoma"/>
              </a:rPr>
              <a:t>make facilitation payments </a:t>
            </a:r>
            <a:r>
              <a:rPr sz="850" dirty="0">
                <a:solidFill>
                  <a:srgbClr val="8597A3"/>
                </a:solidFill>
                <a:latin typeface="Tahoma"/>
                <a:cs typeface="Tahoma"/>
              </a:rPr>
              <a:t>of </a:t>
            </a:r>
            <a:r>
              <a:rPr sz="850" spc="-5" dirty="0">
                <a:solidFill>
                  <a:srgbClr val="8597A3"/>
                </a:solidFill>
                <a:latin typeface="Tahoma"/>
                <a:cs typeface="Tahoma"/>
              </a:rPr>
              <a:t>any kind </a:t>
            </a:r>
            <a:r>
              <a:rPr sz="850" dirty="0">
                <a:solidFill>
                  <a:srgbClr val="8597A3"/>
                </a:solidFill>
                <a:latin typeface="Tahoma"/>
                <a:cs typeface="Tahoma"/>
              </a:rPr>
              <a:t>or allow others </a:t>
            </a:r>
            <a:r>
              <a:rPr sz="850" spc="-5" dirty="0">
                <a:solidFill>
                  <a:srgbClr val="8597A3"/>
                </a:solidFill>
                <a:latin typeface="Tahoma"/>
                <a:cs typeface="Tahoma"/>
              </a:rPr>
              <a:t>to make  them </a:t>
            </a:r>
            <a:r>
              <a:rPr sz="850" dirty="0">
                <a:solidFill>
                  <a:srgbClr val="8597A3"/>
                </a:solidFill>
                <a:latin typeface="Tahoma"/>
                <a:cs typeface="Tahoma"/>
              </a:rPr>
              <a:t>on </a:t>
            </a:r>
            <a:r>
              <a:rPr sz="850" spc="-5" dirty="0">
                <a:solidFill>
                  <a:srgbClr val="8597A3"/>
                </a:solidFill>
                <a:latin typeface="Tahoma"/>
                <a:cs typeface="Tahoma"/>
              </a:rPr>
              <a:t>behalf </a:t>
            </a:r>
            <a:r>
              <a:rPr sz="850" dirty="0">
                <a:solidFill>
                  <a:srgbClr val="8597A3"/>
                </a:solidFill>
                <a:latin typeface="Tahoma"/>
                <a:cs typeface="Tahoma"/>
              </a:rPr>
              <a:t>of </a:t>
            </a:r>
            <a:r>
              <a:rPr sz="850" spc="-5" dirty="0">
                <a:solidFill>
                  <a:srgbClr val="8597A3"/>
                </a:solidFill>
                <a:latin typeface="Tahoma"/>
                <a:cs typeface="Tahoma"/>
              </a:rPr>
              <a:t>the</a:t>
            </a:r>
            <a:r>
              <a:rPr sz="850" spc="-10" dirty="0">
                <a:solidFill>
                  <a:srgbClr val="8597A3"/>
                </a:solidFill>
                <a:latin typeface="Tahoma"/>
                <a:cs typeface="Tahoma"/>
              </a:rPr>
              <a:t> </a:t>
            </a:r>
            <a:r>
              <a:rPr sz="850" spc="-15" dirty="0">
                <a:solidFill>
                  <a:srgbClr val="8597A3"/>
                </a:solidFill>
                <a:latin typeface="Tahoma"/>
                <a:cs typeface="Tahoma"/>
              </a:rPr>
              <a:t>Company.</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9" name="object 19"/>
          <p:cNvSpPr/>
          <p:nvPr/>
        </p:nvSpPr>
        <p:spPr>
          <a:xfrm>
            <a:off x="0" y="5150073"/>
            <a:ext cx="10692130" cy="1325880"/>
          </a:xfrm>
          <a:custGeom>
            <a:avLst/>
            <a:gdLst/>
            <a:ahLst/>
            <a:cxnLst/>
            <a:rect l="l" t="t" r="r" b="b"/>
            <a:pathLst>
              <a:path w="10692130" h="1325879">
                <a:moveTo>
                  <a:pt x="10692003" y="0"/>
                </a:moveTo>
                <a:lnTo>
                  <a:pt x="0" y="1319456"/>
                </a:lnTo>
                <a:lnTo>
                  <a:pt x="0" y="1325507"/>
                </a:lnTo>
                <a:lnTo>
                  <a:pt x="10692003" y="424024"/>
                </a:lnTo>
                <a:lnTo>
                  <a:pt x="10692003" y="0"/>
                </a:lnTo>
                <a:close/>
              </a:path>
            </a:pathLst>
          </a:custGeom>
          <a:solidFill>
            <a:srgbClr val="346885"/>
          </a:solidFill>
        </p:spPr>
        <p:txBody>
          <a:bodyPr wrap="square" lIns="0" tIns="0" rIns="0" bIns="0" rtlCol="0"/>
          <a:lstStyle/>
          <a:p>
            <a:endParaRPr/>
          </a:p>
        </p:txBody>
      </p:sp>
      <p:sp>
        <p:nvSpPr>
          <p:cNvPr id="20" name="object 20"/>
          <p:cNvSpPr/>
          <p:nvPr/>
        </p:nvSpPr>
        <p:spPr>
          <a:xfrm>
            <a:off x="0" y="5014173"/>
            <a:ext cx="4293235" cy="2546350"/>
          </a:xfrm>
          <a:custGeom>
            <a:avLst/>
            <a:gdLst/>
            <a:ahLst/>
            <a:cxnLst/>
            <a:rect l="l" t="t" r="r" b="b"/>
            <a:pathLst>
              <a:path w="4293235" h="2546350">
                <a:moveTo>
                  <a:pt x="0" y="0"/>
                </a:moveTo>
                <a:lnTo>
                  <a:pt x="0" y="403331"/>
                </a:lnTo>
                <a:lnTo>
                  <a:pt x="4292994" y="2545831"/>
                </a:lnTo>
                <a:lnTo>
                  <a:pt x="0" y="0"/>
                </a:lnTo>
                <a:close/>
              </a:path>
            </a:pathLst>
          </a:custGeom>
          <a:solidFill>
            <a:srgbClr val="8597A3"/>
          </a:solidFill>
        </p:spPr>
        <p:txBody>
          <a:bodyPr wrap="square" lIns="0" tIns="0" rIns="0" bIns="0" rtlCol="0"/>
          <a:lstStyle/>
          <a:p>
            <a:endParaRPr/>
          </a:p>
        </p:txBody>
      </p:sp>
      <p:sp>
        <p:nvSpPr>
          <p:cNvPr id="21" name="object 21"/>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22" name="object 22"/>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3" name="object 23"/>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11</a:t>
            </a:fld>
            <a:endParaRPr dirty="0">
              <a:solidFill>
                <a:srgbClr val="FFFFFF"/>
              </a:solidFill>
            </a:endParaRPr>
          </a:p>
        </p:txBody>
      </p:sp>
      <p:sp>
        <p:nvSpPr>
          <p:cNvPr id="24" name="TextBox 23"/>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11</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9482" y="3813381"/>
            <a:ext cx="5616313" cy="3746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6" name="object 6"/>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p:nvPr/>
        </p:nvSpPr>
        <p:spPr>
          <a:xfrm>
            <a:off x="5417997" y="1080008"/>
            <a:ext cx="5274310" cy="2520315"/>
          </a:xfrm>
          <a:custGeom>
            <a:avLst/>
            <a:gdLst/>
            <a:ahLst/>
            <a:cxnLst/>
            <a:rect l="l" t="t" r="r" b="b"/>
            <a:pathLst>
              <a:path w="5274309" h="2520315">
                <a:moveTo>
                  <a:pt x="0" y="2519997"/>
                </a:moveTo>
                <a:lnTo>
                  <a:pt x="5273992" y="2519997"/>
                </a:lnTo>
                <a:lnTo>
                  <a:pt x="5273992" y="0"/>
                </a:lnTo>
                <a:lnTo>
                  <a:pt x="0" y="0"/>
                </a:lnTo>
                <a:lnTo>
                  <a:pt x="0" y="2519997"/>
                </a:lnTo>
                <a:close/>
              </a:path>
            </a:pathLst>
          </a:custGeom>
          <a:solidFill>
            <a:srgbClr val="3E5B6F"/>
          </a:solidFill>
        </p:spPr>
        <p:txBody>
          <a:bodyPr wrap="square" lIns="0" tIns="0" rIns="0" bIns="0" rtlCol="0"/>
          <a:lstStyle/>
          <a:p>
            <a:endParaRPr/>
          </a:p>
        </p:txBody>
      </p:sp>
      <p:sp>
        <p:nvSpPr>
          <p:cNvPr id="12" name="object 12"/>
          <p:cNvSpPr/>
          <p:nvPr/>
        </p:nvSpPr>
        <p:spPr>
          <a:xfrm>
            <a:off x="5803798" y="1480968"/>
            <a:ext cx="4888230" cy="2119630"/>
          </a:xfrm>
          <a:custGeom>
            <a:avLst/>
            <a:gdLst/>
            <a:ahLst/>
            <a:cxnLst/>
            <a:rect l="l" t="t" r="r" b="b"/>
            <a:pathLst>
              <a:path w="4888230" h="2119629">
                <a:moveTo>
                  <a:pt x="4888204" y="0"/>
                </a:moveTo>
                <a:lnTo>
                  <a:pt x="3910215" y="423964"/>
                </a:lnTo>
                <a:lnTo>
                  <a:pt x="4888204" y="1364856"/>
                </a:lnTo>
                <a:lnTo>
                  <a:pt x="4888204" y="0"/>
                </a:lnTo>
                <a:close/>
              </a:path>
              <a:path w="4888230" h="2119629">
                <a:moveTo>
                  <a:pt x="1155103" y="1618297"/>
                </a:moveTo>
                <a:lnTo>
                  <a:pt x="0" y="2119033"/>
                </a:lnTo>
                <a:lnTo>
                  <a:pt x="3585552" y="2119033"/>
                </a:lnTo>
                <a:lnTo>
                  <a:pt x="1155103" y="1618297"/>
                </a:lnTo>
                <a:close/>
              </a:path>
            </a:pathLst>
          </a:custGeom>
          <a:solidFill>
            <a:srgbClr val="2D4D62"/>
          </a:solidFill>
        </p:spPr>
        <p:txBody>
          <a:bodyPr wrap="square" lIns="0" tIns="0" rIns="0" bIns="0" rtlCol="0"/>
          <a:lstStyle/>
          <a:p>
            <a:endParaRPr/>
          </a:p>
        </p:txBody>
      </p:sp>
      <p:sp>
        <p:nvSpPr>
          <p:cNvPr id="13" name="object 13"/>
          <p:cNvSpPr/>
          <p:nvPr/>
        </p:nvSpPr>
        <p:spPr>
          <a:xfrm>
            <a:off x="5418003" y="1080006"/>
            <a:ext cx="3439160" cy="635"/>
          </a:xfrm>
          <a:custGeom>
            <a:avLst/>
            <a:gdLst/>
            <a:ahLst/>
            <a:cxnLst/>
            <a:rect l="l" t="t" r="r" b="b"/>
            <a:pathLst>
              <a:path w="3439159" h="634">
                <a:moveTo>
                  <a:pt x="3438588" y="0"/>
                </a:moveTo>
                <a:lnTo>
                  <a:pt x="0" y="0"/>
                </a:lnTo>
                <a:lnTo>
                  <a:pt x="3438588" y="12"/>
                </a:lnTo>
                <a:close/>
              </a:path>
            </a:pathLst>
          </a:custGeom>
          <a:solidFill>
            <a:srgbClr val="D9D9D9"/>
          </a:solidFill>
        </p:spPr>
        <p:txBody>
          <a:bodyPr wrap="square" lIns="0" tIns="0" rIns="0" bIns="0" rtlCol="0"/>
          <a:lstStyle/>
          <a:p>
            <a:endParaRPr/>
          </a:p>
        </p:txBody>
      </p:sp>
      <p:sp>
        <p:nvSpPr>
          <p:cNvPr id="14" name="object 14"/>
          <p:cNvSpPr/>
          <p:nvPr/>
        </p:nvSpPr>
        <p:spPr>
          <a:xfrm>
            <a:off x="5418003" y="1080006"/>
            <a:ext cx="4296410" cy="2019300"/>
          </a:xfrm>
          <a:custGeom>
            <a:avLst/>
            <a:gdLst/>
            <a:ahLst/>
            <a:cxnLst/>
            <a:rect l="l" t="t" r="r" b="b"/>
            <a:pathLst>
              <a:path w="4296409" h="2019300">
                <a:moveTo>
                  <a:pt x="3438588" y="0"/>
                </a:moveTo>
                <a:lnTo>
                  <a:pt x="0" y="0"/>
                </a:lnTo>
                <a:lnTo>
                  <a:pt x="0" y="1701787"/>
                </a:lnTo>
                <a:lnTo>
                  <a:pt x="1540903" y="2019274"/>
                </a:lnTo>
                <a:lnTo>
                  <a:pt x="4296016" y="824915"/>
                </a:lnTo>
                <a:lnTo>
                  <a:pt x="3438588" y="0"/>
                </a:lnTo>
                <a:close/>
              </a:path>
            </a:pathLst>
          </a:custGeom>
          <a:solidFill>
            <a:srgbClr val="355468"/>
          </a:solidFill>
        </p:spPr>
        <p:txBody>
          <a:bodyPr wrap="square" lIns="0" tIns="0" rIns="0" bIns="0" rtlCol="0"/>
          <a:lstStyle/>
          <a:p>
            <a:endParaRPr/>
          </a:p>
        </p:txBody>
      </p:sp>
      <p:sp>
        <p:nvSpPr>
          <p:cNvPr id="15" name="object 15"/>
          <p:cNvSpPr/>
          <p:nvPr/>
        </p:nvSpPr>
        <p:spPr>
          <a:xfrm>
            <a:off x="6958903" y="1904931"/>
            <a:ext cx="3733165" cy="1695450"/>
          </a:xfrm>
          <a:custGeom>
            <a:avLst/>
            <a:gdLst/>
            <a:ahLst/>
            <a:cxnLst/>
            <a:rect l="l" t="t" r="r" b="b"/>
            <a:pathLst>
              <a:path w="3733165" h="1695450">
                <a:moveTo>
                  <a:pt x="2755112" y="0"/>
                </a:moveTo>
                <a:lnTo>
                  <a:pt x="0" y="1194333"/>
                </a:lnTo>
                <a:lnTo>
                  <a:pt x="2430449" y="1695068"/>
                </a:lnTo>
                <a:lnTo>
                  <a:pt x="3733101" y="1695068"/>
                </a:lnTo>
                <a:lnTo>
                  <a:pt x="3733101" y="940892"/>
                </a:lnTo>
                <a:lnTo>
                  <a:pt x="2755112" y="0"/>
                </a:lnTo>
                <a:close/>
              </a:path>
            </a:pathLst>
          </a:custGeom>
          <a:solidFill>
            <a:srgbClr val="425F72"/>
          </a:solidFill>
        </p:spPr>
        <p:txBody>
          <a:bodyPr wrap="square" lIns="0" tIns="0" rIns="0" bIns="0" rtlCol="0"/>
          <a:lstStyle/>
          <a:p>
            <a:endParaRPr/>
          </a:p>
        </p:txBody>
      </p:sp>
      <p:sp>
        <p:nvSpPr>
          <p:cNvPr id="16" name="object 16"/>
          <p:cNvSpPr txBox="1">
            <a:spLocks noGrp="1"/>
          </p:cNvSpPr>
          <p:nvPr>
            <p:ph type="title"/>
          </p:nvPr>
        </p:nvSpPr>
        <p:spPr>
          <a:xfrm>
            <a:off x="491300" y="995570"/>
            <a:ext cx="3137535" cy="695960"/>
          </a:xfrm>
          <a:prstGeom prst="rect">
            <a:avLst/>
          </a:prstGeom>
        </p:spPr>
        <p:txBody>
          <a:bodyPr vert="horz" wrap="square" lIns="0" tIns="73660" rIns="0" bIns="0" rtlCol="0">
            <a:spAutoFit/>
          </a:bodyPr>
          <a:lstStyle/>
          <a:p>
            <a:pPr marL="12700" marR="5080">
              <a:lnSpc>
                <a:spcPts val="2400"/>
              </a:lnSpc>
              <a:spcBef>
                <a:spcPts val="580"/>
              </a:spcBef>
            </a:pPr>
            <a:r>
              <a:rPr dirty="0"/>
              <a:t>Acceptable </a:t>
            </a:r>
            <a:r>
              <a:rPr spc="-5" dirty="0"/>
              <a:t>gifts</a:t>
            </a:r>
            <a:r>
              <a:rPr spc="-100" dirty="0"/>
              <a:t> </a:t>
            </a:r>
            <a:r>
              <a:rPr dirty="0"/>
              <a:t>and  </a:t>
            </a:r>
            <a:r>
              <a:rPr spc="-5" dirty="0" smtClean="0"/>
              <a:t>hospitality</a:t>
            </a:r>
            <a:endParaRPr sz="2100" baseline="31746" dirty="0"/>
          </a:p>
        </p:txBody>
      </p:sp>
      <p:sp>
        <p:nvSpPr>
          <p:cNvPr id="17" name="object 17"/>
          <p:cNvSpPr txBox="1"/>
          <p:nvPr/>
        </p:nvSpPr>
        <p:spPr>
          <a:xfrm>
            <a:off x="851300" y="1770771"/>
            <a:ext cx="3937000" cy="2388346"/>
          </a:xfrm>
          <a:prstGeom prst="rect">
            <a:avLst/>
          </a:prstGeom>
        </p:spPr>
        <p:txBody>
          <a:bodyPr vert="horz" wrap="square" lIns="0" tIns="12700" rIns="0" bIns="0" rtlCol="0">
            <a:spAutoFit/>
          </a:bodyPr>
          <a:lstStyle/>
          <a:p>
            <a:pPr marL="12700" marR="66040">
              <a:lnSpc>
                <a:spcPct val="107800"/>
              </a:lnSpc>
              <a:spcBef>
                <a:spcPts val="100"/>
              </a:spcBef>
            </a:pPr>
            <a:r>
              <a:rPr sz="850" dirty="0">
                <a:solidFill>
                  <a:srgbClr val="8597A3"/>
                </a:solidFill>
                <a:latin typeface="Tahoma"/>
                <a:cs typeface="Tahoma"/>
              </a:rPr>
              <a:t>The </a:t>
            </a:r>
            <a:r>
              <a:rPr sz="850" spc="-5" dirty="0">
                <a:solidFill>
                  <a:srgbClr val="8597A3"/>
                </a:solidFill>
                <a:latin typeface="Tahoma"/>
                <a:cs typeface="Tahoma"/>
              </a:rPr>
              <a:t>exchange </a:t>
            </a:r>
            <a:r>
              <a:rPr sz="850" dirty="0">
                <a:solidFill>
                  <a:srgbClr val="8597A3"/>
                </a:solidFill>
                <a:latin typeface="Tahoma"/>
                <a:cs typeface="Tahoma"/>
              </a:rPr>
              <a:t>of gifts, meals or </a:t>
            </a:r>
            <a:r>
              <a:rPr sz="850" spc="-5" dirty="0">
                <a:solidFill>
                  <a:srgbClr val="8597A3"/>
                </a:solidFill>
                <a:latin typeface="Tahoma"/>
                <a:cs typeface="Tahoma"/>
              </a:rPr>
              <a:t>event attendance, can promote successful  working relationships </a:t>
            </a:r>
            <a:r>
              <a:rPr sz="850" dirty="0">
                <a:solidFill>
                  <a:srgbClr val="8597A3"/>
                </a:solidFill>
                <a:latin typeface="Tahoma"/>
                <a:cs typeface="Tahoma"/>
              </a:rPr>
              <a:t>and </a:t>
            </a:r>
            <a:r>
              <a:rPr sz="850" spc="-5" dirty="0">
                <a:solidFill>
                  <a:srgbClr val="8597A3"/>
                </a:solidFill>
                <a:latin typeface="Tahoma"/>
                <a:cs typeface="Tahoma"/>
              </a:rPr>
              <a:t>goodwill. </a:t>
            </a:r>
            <a:r>
              <a:rPr sz="850" spc="-20" dirty="0">
                <a:solidFill>
                  <a:srgbClr val="8597A3"/>
                </a:solidFill>
                <a:latin typeface="Tahoma"/>
                <a:cs typeface="Tahoma"/>
              </a:rPr>
              <a:t>However, </a:t>
            </a:r>
            <a:r>
              <a:rPr sz="850" spc="-10" dirty="0">
                <a:solidFill>
                  <a:srgbClr val="8597A3"/>
                </a:solidFill>
                <a:latin typeface="Tahoma"/>
                <a:cs typeface="Tahoma"/>
              </a:rPr>
              <a:t>there’s </a:t>
            </a:r>
            <a:r>
              <a:rPr sz="850" dirty="0">
                <a:solidFill>
                  <a:srgbClr val="8597A3"/>
                </a:solidFill>
                <a:latin typeface="Tahoma"/>
                <a:cs typeface="Tahoma"/>
              </a:rPr>
              <a:t>also </a:t>
            </a:r>
            <a:r>
              <a:rPr sz="850" spc="-5" dirty="0">
                <a:solidFill>
                  <a:srgbClr val="8597A3"/>
                </a:solidFill>
                <a:latin typeface="Tahoma"/>
                <a:cs typeface="Tahoma"/>
              </a:rPr>
              <a:t>the risk that any gift </a:t>
            </a:r>
            <a:r>
              <a:rPr sz="850" dirty="0">
                <a:solidFill>
                  <a:srgbClr val="8597A3"/>
                </a:solidFill>
                <a:latin typeface="Tahoma"/>
                <a:cs typeface="Tahoma"/>
              </a:rPr>
              <a:t>or  </a:t>
            </a:r>
            <a:r>
              <a:rPr sz="850" spc="-5" dirty="0">
                <a:solidFill>
                  <a:srgbClr val="8597A3"/>
                </a:solidFill>
                <a:latin typeface="Tahoma"/>
                <a:cs typeface="Tahoma"/>
              </a:rPr>
              <a:t>hospitality may </a:t>
            </a:r>
            <a:r>
              <a:rPr sz="850" dirty="0">
                <a:solidFill>
                  <a:srgbClr val="8597A3"/>
                </a:solidFill>
                <a:latin typeface="Tahoma"/>
                <a:cs typeface="Tahoma"/>
              </a:rPr>
              <a:t>be deemed </a:t>
            </a:r>
            <a:r>
              <a:rPr sz="850" spc="-5" dirty="0">
                <a:solidFill>
                  <a:srgbClr val="8597A3"/>
                </a:solidFill>
                <a:latin typeface="Tahoma"/>
                <a:cs typeface="Tahoma"/>
              </a:rPr>
              <a:t>to </a:t>
            </a:r>
            <a:r>
              <a:rPr sz="850" dirty="0">
                <a:solidFill>
                  <a:srgbClr val="8597A3"/>
                </a:solidFill>
                <a:latin typeface="Tahoma"/>
                <a:cs typeface="Tahoma"/>
              </a:rPr>
              <a:t>be an </a:t>
            </a:r>
            <a:r>
              <a:rPr sz="850" spc="-5" dirty="0">
                <a:solidFill>
                  <a:srgbClr val="8597A3"/>
                </a:solidFill>
                <a:latin typeface="Tahoma"/>
                <a:cs typeface="Tahoma"/>
              </a:rPr>
              <a:t>attempt to improperly influence </a:t>
            </a:r>
            <a:r>
              <a:rPr sz="850" dirty="0">
                <a:solidFill>
                  <a:srgbClr val="8597A3"/>
                </a:solidFill>
                <a:latin typeface="Tahoma"/>
                <a:cs typeface="Tahoma"/>
              </a:rPr>
              <a:t>a business  decision, </a:t>
            </a:r>
            <a:r>
              <a:rPr sz="850" spc="-5" dirty="0">
                <a:solidFill>
                  <a:srgbClr val="8597A3"/>
                </a:solidFill>
                <a:latin typeface="Tahoma"/>
                <a:cs typeface="Tahoma"/>
              </a:rPr>
              <a:t>which </a:t>
            </a:r>
            <a:r>
              <a:rPr sz="850" dirty="0">
                <a:solidFill>
                  <a:srgbClr val="8597A3"/>
                </a:solidFill>
                <a:latin typeface="Tahoma"/>
                <a:cs typeface="Tahoma"/>
              </a:rPr>
              <a:t>not only harms our </a:t>
            </a:r>
            <a:r>
              <a:rPr sz="850" spc="-5" dirty="0">
                <a:solidFill>
                  <a:srgbClr val="8597A3"/>
                </a:solidFill>
                <a:latin typeface="Tahoma"/>
                <a:cs typeface="Tahoma"/>
              </a:rPr>
              <a:t>reputation </a:t>
            </a:r>
            <a:r>
              <a:rPr sz="850" dirty="0">
                <a:solidFill>
                  <a:srgbClr val="8597A3"/>
                </a:solidFill>
                <a:latin typeface="Tahoma"/>
                <a:cs typeface="Tahoma"/>
              </a:rPr>
              <a:t>but </a:t>
            </a:r>
            <a:r>
              <a:rPr sz="850" spc="-5" dirty="0">
                <a:solidFill>
                  <a:srgbClr val="8597A3"/>
                </a:solidFill>
                <a:latin typeface="Tahoma"/>
                <a:cs typeface="Tahoma"/>
              </a:rPr>
              <a:t>may result </a:t>
            </a:r>
            <a:r>
              <a:rPr sz="850" dirty="0">
                <a:solidFill>
                  <a:srgbClr val="8597A3"/>
                </a:solidFill>
                <a:latin typeface="Tahoma"/>
                <a:cs typeface="Tahoma"/>
              </a:rPr>
              <a:t>in </a:t>
            </a:r>
            <a:r>
              <a:rPr sz="850" spc="-5" dirty="0">
                <a:solidFill>
                  <a:srgbClr val="8597A3"/>
                </a:solidFill>
                <a:latin typeface="Tahoma"/>
                <a:cs typeface="Tahoma"/>
              </a:rPr>
              <a:t>civil </a:t>
            </a:r>
            <a:r>
              <a:rPr sz="850" dirty="0">
                <a:solidFill>
                  <a:srgbClr val="8597A3"/>
                </a:solidFill>
                <a:latin typeface="Tahoma"/>
                <a:cs typeface="Tahoma"/>
              </a:rPr>
              <a:t>and </a:t>
            </a:r>
            <a:r>
              <a:rPr sz="850" spc="-5" dirty="0">
                <a:solidFill>
                  <a:srgbClr val="8597A3"/>
                </a:solidFill>
                <a:latin typeface="Tahoma"/>
                <a:cs typeface="Tahoma"/>
              </a:rPr>
              <a:t>criminal  penalties. Regardless </a:t>
            </a:r>
            <a:r>
              <a:rPr sz="850" dirty="0">
                <a:solidFill>
                  <a:srgbClr val="8597A3"/>
                </a:solidFill>
                <a:latin typeface="Tahoma"/>
                <a:cs typeface="Tahoma"/>
              </a:rPr>
              <a:t>of </a:t>
            </a:r>
            <a:r>
              <a:rPr sz="850" spc="-5" dirty="0">
                <a:solidFill>
                  <a:srgbClr val="8597A3"/>
                </a:solidFill>
                <a:latin typeface="Tahoma"/>
                <a:cs typeface="Tahoma"/>
              </a:rPr>
              <a:t>value, even the appearance </a:t>
            </a:r>
            <a:r>
              <a:rPr sz="850" dirty="0">
                <a:solidFill>
                  <a:srgbClr val="8597A3"/>
                </a:solidFill>
                <a:latin typeface="Tahoma"/>
                <a:cs typeface="Tahoma"/>
              </a:rPr>
              <a:t>or </a:t>
            </a:r>
            <a:r>
              <a:rPr sz="850" spc="-5" dirty="0">
                <a:solidFill>
                  <a:srgbClr val="8597A3"/>
                </a:solidFill>
                <a:latin typeface="Tahoma"/>
                <a:cs typeface="Tahoma"/>
              </a:rPr>
              <a:t>perception </a:t>
            </a:r>
            <a:r>
              <a:rPr sz="850" dirty="0">
                <a:solidFill>
                  <a:srgbClr val="8597A3"/>
                </a:solidFill>
                <a:latin typeface="Tahoma"/>
                <a:cs typeface="Tahoma"/>
              </a:rPr>
              <a:t>of </a:t>
            </a:r>
            <a:r>
              <a:rPr sz="850" spc="-5" dirty="0">
                <a:solidFill>
                  <a:srgbClr val="8597A3"/>
                </a:solidFill>
                <a:latin typeface="Tahoma"/>
                <a:cs typeface="Tahoma"/>
              </a:rPr>
              <a:t>influence,  </a:t>
            </a:r>
            <a:r>
              <a:rPr sz="850" dirty="0">
                <a:solidFill>
                  <a:srgbClr val="8597A3"/>
                </a:solidFill>
                <a:latin typeface="Tahoma"/>
                <a:cs typeface="Tahoma"/>
              </a:rPr>
              <a:t>must </a:t>
            </a:r>
            <a:r>
              <a:rPr sz="850" spc="-5" dirty="0">
                <a:solidFill>
                  <a:srgbClr val="8597A3"/>
                </a:solidFill>
                <a:latin typeface="Tahoma"/>
                <a:cs typeface="Tahoma"/>
              </a:rPr>
              <a:t>always </a:t>
            </a:r>
            <a:r>
              <a:rPr sz="850" dirty="0">
                <a:solidFill>
                  <a:srgbClr val="8597A3"/>
                </a:solidFill>
                <a:latin typeface="Tahoma"/>
                <a:cs typeface="Tahoma"/>
              </a:rPr>
              <a:t>be </a:t>
            </a:r>
            <a:r>
              <a:rPr sz="850" spc="-5" dirty="0">
                <a:solidFill>
                  <a:srgbClr val="8597A3"/>
                </a:solidFill>
                <a:latin typeface="Tahoma"/>
                <a:cs typeface="Tahoma"/>
              </a:rPr>
              <a:t>considered before </a:t>
            </a:r>
            <a:r>
              <a:rPr sz="850" dirty="0">
                <a:solidFill>
                  <a:srgbClr val="8597A3"/>
                </a:solidFill>
                <a:latin typeface="Tahoma"/>
                <a:cs typeface="Tahoma"/>
              </a:rPr>
              <a:t>giving or </a:t>
            </a:r>
            <a:r>
              <a:rPr sz="850" spc="-5" dirty="0">
                <a:solidFill>
                  <a:srgbClr val="8597A3"/>
                </a:solidFill>
                <a:latin typeface="Tahoma"/>
                <a:cs typeface="Tahoma"/>
              </a:rPr>
              <a:t>receiving </a:t>
            </a:r>
            <a:r>
              <a:rPr sz="850" dirty="0">
                <a:solidFill>
                  <a:srgbClr val="8597A3"/>
                </a:solidFill>
                <a:latin typeface="Tahoma"/>
                <a:cs typeface="Tahoma"/>
              </a:rPr>
              <a:t>a business </a:t>
            </a:r>
            <a:r>
              <a:rPr sz="850" spc="-15" dirty="0">
                <a:solidFill>
                  <a:srgbClr val="8597A3"/>
                </a:solidFill>
                <a:latin typeface="Tahoma"/>
                <a:cs typeface="Tahoma"/>
              </a:rPr>
              <a:t>courtesy. </a:t>
            </a:r>
            <a:r>
              <a:rPr sz="850" dirty="0">
                <a:solidFill>
                  <a:srgbClr val="8597A3"/>
                </a:solidFill>
                <a:latin typeface="Tahoma"/>
                <a:cs typeface="Tahoma"/>
              </a:rPr>
              <a:t>Some  </a:t>
            </a:r>
            <a:r>
              <a:rPr sz="850" spc="-5" dirty="0">
                <a:solidFill>
                  <a:srgbClr val="8597A3"/>
                </a:solidFill>
                <a:latin typeface="Tahoma"/>
                <a:cs typeface="Tahoma"/>
              </a:rPr>
              <a:t>governments have stricter rules, so additional consideration should always </a:t>
            </a:r>
            <a:r>
              <a:rPr sz="850" dirty="0">
                <a:solidFill>
                  <a:srgbClr val="8597A3"/>
                </a:solidFill>
                <a:latin typeface="Tahoma"/>
                <a:cs typeface="Tahoma"/>
              </a:rPr>
              <a:t>been  </a:t>
            </a:r>
            <a:r>
              <a:rPr sz="850" spc="-5" dirty="0">
                <a:solidFill>
                  <a:srgbClr val="8597A3"/>
                </a:solidFill>
                <a:latin typeface="Tahoma"/>
                <a:cs typeface="Tahoma"/>
              </a:rPr>
              <a:t>given to the country you are </a:t>
            </a:r>
            <a:r>
              <a:rPr sz="850" dirty="0">
                <a:solidFill>
                  <a:srgbClr val="8597A3"/>
                </a:solidFill>
                <a:latin typeface="Tahoma"/>
                <a:cs typeface="Tahoma"/>
              </a:rPr>
              <a:t>in.</a:t>
            </a:r>
            <a:endParaRPr sz="850" dirty="0">
              <a:latin typeface="Tahoma"/>
              <a:cs typeface="Tahoma"/>
            </a:endParaRPr>
          </a:p>
          <a:p>
            <a:pPr marL="12700" marR="5080">
              <a:lnSpc>
                <a:spcPct val="107800"/>
              </a:lnSpc>
              <a:spcBef>
                <a:spcPts val="850"/>
              </a:spcBef>
            </a:pP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therefore carefully consider whether to give </a:t>
            </a:r>
            <a:r>
              <a:rPr sz="850" dirty="0">
                <a:solidFill>
                  <a:srgbClr val="8597A3"/>
                </a:solidFill>
                <a:latin typeface="Tahoma"/>
                <a:cs typeface="Tahoma"/>
              </a:rPr>
              <a:t>or </a:t>
            </a:r>
            <a:r>
              <a:rPr sz="850" spc="-5" dirty="0">
                <a:solidFill>
                  <a:srgbClr val="8597A3"/>
                </a:solidFill>
                <a:latin typeface="Tahoma"/>
                <a:cs typeface="Tahoma"/>
              </a:rPr>
              <a:t>accept gifts </a:t>
            </a:r>
            <a:r>
              <a:rPr sz="850" dirty="0">
                <a:solidFill>
                  <a:srgbClr val="8597A3"/>
                </a:solidFill>
                <a:latin typeface="Tahoma"/>
                <a:cs typeface="Tahoma"/>
              </a:rPr>
              <a:t>or </a:t>
            </a:r>
            <a:r>
              <a:rPr sz="850" spc="-5" dirty="0">
                <a:solidFill>
                  <a:srgbClr val="8597A3"/>
                </a:solidFill>
                <a:latin typeface="Tahoma"/>
                <a:cs typeface="Tahoma"/>
              </a:rPr>
              <a:t>hospitality  before you </a:t>
            </a:r>
            <a:r>
              <a:rPr sz="850" dirty="0">
                <a:solidFill>
                  <a:srgbClr val="8597A3"/>
                </a:solidFill>
                <a:latin typeface="Tahoma"/>
                <a:cs typeface="Tahoma"/>
              </a:rPr>
              <a:t>do </a:t>
            </a:r>
            <a:r>
              <a:rPr sz="850" spc="-5" dirty="0">
                <a:solidFill>
                  <a:srgbClr val="8597A3"/>
                </a:solidFill>
                <a:latin typeface="Tahoma"/>
                <a:cs typeface="Tahoma"/>
              </a:rPr>
              <a:t>so. </a:t>
            </a:r>
            <a:r>
              <a:rPr sz="850" dirty="0">
                <a:solidFill>
                  <a:srgbClr val="8597A3"/>
                </a:solidFill>
                <a:latin typeface="Tahoma"/>
                <a:cs typeface="Tahoma"/>
              </a:rPr>
              <a:t>The </a:t>
            </a:r>
            <a:r>
              <a:rPr lang="en-GB" sz="850" dirty="0" smtClean="0">
                <a:solidFill>
                  <a:srgbClr val="8597A3"/>
                </a:solidFill>
                <a:latin typeface="Tahoma"/>
                <a:cs typeface="Tahoma"/>
              </a:rPr>
              <a:t>applicable </a:t>
            </a:r>
            <a:r>
              <a:rPr sz="850" spc="-5" dirty="0" smtClean="0">
                <a:solidFill>
                  <a:srgbClr val="8597A3"/>
                </a:solidFill>
                <a:latin typeface="Tahoma"/>
                <a:cs typeface="Tahoma"/>
              </a:rPr>
              <a:t>Gifts </a:t>
            </a:r>
            <a:r>
              <a:rPr sz="850" dirty="0">
                <a:solidFill>
                  <a:srgbClr val="8597A3"/>
                </a:solidFill>
                <a:latin typeface="Tahoma"/>
                <a:cs typeface="Tahoma"/>
              </a:rPr>
              <a:t>and </a:t>
            </a:r>
            <a:r>
              <a:rPr sz="850" spc="-5" dirty="0">
                <a:solidFill>
                  <a:srgbClr val="8597A3"/>
                </a:solidFill>
                <a:latin typeface="Tahoma"/>
                <a:cs typeface="Tahoma"/>
              </a:rPr>
              <a:t>Hospitality </a:t>
            </a:r>
            <a:r>
              <a:rPr sz="850" dirty="0">
                <a:solidFill>
                  <a:srgbClr val="8597A3"/>
                </a:solidFill>
                <a:latin typeface="Tahoma"/>
                <a:cs typeface="Tahoma"/>
              </a:rPr>
              <a:t>policy is based on principles in </a:t>
            </a:r>
            <a:r>
              <a:rPr sz="850" spc="-5" dirty="0">
                <a:solidFill>
                  <a:srgbClr val="8597A3"/>
                </a:solidFill>
                <a:latin typeface="Tahoma"/>
                <a:cs typeface="Tahoma"/>
              </a:rPr>
              <a:t>order  to </a:t>
            </a:r>
            <a:r>
              <a:rPr sz="850" dirty="0">
                <a:solidFill>
                  <a:srgbClr val="8597A3"/>
                </a:solidFill>
                <a:latin typeface="Tahoma"/>
                <a:cs typeface="Tahoma"/>
              </a:rPr>
              <a:t>help </a:t>
            </a:r>
            <a:r>
              <a:rPr sz="850" spc="-5" dirty="0">
                <a:solidFill>
                  <a:srgbClr val="8597A3"/>
                </a:solidFill>
                <a:latin typeface="Tahoma"/>
                <a:cs typeface="Tahoma"/>
              </a:rPr>
              <a:t>you </a:t>
            </a:r>
            <a:r>
              <a:rPr sz="850" spc="-10" dirty="0">
                <a:solidFill>
                  <a:srgbClr val="8597A3"/>
                </a:solidFill>
                <a:latin typeface="Tahoma"/>
                <a:cs typeface="Tahoma"/>
              </a:rPr>
              <a:t>exercise </a:t>
            </a:r>
            <a:r>
              <a:rPr sz="850" dirty="0">
                <a:solidFill>
                  <a:srgbClr val="8597A3"/>
                </a:solidFill>
                <a:latin typeface="Tahoma"/>
                <a:cs typeface="Tahoma"/>
              </a:rPr>
              <a:t>good judgement </a:t>
            </a:r>
            <a:r>
              <a:rPr sz="850" spc="-5" dirty="0">
                <a:solidFill>
                  <a:srgbClr val="8597A3"/>
                </a:solidFill>
                <a:latin typeface="Tahoma"/>
                <a:cs typeface="Tahoma"/>
              </a:rPr>
              <a:t>when </a:t>
            </a:r>
            <a:r>
              <a:rPr sz="850" dirty="0">
                <a:solidFill>
                  <a:srgbClr val="8597A3"/>
                </a:solidFill>
                <a:latin typeface="Tahoma"/>
                <a:cs typeface="Tahoma"/>
              </a:rPr>
              <a:t>deciding </a:t>
            </a:r>
            <a:r>
              <a:rPr sz="850" spc="-5" dirty="0">
                <a:solidFill>
                  <a:srgbClr val="8597A3"/>
                </a:solidFill>
                <a:latin typeface="Tahoma"/>
                <a:cs typeface="Tahoma"/>
              </a:rPr>
              <a:t>if </a:t>
            </a:r>
            <a:r>
              <a:rPr sz="850" dirty="0">
                <a:solidFill>
                  <a:srgbClr val="8597A3"/>
                </a:solidFill>
                <a:latin typeface="Tahoma"/>
                <a:cs typeface="Tahoma"/>
              </a:rPr>
              <a:t>a gift or </a:t>
            </a:r>
            <a:r>
              <a:rPr sz="850" spc="-5" dirty="0">
                <a:solidFill>
                  <a:srgbClr val="8597A3"/>
                </a:solidFill>
                <a:latin typeface="Tahoma"/>
                <a:cs typeface="Tahoma"/>
              </a:rPr>
              <a:t>hospitality </a:t>
            </a:r>
            <a:r>
              <a:rPr sz="850" spc="-10" dirty="0">
                <a:solidFill>
                  <a:srgbClr val="8597A3"/>
                </a:solidFill>
                <a:latin typeface="Tahoma"/>
                <a:cs typeface="Tahoma"/>
              </a:rPr>
              <a:t>event  </a:t>
            </a:r>
            <a:r>
              <a:rPr sz="850" dirty="0">
                <a:solidFill>
                  <a:srgbClr val="8597A3"/>
                </a:solidFill>
                <a:latin typeface="Tahoma"/>
                <a:cs typeface="Tahoma"/>
              </a:rPr>
              <a:t>of nominal </a:t>
            </a:r>
            <a:r>
              <a:rPr sz="850" spc="-5" dirty="0">
                <a:solidFill>
                  <a:srgbClr val="8597A3"/>
                </a:solidFill>
                <a:latin typeface="Tahoma"/>
                <a:cs typeface="Tahoma"/>
              </a:rPr>
              <a:t>value, </a:t>
            </a:r>
            <a:r>
              <a:rPr sz="850" dirty="0">
                <a:solidFill>
                  <a:srgbClr val="8597A3"/>
                </a:solidFill>
                <a:latin typeface="Tahoma"/>
                <a:cs typeface="Tahoma"/>
              </a:rPr>
              <a:t>is </a:t>
            </a:r>
            <a:r>
              <a:rPr sz="850" spc="-5" dirty="0">
                <a:solidFill>
                  <a:srgbClr val="8597A3"/>
                </a:solidFill>
                <a:latin typeface="Tahoma"/>
                <a:cs typeface="Tahoma"/>
              </a:rPr>
              <a:t>acceptable </a:t>
            </a:r>
            <a:r>
              <a:rPr sz="850" dirty="0">
                <a:solidFill>
                  <a:srgbClr val="8597A3"/>
                </a:solidFill>
                <a:latin typeface="Tahoma"/>
                <a:cs typeface="Tahoma"/>
              </a:rPr>
              <a:t>or not. </a:t>
            </a:r>
            <a:r>
              <a:rPr sz="850" spc="-5" dirty="0">
                <a:solidFill>
                  <a:srgbClr val="8597A3"/>
                </a:solidFill>
                <a:latin typeface="Tahoma"/>
                <a:cs typeface="Tahoma"/>
              </a:rPr>
              <a:t>Any </a:t>
            </a:r>
            <a:r>
              <a:rPr sz="850" spc="-5" dirty="0" smtClean="0">
                <a:solidFill>
                  <a:srgbClr val="8597A3"/>
                </a:solidFill>
                <a:latin typeface="Tahoma"/>
                <a:cs typeface="Tahoma"/>
              </a:rPr>
              <a:t>exchange</a:t>
            </a:r>
            <a:r>
              <a:rPr lang="en-GB" sz="850" spc="-5" dirty="0" smtClean="0">
                <a:solidFill>
                  <a:srgbClr val="8597A3"/>
                </a:solidFill>
                <a:latin typeface="Tahoma"/>
                <a:cs typeface="Tahoma"/>
              </a:rPr>
              <a:t> </a:t>
            </a:r>
            <a:r>
              <a:rPr sz="850" dirty="0" smtClean="0">
                <a:solidFill>
                  <a:srgbClr val="8597A3"/>
                </a:solidFill>
                <a:latin typeface="Tahoma"/>
                <a:cs typeface="Tahoma"/>
              </a:rPr>
              <a:t>of </a:t>
            </a:r>
            <a:r>
              <a:rPr sz="850" dirty="0">
                <a:solidFill>
                  <a:srgbClr val="8597A3"/>
                </a:solidFill>
                <a:latin typeface="Tahoma"/>
                <a:cs typeface="Tahoma"/>
              </a:rPr>
              <a:t>gifts or </a:t>
            </a:r>
            <a:r>
              <a:rPr sz="850" spc="-5" dirty="0">
                <a:solidFill>
                  <a:srgbClr val="8597A3"/>
                </a:solidFill>
                <a:latin typeface="Tahoma"/>
                <a:cs typeface="Tahoma"/>
              </a:rPr>
              <a:t>hospitality </a:t>
            </a:r>
            <a:r>
              <a:rPr sz="850" dirty="0">
                <a:solidFill>
                  <a:srgbClr val="8597A3"/>
                </a:solidFill>
                <a:latin typeface="Tahoma"/>
                <a:cs typeface="Tahoma"/>
              </a:rPr>
              <a:t>must </a:t>
            </a:r>
            <a:r>
              <a:rPr sz="850" spc="-5" dirty="0" smtClean="0">
                <a:solidFill>
                  <a:srgbClr val="8597A3"/>
                </a:solidFill>
                <a:latin typeface="Tahoma"/>
                <a:cs typeface="Tahoma"/>
              </a:rPr>
              <a:t>comply </a:t>
            </a:r>
            <a:r>
              <a:rPr sz="850" spc="-5" dirty="0">
                <a:solidFill>
                  <a:srgbClr val="8597A3"/>
                </a:solidFill>
                <a:latin typeface="Tahoma"/>
                <a:cs typeface="Tahoma"/>
              </a:rPr>
              <a:t>with the </a:t>
            </a:r>
            <a:r>
              <a:rPr lang="en-GB" sz="850" spc="-5" dirty="0" smtClean="0">
                <a:solidFill>
                  <a:srgbClr val="8597A3"/>
                </a:solidFill>
                <a:latin typeface="Tahoma"/>
                <a:cs typeface="Tahoma"/>
              </a:rPr>
              <a:t>local </a:t>
            </a:r>
            <a:r>
              <a:rPr sz="850" dirty="0" smtClean="0">
                <a:solidFill>
                  <a:srgbClr val="8597A3"/>
                </a:solidFill>
                <a:latin typeface="Tahoma"/>
                <a:cs typeface="Tahoma"/>
              </a:rPr>
              <a:t>policy </a:t>
            </a:r>
            <a:r>
              <a:rPr sz="850" dirty="0">
                <a:solidFill>
                  <a:srgbClr val="8597A3"/>
                </a:solidFill>
                <a:latin typeface="Tahoma"/>
                <a:cs typeface="Tahoma"/>
              </a:rPr>
              <a:t>and </a:t>
            </a:r>
            <a:r>
              <a:rPr sz="850" spc="-5" dirty="0">
                <a:solidFill>
                  <a:srgbClr val="8597A3"/>
                </a:solidFill>
                <a:latin typeface="Tahoma"/>
                <a:cs typeface="Tahoma"/>
              </a:rPr>
              <a:t>any item </a:t>
            </a:r>
            <a:r>
              <a:rPr sz="850" spc="-5" dirty="0" smtClean="0">
                <a:solidFill>
                  <a:srgbClr val="8597A3"/>
                </a:solidFill>
                <a:latin typeface="Tahoma"/>
                <a:cs typeface="Tahoma"/>
              </a:rPr>
              <a:t>over</a:t>
            </a:r>
            <a:r>
              <a:rPr lang="en-GB" sz="850" spc="-5" dirty="0" smtClean="0">
                <a:solidFill>
                  <a:srgbClr val="8597A3"/>
                </a:solidFill>
                <a:latin typeface="Tahoma"/>
                <a:cs typeface="Tahoma"/>
              </a:rPr>
              <a:t> a nominal £10 or </a:t>
            </a:r>
            <a:r>
              <a:rPr lang="en-GB" sz="850" dirty="0" smtClean="0">
                <a:solidFill>
                  <a:srgbClr val="8597A3"/>
                </a:solidFill>
                <a:latin typeface="Tahoma"/>
                <a:cs typeface="Tahoma"/>
              </a:rPr>
              <a:t>$15</a:t>
            </a:r>
            <a:r>
              <a:rPr sz="850" dirty="0" smtClean="0">
                <a:solidFill>
                  <a:srgbClr val="8597A3"/>
                </a:solidFill>
                <a:latin typeface="Tahoma"/>
                <a:cs typeface="Tahoma"/>
              </a:rPr>
              <a:t>, </a:t>
            </a:r>
            <a:r>
              <a:rPr sz="850" dirty="0">
                <a:solidFill>
                  <a:srgbClr val="8597A3"/>
                </a:solidFill>
                <a:latin typeface="Tahoma"/>
                <a:cs typeface="Tahoma"/>
              </a:rPr>
              <a:t>or </a:t>
            </a:r>
            <a:r>
              <a:rPr sz="850" spc="-5" dirty="0">
                <a:solidFill>
                  <a:srgbClr val="8597A3"/>
                </a:solidFill>
                <a:latin typeface="Tahoma"/>
                <a:cs typeface="Tahoma"/>
              </a:rPr>
              <a:t>equivalent, </a:t>
            </a:r>
            <a:r>
              <a:rPr sz="850" spc="-5" dirty="0" smtClean="0">
                <a:solidFill>
                  <a:srgbClr val="8597A3"/>
                </a:solidFill>
                <a:latin typeface="Tahoma"/>
                <a:cs typeface="Tahoma"/>
              </a:rPr>
              <a:t>even </a:t>
            </a:r>
            <a:r>
              <a:rPr sz="850" dirty="0">
                <a:solidFill>
                  <a:srgbClr val="8597A3"/>
                </a:solidFill>
                <a:latin typeface="Tahoma"/>
                <a:cs typeface="Tahoma"/>
              </a:rPr>
              <a:t>if declined, must be </a:t>
            </a:r>
            <a:r>
              <a:rPr sz="850" spc="-5" dirty="0">
                <a:solidFill>
                  <a:srgbClr val="8597A3"/>
                </a:solidFill>
                <a:latin typeface="Tahoma"/>
                <a:cs typeface="Tahoma"/>
              </a:rPr>
              <a:t>recorded </a:t>
            </a:r>
            <a:r>
              <a:rPr sz="850" dirty="0">
                <a:solidFill>
                  <a:srgbClr val="8597A3"/>
                </a:solidFill>
                <a:latin typeface="Tahoma"/>
                <a:cs typeface="Tahoma"/>
              </a:rPr>
              <a:t>in </a:t>
            </a:r>
            <a:r>
              <a:rPr sz="850" spc="-5" dirty="0">
                <a:solidFill>
                  <a:srgbClr val="8597A3"/>
                </a:solidFill>
                <a:latin typeface="Tahoma"/>
                <a:cs typeface="Tahoma"/>
              </a:rPr>
              <a:t>the </a:t>
            </a:r>
            <a:r>
              <a:rPr sz="850" spc="-10" dirty="0">
                <a:solidFill>
                  <a:srgbClr val="8597A3"/>
                </a:solidFill>
                <a:latin typeface="Tahoma"/>
                <a:cs typeface="Tahoma"/>
              </a:rPr>
              <a:t>relevant </a:t>
            </a:r>
            <a:r>
              <a:rPr sz="850" spc="-5" dirty="0">
                <a:solidFill>
                  <a:srgbClr val="8597A3"/>
                </a:solidFill>
                <a:latin typeface="Tahoma"/>
                <a:cs typeface="Tahoma"/>
              </a:rPr>
              <a:t>gifts </a:t>
            </a:r>
            <a:r>
              <a:rPr sz="850" dirty="0">
                <a:solidFill>
                  <a:srgbClr val="8597A3"/>
                </a:solidFill>
                <a:latin typeface="Tahoma"/>
                <a:cs typeface="Tahoma"/>
              </a:rPr>
              <a:t>&amp; </a:t>
            </a:r>
            <a:r>
              <a:rPr sz="850" spc="-5" dirty="0">
                <a:solidFill>
                  <a:srgbClr val="8597A3"/>
                </a:solidFill>
                <a:latin typeface="Tahoma"/>
                <a:cs typeface="Tahoma"/>
              </a:rPr>
              <a:t>hospitality</a:t>
            </a:r>
            <a:r>
              <a:rPr sz="850" spc="25" dirty="0">
                <a:solidFill>
                  <a:srgbClr val="8597A3"/>
                </a:solidFill>
                <a:latin typeface="Tahoma"/>
                <a:cs typeface="Tahoma"/>
              </a:rPr>
              <a:t> </a:t>
            </a:r>
            <a:r>
              <a:rPr sz="850" spc="-20" dirty="0">
                <a:solidFill>
                  <a:srgbClr val="8597A3"/>
                </a:solidFill>
                <a:latin typeface="Tahoma"/>
                <a:cs typeface="Tahoma"/>
              </a:rPr>
              <a:t>register</a:t>
            </a:r>
            <a:r>
              <a:rPr sz="850" spc="-20" dirty="0" smtClean="0">
                <a:solidFill>
                  <a:srgbClr val="8597A3"/>
                </a:solidFill>
                <a:latin typeface="Tahoma"/>
                <a:cs typeface="Tahoma"/>
              </a:rPr>
              <a:t>.</a:t>
            </a:r>
            <a:r>
              <a:rPr lang="en-GB" sz="850" spc="-20" dirty="0" smtClean="0">
                <a:solidFill>
                  <a:srgbClr val="8597A3"/>
                </a:solidFill>
                <a:latin typeface="Tahoma"/>
                <a:cs typeface="Tahoma"/>
              </a:rPr>
              <a:t> More detail on this procedure is contained in the Cobham Limited Employee Handbook for </a:t>
            </a:r>
            <a:r>
              <a:rPr lang="en-GB" sz="850" spc="-20" dirty="0" err="1" smtClean="0">
                <a:solidFill>
                  <a:srgbClr val="8597A3"/>
                </a:solidFill>
                <a:latin typeface="Tahoma"/>
                <a:cs typeface="Tahoma"/>
              </a:rPr>
              <a:t>HoldCo</a:t>
            </a:r>
            <a:r>
              <a:rPr lang="en-GB" sz="850" spc="-20" dirty="0" smtClean="0">
                <a:solidFill>
                  <a:srgbClr val="8597A3"/>
                </a:solidFill>
                <a:latin typeface="Tahoma"/>
                <a:cs typeface="Tahoma"/>
              </a:rPr>
              <a:t> employees.</a:t>
            </a:r>
            <a:endParaRPr sz="850" dirty="0">
              <a:latin typeface="Tahoma"/>
              <a:cs typeface="Tahoma"/>
            </a:endParaRPr>
          </a:p>
        </p:txBody>
      </p:sp>
      <p:sp>
        <p:nvSpPr>
          <p:cNvPr id="18" name="object 18"/>
          <p:cNvSpPr txBox="1"/>
          <p:nvPr/>
        </p:nvSpPr>
        <p:spPr>
          <a:xfrm>
            <a:off x="5583199" y="1143938"/>
            <a:ext cx="4608195" cy="2272665"/>
          </a:xfrm>
          <a:prstGeom prst="rect">
            <a:avLst/>
          </a:prstGeom>
        </p:spPr>
        <p:txBody>
          <a:bodyPr vert="horz" wrap="square" lIns="0" tIns="22860" rIns="0" bIns="0" rtlCol="0">
            <a:spAutoFit/>
          </a:bodyPr>
          <a:lstStyle/>
          <a:p>
            <a:pPr marL="372110" marR="5080" indent="-360045">
              <a:lnSpc>
                <a:spcPts val="1400"/>
              </a:lnSpc>
              <a:spcBef>
                <a:spcPts val="180"/>
              </a:spcBef>
              <a:tabLst>
                <a:tab pos="372110" algn="l"/>
              </a:tabLst>
            </a:pPr>
            <a:r>
              <a:rPr sz="1200" b="1" spc="-5" dirty="0">
                <a:solidFill>
                  <a:srgbClr val="FFFFFF"/>
                </a:solidFill>
                <a:latin typeface="Tahoma"/>
                <a:cs typeface="Tahoma"/>
              </a:rPr>
              <a:t>Q:	I’m </a:t>
            </a:r>
            <a:r>
              <a:rPr sz="1200" b="1" dirty="0">
                <a:solidFill>
                  <a:srgbClr val="FFFFFF"/>
                </a:solidFill>
                <a:latin typeface="Tahoma"/>
                <a:cs typeface="Tahoma"/>
              </a:rPr>
              <a:t>aware that </a:t>
            </a:r>
            <a:r>
              <a:rPr sz="1200" b="1" spc="-5" dirty="0">
                <a:solidFill>
                  <a:srgbClr val="FFFFFF"/>
                </a:solidFill>
                <a:latin typeface="Tahoma"/>
                <a:cs typeface="Tahoma"/>
              </a:rPr>
              <a:t>my </a:t>
            </a:r>
            <a:r>
              <a:rPr sz="1200" b="1" dirty="0">
                <a:solidFill>
                  <a:srgbClr val="FFFFFF"/>
                </a:solidFill>
                <a:latin typeface="Tahoma"/>
                <a:cs typeface="Tahoma"/>
              </a:rPr>
              <a:t>manager </a:t>
            </a:r>
            <a:r>
              <a:rPr sz="1200" b="1" spc="-5" dirty="0">
                <a:solidFill>
                  <a:srgbClr val="FFFFFF"/>
                </a:solidFill>
                <a:latin typeface="Tahoma"/>
                <a:cs typeface="Tahoma"/>
              </a:rPr>
              <a:t>has </a:t>
            </a:r>
            <a:r>
              <a:rPr sz="1200" b="1" dirty="0">
                <a:solidFill>
                  <a:srgbClr val="FFFFFF"/>
                </a:solidFill>
                <a:latin typeface="Tahoma"/>
                <a:cs typeface="Tahoma"/>
              </a:rPr>
              <a:t>been </a:t>
            </a:r>
            <a:r>
              <a:rPr sz="1200" b="1" spc="-5" dirty="0">
                <a:solidFill>
                  <a:srgbClr val="FFFFFF"/>
                </a:solidFill>
                <a:latin typeface="Tahoma"/>
                <a:cs typeface="Tahoma"/>
              </a:rPr>
              <a:t>given </a:t>
            </a:r>
            <a:r>
              <a:rPr sz="1200" b="1" dirty="0">
                <a:solidFill>
                  <a:srgbClr val="FFFFFF"/>
                </a:solidFill>
                <a:latin typeface="Tahoma"/>
                <a:cs typeface="Tahoma"/>
              </a:rPr>
              <a:t>a </a:t>
            </a:r>
            <a:r>
              <a:rPr sz="1200" b="1" spc="-5" dirty="0">
                <a:solidFill>
                  <a:srgbClr val="FFFFFF"/>
                </a:solidFill>
                <a:latin typeface="Tahoma"/>
                <a:cs typeface="Tahoma"/>
              </a:rPr>
              <a:t>gift </a:t>
            </a:r>
            <a:r>
              <a:rPr sz="1200" b="1" dirty="0">
                <a:solidFill>
                  <a:srgbClr val="FFFFFF"/>
                </a:solidFill>
                <a:latin typeface="Tahoma"/>
                <a:cs typeface="Tahoma"/>
              </a:rPr>
              <a:t>that  I think is inappropriate. </a:t>
            </a:r>
            <a:r>
              <a:rPr sz="1200" b="1" spc="-5" dirty="0">
                <a:solidFill>
                  <a:srgbClr val="FFFFFF"/>
                </a:solidFill>
                <a:latin typeface="Tahoma"/>
                <a:cs typeface="Tahoma"/>
              </a:rPr>
              <a:t>If </a:t>
            </a:r>
            <a:r>
              <a:rPr sz="1200" b="1" dirty="0">
                <a:solidFill>
                  <a:srgbClr val="FFFFFF"/>
                </a:solidFill>
                <a:latin typeface="Tahoma"/>
                <a:cs typeface="Tahoma"/>
              </a:rPr>
              <a:t>I report it, won’t they </a:t>
            </a:r>
            <a:r>
              <a:rPr sz="1200" b="1" spc="-5" dirty="0">
                <a:solidFill>
                  <a:srgbClr val="FFFFFF"/>
                </a:solidFill>
                <a:latin typeface="Tahoma"/>
                <a:cs typeface="Tahoma"/>
              </a:rPr>
              <a:t>get  </a:t>
            </a:r>
            <a:r>
              <a:rPr sz="1200" b="1" dirty="0">
                <a:solidFill>
                  <a:srgbClr val="FFFFFF"/>
                </a:solidFill>
                <a:latin typeface="Tahoma"/>
                <a:cs typeface="Tahoma"/>
              </a:rPr>
              <a:t>the report, </a:t>
            </a:r>
            <a:r>
              <a:rPr sz="1200" b="1" spc="-5" dirty="0">
                <a:solidFill>
                  <a:srgbClr val="FFFFFF"/>
                </a:solidFill>
                <a:latin typeface="Tahoma"/>
                <a:cs typeface="Tahoma"/>
              </a:rPr>
              <a:t>cover </a:t>
            </a:r>
            <a:r>
              <a:rPr sz="1200" b="1" dirty="0">
                <a:solidFill>
                  <a:srgbClr val="FFFFFF"/>
                </a:solidFill>
                <a:latin typeface="Tahoma"/>
                <a:cs typeface="Tahoma"/>
              </a:rPr>
              <a:t>it </a:t>
            </a:r>
            <a:r>
              <a:rPr sz="1200" b="1" spc="-5" dirty="0">
                <a:solidFill>
                  <a:srgbClr val="FFFFFF"/>
                </a:solidFill>
                <a:latin typeface="Tahoma"/>
                <a:cs typeface="Tahoma"/>
              </a:rPr>
              <a:t>up </a:t>
            </a:r>
            <a:r>
              <a:rPr sz="1200" b="1" dirty="0">
                <a:solidFill>
                  <a:srgbClr val="FFFFFF"/>
                </a:solidFill>
                <a:latin typeface="Tahoma"/>
                <a:cs typeface="Tahoma"/>
              </a:rPr>
              <a:t>anyway and retaliate against</a:t>
            </a:r>
            <a:r>
              <a:rPr sz="1200" b="1" spc="-125" dirty="0">
                <a:solidFill>
                  <a:srgbClr val="FFFFFF"/>
                </a:solidFill>
                <a:latin typeface="Tahoma"/>
                <a:cs typeface="Tahoma"/>
              </a:rPr>
              <a:t> </a:t>
            </a:r>
            <a:r>
              <a:rPr sz="1200" b="1" dirty="0">
                <a:solidFill>
                  <a:srgbClr val="FFFFFF"/>
                </a:solidFill>
                <a:latin typeface="Tahoma"/>
                <a:cs typeface="Tahoma"/>
              </a:rPr>
              <a:t>me  </a:t>
            </a:r>
            <a:r>
              <a:rPr sz="1200" b="1" spc="-5" dirty="0">
                <a:solidFill>
                  <a:srgbClr val="FFFFFF"/>
                </a:solidFill>
                <a:latin typeface="Tahoma"/>
                <a:cs typeface="Tahoma"/>
              </a:rPr>
              <a:t>for </a:t>
            </a:r>
            <a:r>
              <a:rPr sz="1200" b="1" dirty="0">
                <a:solidFill>
                  <a:srgbClr val="FFFFFF"/>
                </a:solidFill>
                <a:latin typeface="Tahoma"/>
                <a:cs typeface="Tahoma"/>
              </a:rPr>
              <a:t>raising</a:t>
            </a:r>
            <a:r>
              <a:rPr sz="1200" b="1" spc="-5" dirty="0">
                <a:solidFill>
                  <a:srgbClr val="FFFFFF"/>
                </a:solidFill>
                <a:latin typeface="Tahoma"/>
                <a:cs typeface="Tahoma"/>
              </a:rPr>
              <a:t> </a:t>
            </a:r>
            <a:r>
              <a:rPr sz="1200" b="1" dirty="0">
                <a:solidFill>
                  <a:srgbClr val="FFFFFF"/>
                </a:solidFill>
                <a:latin typeface="Tahoma"/>
                <a:cs typeface="Tahoma"/>
              </a:rPr>
              <a:t>it?</a:t>
            </a:r>
            <a:endParaRPr sz="1200">
              <a:latin typeface="Tahoma"/>
              <a:cs typeface="Tahoma"/>
            </a:endParaRPr>
          </a:p>
          <a:p>
            <a:pPr marL="372110" marR="40640" indent="-360045">
              <a:lnSpc>
                <a:spcPts val="1400"/>
              </a:lnSpc>
              <a:spcBef>
                <a:spcPts val="850"/>
              </a:spcBef>
              <a:tabLst>
                <a:tab pos="372110" algn="l"/>
              </a:tabLst>
            </a:pPr>
            <a:r>
              <a:rPr sz="1200" dirty="0">
                <a:solidFill>
                  <a:srgbClr val="FFFFFF"/>
                </a:solidFill>
                <a:latin typeface="Tahoma"/>
                <a:cs typeface="Tahoma"/>
              </a:rPr>
              <a:t>A:	</a:t>
            </a:r>
            <a:r>
              <a:rPr sz="1200" spc="-5" dirty="0">
                <a:solidFill>
                  <a:srgbClr val="FFFFFF"/>
                </a:solidFill>
                <a:latin typeface="Tahoma"/>
                <a:cs typeface="Tahoma"/>
              </a:rPr>
              <a:t>Any concern submitted via the Helpline </a:t>
            </a:r>
            <a:r>
              <a:rPr sz="1200" dirty="0">
                <a:solidFill>
                  <a:srgbClr val="FFFFFF"/>
                </a:solidFill>
                <a:latin typeface="Tahoma"/>
                <a:cs typeface="Tahoma"/>
              </a:rPr>
              <a:t>has a </a:t>
            </a:r>
            <a:r>
              <a:rPr sz="1200" spc="-10" dirty="0">
                <a:solidFill>
                  <a:srgbClr val="FFFFFF"/>
                </a:solidFill>
                <a:latin typeface="Tahoma"/>
                <a:cs typeface="Tahoma"/>
              </a:rPr>
              <a:t>specific  </a:t>
            </a:r>
            <a:r>
              <a:rPr sz="1200" dirty="0">
                <a:solidFill>
                  <a:srgbClr val="FFFFFF"/>
                </a:solidFill>
                <a:latin typeface="Tahoma"/>
                <a:cs typeface="Tahoma"/>
              </a:rPr>
              <a:t>distribution </a:t>
            </a:r>
            <a:r>
              <a:rPr sz="1200" spc="-5" dirty="0">
                <a:solidFill>
                  <a:srgbClr val="FFFFFF"/>
                </a:solidFill>
                <a:latin typeface="Tahoma"/>
                <a:cs typeface="Tahoma"/>
              </a:rPr>
              <a:t>which </a:t>
            </a:r>
            <a:r>
              <a:rPr sz="1200" dirty="0">
                <a:solidFill>
                  <a:srgbClr val="FFFFFF"/>
                </a:solidFill>
                <a:latin typeface="Tahoma"/>
                <a:cs typeface="Tahoma"/>
              </a:rPr>
              <a:t>is designed </a:t>
            </a:r>
            <a:r>
              <a:rPr sz="1200" spc="-5" dirty="0">
                <a:solidFill>
                  <a:srgbClr val="FFFFFF"/>
                </a:solidFill>
                <a:latin typeface="Tahoma"/>
                <a:cs typeface="Tahoma"/>
              </a:rPr>
              <a:t>so that implicated </a:t>
            </a:r>
            <a:r>
              <a:rPr sz="1200" dirty="0">
                <a:solidFill>
                  <a:srgbClr val="FFFFFF"/>
                </a:solidFill>
                <a:latin typeface="Tahoma"/>
                <a:cs typeface="Tahoma"/>
              </a:rPr>
              <a:t>parties </a:t>
            </a:r>
            <a:r>
              <a:rPr sz="1200" spc="-5" dirty="0">
                <a:solidFill>
                  <a:srgbClr val="FFFFFF"/>
                </a:solidFill>
                <a:latin typeface="Tahoma"/>
                <a:cs typeface="Tahoma"/>
              </a:rPr>
              <a:t>are  </a:t>
            </a:r>
            <a:r>
              <a:rPr sz="1200" dirty="0">
                <a:solidFill>
                  <a:srgbClr val="FFFFFF"/>
                </a:solidFill>
                <a:latin typeface="Tahoma"/>
                <a:cs typeface="Tahoma"/>
              </a:rPr>
              <a:t>not </a:t>
            </a:r>
            <a:r>
              <a:rPr sz="1200" spc="-5" dirty="0">
                <a:solidFill>
                  <a:srgbClr val="FFFFFF"/>
                </a:solidFill>
                <a:latin typeface="Tahoma"/>
                <a:cs typeface="Tahoma"/>
              </a:rPr>
              <a:t>notified </a:t>
            </a:r>
            <a:r>
              <a:rPr sz="1200" dirty="0">
                <a:solidFill>
                  <a:srgbClr val="FFFFFF"/>
                </a:solidFill>
                <a:latin typeface="Tahoma"/>
                <a:cs typeface="Tahoma"/>
              </a:rPr>
              <a:t>or </a:t>
            </a:r>
            <a:r>
              <a:rPr sz="1200" spc="-5" dirty="0">
                <a:solidFill>
                  <a:srgbClr val="FFFFFF"/>
                </a:solidFill>
                <a:latin typeface="Tahoma"/>
                <a:cs typeface="Tahoma"/>
              </a:rPr>
              <a:t>granted access to reports </a:t>
            </a:r>
            <a:r>
              <a:rPr sz="1200" dirty="0">
                <a:solidFill>
                  <a:srgbClr val="FFFFFF"/>
                </a:solidFill>
                <a:latin typeface="Tahoma"/>
                <a:cs typeface="Tahoma"/>
              </a:rPr>
              <a:t>in </a:t>
            </a:r>
            <a:r>
              <a:rPr sz="1200" spc="-5" dirty="0">
                <a:solidFill>
                  <a:srgbClr val="FFFFFF"/>
                </a:solidFill>
                <a:latin typeface="Tahoma"/>
                <a:cs typeface="Tahoma"/>
              </a:rPr>
              <a:t>which they </a:t>
            </a:r>
            <a:r>
              <a:rPr sz="1200" spc="-10" dirty="0">
                <a:solidFill>
                  <a:srgbClr val="FFFFFF"/>
                </a:solidFill>
                <a:latin typeface="Tahoma"/>
                <a:cs typeface="Tahoma"/>
              </a:rPr>
              <a:t>have  </a:t>
            </a:r>
            <a:r>
              <a:rPr sz="1200" dirty="0">
                <a:solidFill>
                  <a:srgbClr val="FFFFFF"/>
                </a:solidFill>
                <a:latin typeface="Tahoma"/>
                <a:cs typeface="Tahoma"/>
              </a:rPr>
              <a:t>been named, </a:t>
            </a:r>
            <a:r>
              <a:rPr sz="1200" spc="-5" dirty="0">
                <a:solidFill>
                  <a:srgbClr val="FFFFFF"/>
                </a:solidFill>
                <a:latin typeface="Tahoma"/>
                <a:cs typeface="Tahoma"/>
              </a:rPr>
              <a:t>regardless </a:t>
            </a:r>
            <a:r>
              <a:rPr sz="1200" dirty="0">
                <a:solidFill>
                  <a:srgbClr val="FFFFFF"/>
                </a:solidFill>
                <a:latin typeface="Tahoma"/>
                <a:cs typeface="Tahoma"/>
              </a:rPr>
              <a:t>of </a:t>
            </a:r>
            <a:r>
              <a:rPr sz="1200" spc="-5" dirty="0">
                <a:solidFill>
                  <a:srgbClr val="FFFFFF"/>
                </a:solidFill>
                <a:latin typeface="Tahoma"/>
                <a:cs typeface="Tahoma"/>
              </a:rPr>
              <a:t>the individual’s position </a:t>
            </a:r>
            <a:r>
              <a:rPr sz="1200" dirty="0">
                <a:solidFill>
                  <a:srgbClr val="FFFFFF"/>
                </a:solidFill>
                <a:latin typeface="Tahoma"/>
                <a:cs typeface="Tahoma"/>
              </a:rPr>
              <a:t>in </a:t>
            </a:r>
            <a:r>
              <a:rPr sz="1200" spc="-5" dirty="0">
                <a:solidFill>
                  <a:srgbClr val="FFFFFF"/>
                </a:solidFill>
                <a:latin typeface="Tahoma"/>
                <a:cs typeface="Tahoma"/>
              </a:rPr>
              <a:t>the  </a:t>
            </a:r>
            <a:r>
              <a:rPr sz="1200" spc="-20" dirty="0">
                <a:solidFill>
                  <a:srgbClr val="FFFFFF"/>
                </a:solidFill>
                <a:latin typeface="Tahoma"/>
                <a:cs typeface="Tahoma"/>
              </a:rPr>
              <a:t>company. </a:t>
            </a:r>
            <a:r>
              <a:rPr sz="1200" dirty="0">
                <a:solidFill>
                  <a:srgbClr val="FFFFFF"/>
                </a:solidFill>
                <a:latin typeface="Tahoma"/>
                <a:cs typeface="Tahoma"/>
              </a:rPr>
              <a:t>This allows </a:t>
            </a:r>
            <a:r>
              <a:rPr sz="1200" spc="-5" dirty="0">
                <a:solidFill>
                  <a:srgbClr val="FFFFFF"/>
                </a:solidFill>
                <a:latin typeface="Tahoma"/>
                <a:cs typeface="Tahoma"/>
              </a:rPr>
              <a:t>reports to </a:t>
            </a:r>
            <a:r>
              <a:rPr sz="1200" dirty="0">
                <a:solidFill>
                  <a:srgbClr val="FFFFFF"/>
                </a:solidFill>
                <a:latin typeface="Tahoma"/>
                <a:cs typeface="Tahoma"/>
              </a:rPr>
              <a:t>be independently </a:t>
            </a:r>
            <a:r>
              <a:rPr sz="1200" spc="-10" dirty="0">
                <a:solidFill>
                  <a:srgbClr val="FFFFFF"/>
                </a:solidFill>
                <a:latin typeface="Tahoma"/>
                <a:cs typeface="Tahoma"/>
              </a:rPr>
              <a:t>investigated  </a:t>
            </a:r>
            <a:r>
              <a:rPr sz="1200" dirty="0">
                <a:solidFill>
                  <a:srgbClr val="FFFFFF"/>
                </a:solidFill>
                <a:latin typeface="Tahoma"/>
                <a:cs typeface="Tahoma"/>
              </a:rPr>
              <a:t>at all </a:t>
            </a:r>
            <a:r>
              <a:rPr sz="1200" spc="-5" dirty="0">
                <a:solidFill>
                  <a:srgbClr val="FFFFFF"/>
                </a:solidFill>
                <a:latin typeface="Tahoma"/>
                <a:cs typeface="Tahoma"/>
              </a:rPr>
              <a:t>times. </a:t>
            </a:r>
            <a:r>
              <a:rPr sz="1200" spc="-25" dirty="0">
                <a:solidFill>
                  <a:srgbClr val="FFFFFF"/>
                </a:solidFill>
                <a:latin typeface="Tahoma"/>
                <a:cs typeface="Tahoma"/>
              </a:rPr>
              <a:t>We </a:t>
            </a:r>
            <a:r>
              <a:rPr sz="1200" spc="-5" dirty="0">
                <a:solidFill>
                  <a:srgbClr val="FFFFFF"/>
                </a:solidFill>
                <a:latin typeface="Tahoma"/>
                <a:cs typeface="Tahoma"/>
              </a:rPr>
              <a:t>have </a:t>
            </a:r>
            <a:r>
              <a:rPr sz="1200" dirty="0">
                <a:solidFill>
                  <a:srgbClr val="FFFFFF"/>
                </a:solidFill>
                <a:latin typeface="Tahoma"/>
                <a:cs typeface="Tahoma"/>
              </a:rPr>
              <a:t>a </a:t>
            </a:r>
            <a:r>
              <a:rPr sz="1200" spc="-10" dirty="0">
                <a:solidFill>
                  <a:srgbClr val="FFFFFF"/>
                </a:solidFill>
                <a:latin typeface="Tahoma"/>
                <a:cs typeface="Tahoma"/>
              </a:rPr>
              <a:t>zero </a:t>
            </a:r>
            <a:r>
              <a:rPr sz="1200" spc="-5" dirty="0">
                <a:solidFill>
                  <a:srgbClr val="FFFFFF"/>
                </a:solidFill>
                <a:latin typeface="Tahoma"/>
                <a:cs typeface="Tahoma"/>
              </a:rPr>
              <a:t>tolerance </a:t>
            </a:r>
            <a:r>
              <a:rPr sz="1200" dirty="0">
                <a:solidFill>
                  <a:srgbClr val="FFFFFF"/>
                </a:solidFill>
                <a:latin typeface="Tahoma"/>
                <a:cs typeface="Tahoma"/>
              </a:rPr>
              <a:t>against </a:t>
            </a:r>
            <a:r>
              <a:rPr sz="1200" spc="-5" dirty="0">
                <a:solidFill>
                  <a:srgbClr val="FFFFFF"/>
                </a:solidFill>
                <a:latin typeface="Tahoma"/>
                <a:cs typeface="Tahoma"/>
              </a:rPr>
              <a:t>retaliation, so if  your </a:t>
            </a:r>
            <a:r>
              <a:rPr sz="1200" dirty="0">
                <a:solidFill>
                  <a:srgbClr val="FFFFFF"/>
                </a:solidFill>
                <a:latin typeface="Tahoma"/>
                <a:cs typeface="Tahoma"/>
              </a:rPr>
              <a:t>manager did </a:t>
            </a:r>
            <a:r>
              <a:rPr sz="1200" spc="-5" dirty="0">
                <a:solidFill>
                  <a:srgbClr val="FFFFFF"/>
                </a:solidFill>
                <a:latin typeface="Tahoma"/>
                <a:cs typeface="Tahoma"/>
              </a:rPr>
              <a:t>retaliate </a:t>
            </a:r>
            <a:r>
              <a:rPr sz="1200" dirty="0">
                <a:solidFill>
                  <a:srgbClr val="FFFFFF"/>
                </a:solidFill>
                <a:latin typeface="Tahoma"/>
                <a:cs typeface="Tahoma"/>
              </a:rPr>
              <a:t>against </a:t>
            </a:r>
            <a:r>
              <a:rPr sz="1200" spc="-5" dirty="0">
                <a:solidFill>
                  <a:srgbClr val="FFFFFF"/>
                </a:solidFill>
                <a:latin typeface="Tahoma"/>
                <a:cs typeface="Tahoma"/>
              </a:rPr>
              <a:t>you, you </a:t>
            </a:r>
            <a:r>
              <a:rPr sz="1200" dirty="0">
                <a:solidFill>
                  <a:srgbClr val="FFFFFF"/>
                </a:solidFill>
                <a:latin typeface="Tahoma"/>
                <a:cs typeface="Tahoma"/>
              </a:rPr>
              <a:t>must </a:t>
            </a:r>
            <a:r>
              <a:rPr sz="1200" spc="-5" dirty="0">
                <a:solidFill>
                  <a:srgbClr val="FFFFFF"/>
                </a:solidFill>
                <a:latin typeface="Tahoma"/>
                <a:cs typeface="Tahoma"/>
              </a:rPr>
              <a:t>raise </a:t>
            </a:r>
            <a:r>
              <a:rPr sz="1200" dirty="0">
                <a:solidFill>
                  <a:srgbClr val="FFFFFF"/>
                </a:solidFill>
                <a:latin typeface="Tahoma"/>
                <a:cs typeface="Tahoma"/>
              </a:rPr>
              <a:t>it as a  </a:t>
            </a:r>
            <a:r>
              <a:rPr sz="1200" spc="-10" dirty="0">
                <a:solidFill>
                  <a:srgbClr val="FFFFFF"/>
                </a:solidFill>
                <a:latin typeface="Tahoma"/>
                <a:cs typeface="Tahoma"/>
              </a:rPr>
              <a:t>separate </a:t>
            </a:r>
            <a:r>
              <a:rPr sz="1200" dirty="0">
                <a:solidFill>
                  <a:srgbClr val="FFFFFF"/>
                </a:solidFill>
                <a:latin typeface="Tahoma"/>
                <a:cs typeface="Tahoma"/>
              </a:rPr>
              <a:t>issue </a:t>
            </a:r>
            <a:r>
              <a:rPr sz="1200" spc="-5" dirty="0">
                <a:solidFill>
                  <a:srgbClr val="FFFFFF"/>
                </a:solidFill>
                <a:latin typeface="Tahoma"/>
                <a:cs typeface="Tahoma"/>
              </a:rPr>
              <a:t>which will </a:t>
            </a:r>
            <a:r>
              <a:rPr sz="1200" dirty="0">
                <a:solidFill>
                  <a:srgbClr val="FFFFFF"/>
                </a:solidFill>
                <a:latin typeface="Tahoma"/>
                <a:cs typeface="Tahoma"/>
              </a:rPr>
              <a:t>be dealt </a:t>
            </a:r>
            <a:r>
              <a:rPr sz="1200" spc="-5" dirty="0">
                <a:solidFill>
                  <a:srgbClr val="FFFFFF"/>
                </a:solidFill>
                <a:latin typeface="Tahoma"/>
                <a:cs typeface="Tahoma"/>
              </a:rPr>
              <a:t>with</a:t>
            </a:r>
            <a:r>
              <a:rPr sz="1200" spc="10" dirty="0">
                <a:solidFill>
                  <a:srgbClr val="FFFFFF"/>
                </a:solidFill>
                <a:latin typeface="Tahoma"/>
                <a:cs typeface="Tahoma"/>
              </a:rPr>
              <a:t> </a:t>
            </a:r>
            <a:r>
              <a:rPr sz="1200" spc="-15" dirty="0">
                <a:solidFill>
                  <a:srgbClr val="FFFFFF"/>
                </a:solidFill>
                <a:latin typeface="Tahoma"/>
                <a:cs typeface="Tahoma"/>
              </a:rPr>
              <a:t>accordingly.</a:t>
            </a:r>
            <a:endParaRPr sz="1200">
              <a:latin typeface="Tahoma"/>
              <a:cs typeface="Tahoma"/>
            </a:endParaRPr>
          </a:p>
        </p:txBody>
      </p:sp>
      <p:sp>
        <p:nvSpPr>
          <p:cNvPr id="19" name="object 19"/>
          <p:cNvSpPr/>
          <p:nvPr/>
        </p:nvSpPr>
        <p:spPr>
          <a:xfrm>
            <a:off x="0" y="4290657"/>
            <a:ext cx="10692130" cy="2818765"/>
          </a:xfrm>
          <a:custGeom>
            <a:avLst/>
            <a:gdLst/>
            <a:ahLst/>
            <a:cxnLst/>
            <a:rect l="l" t="t" r="r" b="b"/>
            <a:pathLst>
              <a:path w="10692130" h="2818765">
                <a:moveTo>
                  <a:pt x="0" y="0"/>
                </a:moveTo>
                <a:lnTo>
                  <a:pt x="0" y="403973"/>
                </a:lnTo>
                <a:lnTo>
                  <a:pt x="10692000" y="2818481"/>
                </a:lnTo>
                <a:lnTo>
                  <a:pt x="0" y="0"/>
                </a:lnTo>
                <a:close/>
              </a:path>
            </a:pathLst>
          </a:custGeom>
          <a:solidFill>
            <a:srgbClr val="346885"/>
          </a:solidFill>
        </p:spPr>
        <p:txBody>
          <a:bodyPr wrap="square" lIns="0" tIns="0" rIns="0" bIns="0" rtlCol="0"/>
          <a:lstStyle/>
          <a:p>
            <a:endParaRPr/>
          </a:p>
        </p:txBody>
      </p:sp>
      <p:sp>
        <p:nvSpPr>
          <p:cNvPr id="20" name="object 2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21" name="object 21"/>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2" name="object 22"/>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12</a:t>
            </a:fld>
            <a:endParaRPr dirty="0">
              <a:solidFill>
                <a:srgbClr val="FFFFFF"/>
              </a:solidFill>
            </a:endParaRPr>
          </a:p>
        </p:txBody>
      </p:sp>
      <p:sp>
        <p:nvSpPr>
          <p:cNvPr id="24" name="TextBox 23"/>
          <p:cNvSpPr txBox="1"/>
          <p:nvPr/>
        </p:nvSpPr>
        <p:spPr>
          <a:xfrm>
            <a:off x="10176320" y="7160348"/>
            <a:ext cx="4281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12</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01398" y="3627005"/>
            <a:ext cx="4890604" cy="33253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6" name="object 6"/>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txBox="1">
            <a:spLocks noGrp="1"/>
          </p:cNvSpPr>
          <p:nvPr>
            <p:ph type="title"/>
          </p:nvPr>
        </p:nvSpPr>
        <p:spPr>
          <a:xfrm>
            <a:off x="491300" y="995570"/>
            <a:ext cx="2718435" cy="391160"/>
          </a:xfrm>
          <a:prstGeom prst="rect">
            <a:avLst/>
          </a:prstGeom>
        </p:spPr>
        <p:txBody>
          <a:bodyPr vert="horz" wrap="square" lIns="0" tIns="12700" rIns="0" bIns="0" rtlCol="0">
            <a:spAutoFit/>
          </a:bodyPr>
          <a:lstStyle/>
          <a:p>
            <a:pPr marL="12700">
              <a:lnSpc>
                <a:spcPct val="100000"/>
              </a:lnSpc>
              <a:spcBef>
                <a:spcPts val="100"/>
              </a:spcBef>
            </a:pPr>
            <a:r>
              <a:rPr dirty="0"/>
              <a:t>Accurate</a:t>
            </a:r>
            <a:r>
              <a:rPr spc="-75" dirty="0"/>
              <a:t> </a:t>
            </a:r>
            <a:r>
              <a:rPr spc="-5" dirty="0"/>
              <a:t>records</a:t>
            </a:r>
            <a:r>
              <a:rPr sz="2100" spc="-7" baseline="31746" dirty="0"/>
              <a:t>*</a:t>
            </a:r>
            <a:endParaRPr sz="2100" baseline="31746"/>
          </a:p>
        </p:txBody>
      </p:sp>
      <p:sp>
        <p:nvSpPr>
          <p:cNvPr id="12" name="object 12"/>
          <p:cNvSpPr txBox="1"/>
          <p:nvPr/>
        </p:nvSpPr>
        <p:spPr>
          <a:xfrm>
            <a:off x="491300" y="1465971"/>
            <a:ext cx="4274820" cy="3557897"/>
          </a:xfrm>
          <a:prstGeom prst="rect">
            <a:avLst/>
          </a:prstGeom>
        </p:spPr>
        <p:txBody>
          <a:bodyPr vert="horz" wrap="square" lIns="0" tIns="12700" rIns="0" bIns="0" rtlCol="0">
            <a:spAutoFit/>
          </a:bodyPr>
          <a:lstStyle/>
          <a:p>
            <a:pPr marL="372110" marR="5080">
              <a:lnSpc>
                <a:spcPct val="107800"/>
              </a:lnSpc>
              <a:spcBef>
                <a:spcPts val="100"/>
              </a:spcBef>
            </a:pPr>
            <a:r>
              <a:rPr sz="850" dirty="0">
                <a:solidFill>
                  <a:srgbClr val="8597A3"/>
                </a:solidFill>
                <a:latin typeface="Tahoma"/>
                <a:cs typeface="Tahoma"/>
              </a:rPr>
              <a:t>All books, </a:t>
            </a:r>
            <a:r>
              <a:rPr sz="850" spc="-5" dirty="0">
                <a:solidFill>
                  <a:srgbClr val="8597A3"/>
                </a:solidFill>
                <a:latin typeface="Tahoma"/>
                <a:cs typeface="Tahoma"/>
              </a:rPr>
              <a:t>records, accounts, </a:t>
            </a:r>
            <a:r>
              <a:rPr sz="850" dirty="0">
                <a:solidFill>
                  <a:srgbClr val="8597A3"/>
                </a:solidFill>
                <a:latin typeface="Tahoma"/>
                <a:cs typeface="Tahoma"/>
              </a:rPr>
              <a:t>and </a:t>
            </a:r>
            <a:r>
              <a:rPr sz="850" spc="-10" dirty="0">
                <a:solidFill>
                  <a:srgbClr val="8597A3"/>
                </a:solidFill>
                <a:latin typeface="Tahoma"/>
                <a:cs typeface="Tahoma"/>
              </a:rPr>
              <a:t>financial </a:t>
            </a:r>
            <a:r>
              <a:rPr sz="850" spc="-5" dirty="0">
                <a:solidFill>
                  <a:srgbClr val="8597A3"/>
                </a:solidFill>
                <a:latin typeface="Tahoma"/>
                <a:cs typeface="Tahoma"/>
              </a:rPr>
              <a:t>statements </a:t>
            </a:r>
            <a:r>
              <a:rPr sz="850" dirty="0">
                <a:solidFill>
                  <a:srgbClr val="8597A3"/>
                </a:solidFill>
                <a:latin typeface="Tahoma"/>
                <a:cs typeface="Tahoma"/>
              </a:rPr>
              <a:t>must </a:t>
            </a:r>
            <a:r>
              <a:rPr sz="850" spc="-15" dirty="0">
                <a:solidFill>
                  <a:srgbClr val="8597A3"/>
                </a:solidFill>
                <a:latin typeface="Tahoma"/>
                <a:cs typeface="Tahoma"/>
              </a:rPr>
              <a:t>fully, fairly, </a:t>
            </a:r>
            <a:r>
              <a:rPr sz="850" dirty="0">
                <a:solidFill>
                  <a:srgbClr val="8597A3"/>
                </a:solidFill>
                <a:latin typeface="Tahoma"/>
                <a:cs typeface="Tahoma"/>
              </a:rPr>
              <a:t>and  </a:t>
            </a:r>
            <a:r>
              <a:rPr sz="850" spc="-5" dirty="0">
                <a:solidFill>
                  <a:srgbClr val="8597A3"/>
                </a:solidFill>
                <a:latin typeface="Tahoma"/>
                <a:cs typeface="Tahoma"/>
              </a:rPr>
              <a:t>accurately </a:t>
            </a:r>
            <a:r>
              <a:rPr sz="850" spc="-10" dirty="0">
                <a:solidFill>
                  <a:srgbClr val="8597A3"/>
                </a:solidFill>
                <a:latin typeface="Tahoma"/>
                <a:cs typeface="Tahoma"/>
              </a:rPr>
              <a:t>reflect </a:t>
            </a:r>
            <a:r>
              <a:rPr sz="850" spc="-5" dirty="0">
                <a:solidFill>
                  <a:srgbClr val="8597A3"/>
                </a:solidFill>
                <a:latin typeface="Tahoma"/>
                <a:cs typeface="Tahoma"/>
              </a:rPr>
              <a:t>the nature </a:t>
            </a:r>
            <a:r>
              <a:rPr sz="850" dirty="0">
                <a:solidFill>
                  <a:srgbClr val="8597A3"/>
                </a:solidFill>
                <a:latin typeface="Tahoma"/>
                <a:cs typeface="Tahoma"/>
              </a:rPr>
              <a:t>of </a:t>
            </a:r>
            <a:r>
              <a:rPr sz="850" spc="-5" dirty="0">
                <a:solidFill>
                  <a:srgbClr val="8597A3"/>
                </a:solidFill>
                <a:latin typeface="Tahoma"/>
                <a:cs typeface="Tahoma"/>
              </a:rPr>
              <a:t>the transactions recorded, </a:t>
            </a:r>
            <a:r>
              <a:rPr sz="850" dirty="0">
                <a:solidFill>
                  <a:srgbClr val="8597A3"/>
                </a:solidFill>
                <a:latin typeface="Tahoma"/>
                <a:cs typeface="Tahoma"/>
              </a:rPr>
              <a:t>be </a:t>
            </a:r>
            <a:r>
              <a:rPr sz="850" spc="-5" dirty="0">
                <a:solidFill>
                  <a:srgbClr val="8597A3"/>
                </a:solidFill>
                <a:latin typeface="Tahoma"/>
                <a:cs typeface="Tahoma"/>
              </a:rPr>
              <a:t>provided </a:t>
            </a:r>
            <a:r>
              <a:rPr sz="850" dirty="0">
                <a:solidFill>
                  <a:srgbClr val="8597A3"/>
                </a:solidFill>
                <a:latin typeface="Tahoma"/>
                <a:cs typeface="Tahoma"/>
              </a:rPr>
              <a:t>in a </a:t>
            </a:r>
            <a:r>
              <a:rPr sz="850" spc="-5" dirty="0">
                <a:solidFill>
                  <a:srgbClr val="8597A3"/>
                </a:solidFill>
                <a:latin typeface="Tahoma"/>
                <a:cs typeface="Tahoma"/>
              </a:rPr>
              <a:t>timely  </a:t>
            </a:r>
            <a:r>
              <a:rPr sz="850" spc="-20" dirty="0">
                <a:solidFill>
                  <a:srgbClr val="8597A3"/>
                </a:solidFill>
                <a:latin typeface="Tahoma"/>
                <a:cs typeface="Tahoma"/>
              </a:rPr>
              <a:t>manner, </a:t>
            </a:r>
            <a:r>
              <a:rPr sz="850" spc="-5" dirty="0">
                <a:solidFill>
                  <a:srgbClr val="8597A3"/>
                </a:solidFill>
                <a:latin typeface="Tahoma"/>
                <a:cs typeface="Tahoma"/>
              </a:rPr>
              <a:t>conform </a:t>
            </a:r>
            <a:r>
              <a:rPr sz="850" dirty="0">
                <a:solidFill>
                  <a:srgbClr val="8597A3"/>
                </a:solidFill>
                <a:latin typeface="Tahoma"/>
                <a:cs typeface="Tahoma"/>
              </a:rPr>
              <a:t>both </a:t>
            </a:r>
            <a:r>
              <a:rPr sz="850" spc="-5" dirty="0">
                <a:solidFill>
                  <a:srgbClr val="8597A3"/>
                </a:solidFill>
                <a:latin typeface="Tahoma"/>
                <a:cs typeface="Tahoma"/>
              </a:rPr>
              <a:t>to applicable </a:t>
            </a:r>
            <a:r>
              <a:rPr sz="850" dirty="0">
                <a:solidFill>
                  <a:srgbClr val="8597A3"/>
                </a:solidFill>
                <a:latin typeface="Tahoma"/>
                <a:cs typeface="Tahoma"/>
              </a:rPr>
              <a:t>legal and </a:t>
            </a:r>
            <a:r>
              <a:rPr sz="850" spc="-5" dirty="0">
                <a:solidFill>
                  <a:srgbClr val="8597A3"/>
                </a:solidFill>
                <a:latin typeface="Tahoma"/>
                <a:cs typeface="Tahoma"/>
              </a:rPr>
              <a:t>accepted accounting </a:t>
            </a:r>
            <a:r>
              <a:rPr sz="850" dirty="0">
                <a:solidFill>
                  <a:srgbClr val="8597A3"/>
                </a:solidFill>
                <a:latin typeface="Tahoma"/>
                <a:cs typeface="Tahoma"/>
              </a:rPr>
              <a:t>principles, as  </a:t>
            </a:r>
            <a:r>
              <a:rPr sz="850" spc="-5" dirty="0">
                <a:solidFill>
                  <a:srgbClr val="8597A3"/>
                </a:solidFill>
                <a:latin typeface="Tahoma"/>
                <a:cs typeface="Tahoma"/>
              </a:rPr>
              <a:t>well </a:t>
            </a:r>
            <a:r>
              <a:rPr sz="850" dirty="0">
                <a:solidFill>
                  <a:srgbClr val="8597A3"/>
                </a:solidFill>
                <a:latin typeface="Tahoma"/>
                <a:cs typeface="Tahoma"/>
              </a:rPr>
              <a:t>as </a:t>
            </a:r>
            <a:r>
              <a:rPr sz="850" spc="-5" dirty="0">
                <a:solidFill>
                  <a:srgbClr val="8597A3"/>
                </a:solidFill>
                <a:latin typeface="Tahoma"/>
                <a:cs typeface="Tahoma"/>
              </a:rPr>
              <a:t>to </a:t>
            </a:r>
            <a:r>
              <a:rPr sz="850" dirty="0">
                <a:solidFill>
                  <a:srgbClr val="8597A3"/>
                </a:solidFill>
                <a:latin typeface="Tahoma"/>
                <a:cs typeface="Tahoma"/>
              </a:rPr>
              <a:t>our </a:t>
            </a:r>
            <a:r>
              <a:rPr sz="850" spc="-5" dirty="0">
                <a:solidFill>
                  <a:srgbClr val="8597A3"/>
                </a:solidFill>
                <a:latin typeface="Tahoma"/>
                <a:cs typeface="Tahoma"/>
              </a:rPr>
              <a:t>system </a:t>
            </a:r>
            <a:r>
              <a:rPr sz="850" dirty="0">
                <a:solidFill>
                  <a:srgbClr val="8597A3"/>
                </a:solidFill>
                <a:latin typeface="Tahoma"/>
                <a:cs typeface="Tahoma"/>
              </a:rPr>
              <a:t>of internal </a:t>
            </a:r>
            <a:r>
              <a:rPr sz="850" spc="-5" dirty="0">
                <a:solidFill>
                  <a:srgbClr val="8597A3"/>
                </a:solidFill>
                <a:latin typeface="Tahoma"/>
                <a:cs typeface="Tahoma"/>
              </a:rPr>
              <a:t>controls. </a:t>
            </a:r>
            <a:r>
              <a:rPr sz="850" dirty="0">
                <a:solidFill>
                  <a:srgbClr val="8597A3"/>
                </a:solidFill>
                <a:latin typeface="Tahoma"/>
                <a:cs typeface="Tahoma"/>
              </a:rPr>
              <a:t>All </a:t>
            </a:r>
            <a:r>
              <a:rPr sz="850" spc="-10" dirty="0">
                <a:solidFill>
                  <a:srgbClr val="8597A3"/>
                </a:solidFill>
                <a:latin typeface="Tahoma"/>
                <a:cs typeface="Tahoma"/>
              </a:rPr>
              <a:t>financial </a:t>
            </a:r>
            <a:r>
              <a:rPr sz="850" spc="-5" dirty="0">
                <a:solidFill>
                  <a:srgbClr val="8597A3"/>
                </a:solidFill>
                <a:latin typeface="Tahoma"/>
                <a:cs typeface="Tahoma"/>
              </a:rPr>
              <a:t>reporting </a:t>
            </a:r>
            <a:r>
              <a:rPr sz="850" dirty="0">
                <a:solidFill>
                  <a:srgbClr val="8597A3"/>
                </a:solidFill>
                <a:latin typeface="Tahoma"/>
                <a:cs typeface="Tahoma"/>
              </a:rPr>
              <a:t>is </a:t>
            </a:r>
            <a:r>
              <a:rPr sz="850" spc="-5" dirty="0">
                <a:solidFill>
                  <a:srgbClr val="8597A3"/>
                </a:solidFill>
                <a:latin typeface="Tahoma"/>
                <a:cs typeface="Tahoma"/>
              </a:rPr>
              <a:t>to </a:t>
            </a:r>
            <a:r>
              <a:rPr sz="850" dirty="0">
                <a:solidFill>
                  <a:srgbClr val="8597A3"/>
                </a:solidFill>
                <a:latin typeface="Tahoma"/>
                <a:cs typeface="Tahoma"/>
              </a:rPr>
              <a:t>be </a:t>
            </a:r>
            <a:r>
              <a:rPr sz="850" spc="-5" dirty="0">
                <a:solidFill>
                  <a:srgbClr val="8597A3"/>
                </a:solidFill>
                <a:latin typeface="Tahoma"/>
                <a:cs typeface="Tahoma"/>
              </a:rPr>
              <a:t>prepared  </a:t>
            </a:r>
            <a:r>
              <a:rPr sz="850" dirty="0">
                <a:solidFill>
                  <a:srgbClr val="8597A3"/>
                </a:solidFill>
                <a:latin typeface="Tahoma"/>
                <a:cs typeface="Tahoma"/>
              </a:rPr>
              <a:t>in </a:t>
            </a:r>
            <a:r>
              <a:rPr sz="850" spc="-5" dirty="0">
                <a:solidFill>
                  <a:srgbClr val="8597A3"/>
                </a:solidFill>
                <a:latin typeface="Tahoma"/>
                <a:cs typeface="Tahoma"/>
              </a:rPr>
              <a:t>accordance with International Financial </a:t>
            </a:r>
            <a:r>
              <a:rPr sz="850" spc="-10" dirty="0">
                <a:solidFill>
                  <a:srgbClr val="8597A3"/>
                </a:solidFill>
                <a:latin typeface="Tahoma"/>
                <a:cs typeface="Tahoma"/>
              </a:rPr>
              <a:t>Reporting </a:t>
            </a:r>
            <a:r>
              <a:rPr sz="850" spc="-5" dirty="0">
                <a:solidFill>
                  <a:srgbClr val="8597A3"/>
                </a:solidFill>
                <a:latin typeface="Tahoma"/>
                <a:cs typeface="Tahoma"/>
              </a:rPr>
              <a:t>Standards </a:t>
            </a:r>
            <a:r>
              <a:rPr sz="850" dirty="0">
                <a:solidFill>
                  <a:srgbClr val="8597A3"/>
                </a:solidFill>
                <a:latin typeface="Tahoma"/>
                <a:cs typeface="Tahoma"/>
              </a:rPr>
              <a:t>(IFRS</a:t>
            </a:r>
            <a:r>
              <a:rPr sz="850" dirty="0" smtClean="0">
                <a:solidFill>
                  <a:srgbClr val="8597A3"/>
                </a:solidFill>
                <a:latin typeface="Tahoma"/>
                <a:cs typeface="Tahoma"/>
              </a:rPr>
              <a:t>)</a:t>
            </a:r>
            <a:r>
              <a:rPr sz="850" spc="-15" dirty="0" smtClean="0">
                <a:solidFill>
                  <a:srgbClr val="8597A3"/>
                </a:solidFill>
                <a:latin typeface="Tahoma"/>
                <a:cs typeface="Tahoma"/>
              </a:rPr>
              <a:t>. </a:t>
            </a:r>
            <a:r>
              <a:rPr sz="850" spc="-5" dirty="0" smtClean="0">
                <a:solidFill>
                  <a:srgbClr val="8597A3"/>
                </a:solidFill>
                <a:latin typeface="Tahoma"/>
                <a:cs typeface="Tahoma"/>
              </a:rPr>
              <a:t>Financial </a:t>
            </a:r>
            <a:r>
              <a:rPr sz="850" spc="-5" dirty="0">
                <a:solidFill>
                  <a:srgbClr val="8597A3"/>
                </a:solidFill>
                <a:latin typeface="Tahoma"/>
                <a:cs typeface="Tahoma"/>
              </a:rPr>
              <a:t>transactions </a:t>
            </a:r>
            <a:r>
              <a:rPr sz="850" dirty="0">
                <a:solidFill>
                  <a:srgbClr val="8597A3"/>
                </a:solidFill>
                <a:latin typeface="Tahoma"/>
                <a:cs typeface="Tahoma"/>
              </a:rPr>
              <a:t>must be </a:t>
            </a:r>
            <a:r>
              <a:rPr sz="850" spc="-5" dirty="0">
                <a:solidFill>
                  <a:srgbClr val="8597A3"/>
                </a:solidFill>
                <a:latin typeface="Tahoma"/>
                <a:cs typeface="Tahoma"/>
              </a:rPr>
              <a:t>lawful, </a:t>
            </a:r>
            <a:r>
              <a:rPr sz="850" dirty="0">
                <a:solidFill>
                  <a:srgbClr val="8597A3"/>
                </a:solidFill>
                <a:latin typeface="Tahoma"/>
                <a:cs typeface="Tahoma"/>
              </a:rPr>
              <a:t>made </a:t>
            </a:r>
            <a:r>
              <a:rPr sz="850" spc="-5" dirty="0">
                <a:solidFill>
                  <a:srgbClr val="8597A3"/>
                </a:solidFill>
                <a:latin typeface="Tahoma"/>
                <a:cs typeface="Tahoma"/>
              </a:rPr>
              <a:t>for the </a:t>
            </a:r>
            <a:r>
              <a:rPr sz="850" dirty="0">
                <a:solidFill>
                  <a:srgbClr val="8597A3"/>
                </a:solidFill>
                <a:latin typeface="Tahoma"/>
                <a:cs typeface="Tahoma"/>
              </a:rPr>
              <a:t>purposes </a:t>
            </a:r>
            <a:r>
              <a:rPr sz="850" spc="-5" dirty="0">
                <a:solidFill>
                  <a:srgbClr val="8597A3"/>
                </a:solidFill>
                <a:latin typeface="Tahoma"/>
                <a:cs typeface="Tahoma"/>
              </a:rPr>
              <a:t>stated </a:t>
            </a:r>
            <a:r>
              <a:rPr sz="850" dirty="0">
                <a:solidFill>
                  <a:srgbClr val="8597A3"/>
                </a:solidFill>
                <a:latin typeface="Tahoma"/>
                <a:cs typeface="Tahoma"/>
              </a:rPr>
              <a:t>and  </a:t>
            </a:r>
            <a:r>
              <a:rPr lang="en-GB" sz="850" dirty="0" smtClean="0">
                <a:solidFill>
                  <a:srgbClr val="8597A3"/>
                </a:solidFill>
                <a:latin typeface="Tahoma"/>
                <a:cs typeface="Tahoma"/>
              </a:rPr>
              <a:t>appropriately </a:t>
            </a:r>
            <a:r>
              <a:rPr sz="850" dirty="0" smtClean="0">
                <a:solidFill>
                  <a:srgbClr val="8597A3"/>
                </a:solidFill>
                <a:latin typeface="Tahoma"/>
                <a:cs typeface="Tahoma"/>
              </a:rPr>
              <a:t>authorized</a:t>
            </a:r>
            <a:r>
              <a:rPr sz="850" spc="-15" dirty="0" smtClean="0">
                <a:solidFill>
                  <a:srgbClr val="8597A3"/>
                </a:solidFill>
                <a:latin typeface="Tahoma"/>
                <a:cs typeface="Tahoma"/>
              </a:rPr>
              <a:t>.</a:t>
            </a:r>
            <a:endParaRPr sz="850" dirty="0">
              <a:latin typeface="Tahoma"/>
              <a:cs typeface="Tahoma"/>
            </a:endParaRPr>
          </a:p>
          <a:p>
            <a:pPr>
              <a:lnSpc>
                <a:spcPct val="100000"/>
              </a:lnSpc>
              <a:spcBef>
                <a:spcPts val="10"/>
              </a:spcBef>
            </a:pPr>
            <a:endParaRPr sz="8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50"/>
              </a:spcBef>
            </a:pPr>
            <a:endParaRPr sz="950" dirty="0">
              <a:latin typeface="Times New Roman"/>
              <a:cs typeface="Times New Roman"/>
            </a:endParaRPr>
          </a:p>
          <a:p>
            <a:pPr marL="12700" marR="558165">
              <a:lnSpc>
                <a:spcPts val="2400"/>
              </a:lnSpc>
              <a:spcBef>
                <a:spcPts val="5"/>
              </a:spcBef>
            </a:pPr>
            <a:r>
              <a:rPr sz="2400" b="1" spc="-5" dirty="0">
                <a:solidFill>
                  <a:srgbClr val="8597A3"/>
                </a:solidFill>
                <a:latin typeface="Tahoma"/>
                <a:cs typeface="Tahoma"/>
              </a:rPr>
              <a:t>Delivering </a:t>
            </a:r>
            <a:r>
              <a:rPr sz="2400" b="1" dirty="0">
                <a:solidFill>
                  <a:srgbClr val="8597A3"/>
                </a:solidFill>
                <a:latin typeface="Tahoma"/>
                <a:cs typeface="Tahoma"/>
              </a:rPr>
              <a:t>accurate</a:t>
            </a:r>
            <a:r>
              <a:rPr sz="2400" b="1" spc="-90" dirty="0">
                <a:solidFill>
                  <a:srgbClr val="8597A3"/>
                </a:solidFill>
                <a:latin typeface="Tahoma"/>
                <a:cs typeface="Tahoma"/>
              </a:rPr>
              <a:t> </a:t>
            </a:r>
            <a:r>
              <a:rPr sz="2400" b="1" spc="-5" dirty="0">
                <a:solidFill>
                  <a:srgbClr val="8597A3"/>
                </a:solidFill>
                <a:latin typeface="Tahoma"/>
                <a:cs typeface="Tahoma"/>
              </a:rPr>
              <a:t>cost  </a:t>
            </a:r>
            <a:r>
              <a:rPr sz="2400" b="1" dirty="0">
                <a:solidFill>
                  <a:srgbClr val="8597A3"/>
                </a:solidFill>
                <a:latin typeface="Tahoma"/>
                <a:cs typeface="Tahoma"/>
              </a:rPr>
              <a:t>and </a:t>
            </a:r>
            <a:r>
              <a:rPr sz="2400" b="1" spc="-5" dirty="0">
                <a:solidFill>
                  <a:srgbClr val="8597A3"/>
                </a:solidFill>
                <a:latin typeface="Tahoma"/>
                <a:cs typeface="Tahoma"/>
              </a:rPr>
              <a:t>pricing</a:t>
            </a:r>
            <a:r>
              <a:rPr sz="2400" b="1" spc="-20" dirty="0">
                <a:solidFill>
                  <a:srgbClr val="8597A3"/>
                </a:solidFill>
                <a:latin typeface="Tahoma"/>
                <a:cs typeface="Tahoma"/>
              </a:rPr>
              <a:t> </a:t>
            </a:r>
            <a:r>
              <a:rPr sz="2400" b="1" spc="-5" dirty="0">
                <a:solidFill>
                  <a:srgbClr val="8597A3"/>
                </a:solidFill>
                <a:latin typeface="Tahoma"/>
                <a:cs typeface="Tahoma"/>
              </a:rPr>
              <a:t>data</a:t>
            </a:r>
            <a:endParaRPr sz="2400" dirty="0">
              <a:latin typeface="Tahoma"/>
              <a:cs typeface="Tahoma"/>
            </a:endParaRPr>
          </a:p>
          <a:p>
            <a:pPr marL="372110" marR="74295">
              <a:lnSpc>
                <a:spcPct val="107800"/>
              </a:lnSpc>
              <a:spcBef>
                <a:spcPts val="819"/>
              </a:spcBef>
            </a:pPr>
            <a:r>
              <a:rPr sz="850" dirty="0">
                <a:solidFill>
                  <a:srgbClr val="8597A3"/>
                </a:solidFill>
                <a:latin typeface="Tahoma"/>
                <a:cs typeface="Tahoma"/>
              </a:rPr>
              <a:t>Our </a:t>
            </a:r>
            <a:r>
              <a:rPr sz="850" spc="-5" dirty="0">
                <a:solidFill>
                  <a:srgbClr val="8597A3"/>
                </a:solidFill>
                <a:latin typeface="Tahoma"/>
                <a:cs typeface="Tahoma"/>
              </a:rPr>
              <a:t>customers expect great products </a:t>
            </a:r>
            <a:r>
              <a:rPr sz="850" dirty="0">
                <a:solidFill>
                  <a:srgbClr val="8597A3"/>
                </a:solidFill>
                <a:latin typeface="Tahoma"/>
                <a:cs typeface="Tahoma"/>
              </a:rPr>
              <a:t>at </a:t>
            </a:r>
            <a:r>
              <a:rPr sz="850" spc="-5" dirty="0">
                <a:solidFill>
                  <a:srgbClr val="8597A3"/>
                </a:solidFill>
                <a:latin typeface="Tahoma"/>
                <a:cs typeface="Tahoma"/>
              </a:rPr>
              <a:t>fair </a:t>
            </a:r>
            <a:r>
              <a:rPr sz="850" dirty="0">
                <a:solidFill>
                  <a:srgbClr val="8597A3"/>
                </a:solidFill>
                <a:latin typeface="Tahoma"/>
                <a:cs typeface="Tahoma"/>
              </a:rPr>
              <a:t>and </a:t>
            </a:r>
            <a:r>
              <a:rPr sz="850" spc="-5" dirty="0">
                <a:solidFill>
                  <a:srgbClr val="8597A3"/>
                </a:solidFill>
                <a:latin typeface="Tahoma"/>
                <a:cs typeface="Tahoma"/>
              </a:rPr>
              <a:t>reasonable </a:t>
            </a:r>
            <a:r>
              <a:rPr sz="850" dirty="0">
                <a:solidFill>
                  <a:srgbClr val="8597A3"/>
                </a:solidFill>
                <a:latin typeface="Tahoma"/>
                <a:cs typeface="Tahoma"/>
              </a:rPr>
              <a:t>prices. </a:t>
            </a:r>
            <a:r>
              <a:rPr sz="850" spc="-5" dirty="0">
                <a:solidFill>
                  <a:srgbClr val="8597A3"/>
                </a:solidFill>
                <a:latin typeface="Tahoma"/>
                <a:cs typeface="Tahoma"/>
              </a:rPr>
              <a:t>If you’re  involved with the </a:t>
            </a:r>
            <a:r>
              <a:rPr sz="850" dirty="0">
                <a:solidFill>
                  <a:srgbClr val="8597A3"/>
                </a:solidFill>
                <a:latin typeface="Tahoma"/>
                <a:cs typeface="Tahoma"/>
              </a:rPr>
              <a:t>negotiation of US </a:t>
            </a:r>
            <a:r>
              <a:rPr sz="850" spc="-10" dirty="0">
                <a:solidFill>
                  <a:srgbClr val="8597A3"/>
                </a:solidFill>
                <a:latin typeface="Tahoma"/>
                <a:cs typeface="Tahoma"/>
              </a:rPr>
              <a:t>Government </a:t>
            </a:r>
            <a:r>
              <a:rPr sz="850" spc="-5" dirty="0">
                <a:solidFill>
                  <a:srgbClr val="8597A3"/>
                </a:solidFill>
                <a:latin typeface="Tahoma"/>
                <a:cs typeface="Tahoma"/>
              </a:rPr>
              <a:t>procurement that requires cost  </a:t>
            </a:r>
            <a:r>
              <a:rPr sz="850" dirty="0">
                <a:solidFill>
                  <a:srgbClr val="8597A3"/>
                </a:solidFill>
                <a:latin typeface="Tahoma"/>
                <a:cs typeface="Tahoma"/>
              </a:rPr>
              <a:t>or pricing data, you’ll need </a:t>
            </a:r>
            <a:r>
              <a:rPr sz="850" spc="-5" dirty="0">
                <a:solidFill>
                  <a:srgbClr val="8597A3"/>
                </a:solidFill>
                <a:latin typeface="Tahoma"/>
                <a:cs typeface="Tahoma"/>
              </a:rPr>
              <a:t>to make sure the cost </a:t>
            </a:r>
            <a:r>
              <a:rPr sz="850" dirty="0">
                <a:solidFill>
                  <a:srgbClr val="8597A3"/>
                </a:solidFill>
                <a:latin typeface="Tahoma"/>
                <a:cs typeface="Tahoma"/>
              </a:rPr>
              <a:t>or pricing data is </a:t>
            </a:r>
            <a:r>
              <a:rPr sz="850" spc="-10" dirty="0">
                <a:solidFill>
                  <a:srgbClr val="8597A3"/>
                </a:solidFill>
                <a:latin typeface="Tahoma"/>
                <a:cs typeface="Tahoma"/>
              </a:rPr>
              <a:t>current,  </a:t>
            </a:r>
            <a:r>
              <a:rPr sz="850" spc="-5" dirty="0">
                <a:solidFill>
                  <a:srgbClr val="8597A3"/>
                </a:solidFill>
                <a:latin typeface="Tahoma"/>
                <a:cs typeface="Tahoma"/>
              </a:rPr>
              <a:t>complete </a:t>
            </a:r>
            <a:r>
              <a:rPr sz="850" dirty="0">
                <a:solidFill>
                  <a:srgbClr val="8597A3"/>
                </a:solidFill>
                <a:latin typeface="Tahoma"/>
                <a:cs typeface="Tahoma"/>
              </a:rPr>
              <a:t>and </a:t>
            </a:r>
            <a:r>
              <a:rPr sz="850" spc="-5" dirty="0">
                <a:solidFill>
                  <a:srgbClr val="8597A3"/>
                </a:solidFill>
                <a:latin typeface="Tahoma"/>
                <a:cs typeface="Tahoma"/>
              </a:rPr>
              <a:t>accurate. </a:t>
            </a:r>
            <a:r>
              <a:rPr sz="850" dirty="0">
                <a:solidFill>
                  <a:srgbClr val="8597A3"/>
                </a:solidFill>
                <a:latin typeface="Tahoma"/>
                <a:cs typeface="Tahoma"/>
              </a:rPr>
              <a:t>Cost and pricing data </a:t>
            </a:r>
            <a:r>
              <a:rPr sz="850" spc="-5" dirty="0">
                <a:solidFill>
                  <a:srgbClr val="8597A3"/>
                </a:solidFill>
                <a:latin typeface="Tahoma"/>
                <a:cs typeface="Tahoma"/>
              </a:rPr>
              <a:t>are </a:t>
            </a:r>
            <a:r>
              <a:rPr sz="850" dirty="0">
                <a:solidFill>
                  <a:srgbClr val="8597A3"/>
                </a:solidFill>
                <a:latin typeface="Tahoma"/>
                <a:cs typeface="Tahoma"/>
              </a:rPr>
              <a:t>all </a:t>
            </a:r>
            <a:r>
              <a:rPr sz="850" spc="-5" dirty="0">
                <a:solidFill>
                  <a:srgbClr val="8597A3"/>
                </a:solidFill>
                <a:latin typeface="Tahoma"/>
                <a:cs typeface="Tahoma"/>
              </a:rPr>
              <a:t>facts that </a:t>
            </a:r>
            <a:r>
              <a:rPr sz="850" dirty="0">
                <a:solidFill>
                  <a:srgbClr val="8597A3"/>
                </a:solidFill>
                <a:latin typeface="Tahoma"/>
                <a:cs typeface="Tahoma"/>
              </a:rPr>
              <a:t>a prudent </a:t>
            </a:r>
            <a:r>
              <a:rPr sz="850" spc="-5" dirty="0">
                <a:solidFill>
                  <a:srgbClr val="8597A3"/>
                </a:solidFill>
                <a:latin typeface="Tahoma"/>
                <a:cs typeface="Tahoma"/>
              </a:rPr>
              <a:t>buyer  </a:t>
            </a:r>
            <a:r>
              <a:rPr sz="850" dirty="0">
                <a:solidFill>
                  <a:srgbClr val="8597A3"/>
                </a:solidFill>
                <a:latin typeface="Tahoma"/>
                <a:cs typeface="Tahoma"/>
              </a:rPr>
              <a:t>and </a:t>
            </a:r>
            <a:r>
              <a:rPr sz="850" spc="-5" dirty="0">
                <a:solidFill>
                  <a:srgbClr val="8597A3"/>
                </a:solidFill>
                <a:latin typeface="Tahoma"/>
                <a:cs typeface="Tahoma"/>
              </a:rPr>
              <a:t>seller would reasonably expect to </a:t>
            </a:r>
            <a:r>
              <a:rPr sz="850" spc="-10" dirty="0">
                <a:solidFill>
                  <a:srgbClr val="8597A3"/>
                </a:solidFill>
                <a:latin typeface="Tahoma"/>
                <a:cs typeface="Tahoma"/>
              </a:rPr>
              <a:t>significantly </a:t>
            </a:r>
            <a:r>
              <a:rPr sz="850" spc="-5" dirty="0">
                <a:solidFill>
                  <a:srgbClr val="8597A3"/>
                </a:solidFill>
                <a:latin typeface="Tahoma"/>
                <a:cs typeface="Tahoma"/>
              </a:rPr>
              <a:t>affect </a:t>
            </a:r>
            <a:r>
              <a:rPr sz="850" dirty="0">
                <a:solidFill>
                  <a:srgbClr val="8597A3"/>
                </a:solidFill>
                <a:latin typeface="Tahoma"/>
                <a:cs typeface="Tahoma"/>
              </a:rPr>
              <a:t>negotiations. </a:t>
            </a:r>
            <a:r>
              <a:rPr sz="850" spc="-5" dirty="0">
                <a:solidFill>
                  <a:srgbClr val="8597A3"/>
                </a:solidFill>
                <a:latin typeface="Tahoma"/>
                <a:cs typeface="Tahoma"/>
              </a:rPr>
              <a:t>Examples  </a:t>
            </a:r>
            <a:r>
              <a:rPr sz="850" dirty="0">
                <a:solidFill>
                  <a:srgbClr val="8597A3"/>
                </a:solidFill>
                <a:latin typeface="Tahoma"/>
                <a:cs typeface="Tahoma"/>
              </a:rPr>
              <a:t>of data include, </a:t>
            </a:r>
            <a:r>
              <a:rPr sz="850" spc="-5" dirty="0">
                <a:solidFill>
                  <a:srgbClr val="8597A3"/>
                </a:solidFill>
                <a:latin typeface="Tahoma"/>
                <a:cs typeface="Tahoma"/>
              </a:rPr>
              <a:t>vendor </a:t>
            </a:r>
            <a:r>
              <a:rPr sz="850" dirty="0">
                <a:solidFill>
                  <a:srgbClr val="8597A3"/>
                </a:solidFill>
                <a:latin typeface="Tahoma"/>
                <a:cs typeface="Tahoma"/>
              </a:rPr>
              <a:t>quotations, </a:t>
            </a:r>
            <a:r>
              <a:rPr sz="850" spc="-5" dirty="0">
                <a:solidFill>
                  <a:srgbClr val="8597A3"/>
                </a:solidFill>
                <a:latin typeface="Tahoma"/>
                <a:cs typeface="Tahoma"/>
              </a:rPr>
              <a:t>non-recurring costs, production </a:t>
            </a:r>
            <a:r>
              <a:rPr sz="850" dirty="0">
                <a:solidFill>
                  <a:srgbClr val="8597A3"/>
                </a:solidFill>
                <a:latin typeface="Tahoma"/>
                <a:cs typeface="Tahoma"/>
              </a:rPr>
              <a:t>methods,  business </a:t>
            </a:r>
            <a:r>
              <a:rPr sz="850" spc="-5" dirty="0">
                <a:solidFill>
                  <a:srgbClr val="8597A3"/>
                </a:solidFill>
                <a:latin typeface="Tahoma"/>
                <a:cs typeface="Tahoma"/>
              </a:rPr>
              <a:t>projections, operational costs, unit-cost, make </a:t>
            </a:r>
            <a:r>
              <a:rPr sz="850" dirty="0">
                <a:solidFill>
                  <a:srgbClr val="8597A3"/>
                </a:solidFill>
                <a:latin typeface="Tahoma"/>
                <a:cs typeface="Tahoma"/>
              </a:rPr>
              <a:t>or buy decisions, and  </a:t>
            </a:r>
            <a:r>
              <a:rPr sz="850" spc="-5" dirty="0">
                <a:solidFill>
                  <a:srgbClr val="8597A3"/>
                </a:solidFill>
                <a:latin typeface="Tahoma"/>
                <a:cs typeface="Tahoma"/>
              </a:rPr>
              <a:t>any </a:t>
            </a:r>
            <a:r>
              <a:rPr sz="850" dirty="0">
                <a:solidFill>
                  <a:srgbClr val="8597A3"/>
                </a:solidFill>
                <a:latin typeface="Tahoma"/>
                <a:cs typeface="Tahoma"/>
              </a:rPr>
              <a:t>management decision </a:t>
            </a:r>
            <a:r>
              <a:rPr sz="850" spc="-5" dirty="0">
                <a:solidFill>
                  <a:srgbClr val="8597A3"/>
                </a:solidFill>
                <a:latin typeface="Tahoma"/>
                <a:cs typeface="Tahoma"/>
              </a:rPr>
              <a:t>that could have </a:t>
            </a:r>
            <a:r>
              <a:rPr sz="850" dirty="0">
                <a:solidFill>
                  <a:srgbClr val="8597A3"/>
                </a:solidFill>
                <a:latin typeface="Tahoma"/>
                <a:cs typeface="Tahoma"/>
              </a:rPr>
              <a:t>a </a:t>
            </a:r>
            <a:r>
              <a:rPr sz="850" spc="-10" dirty="0">
                <a:solidFill>
                  <a:srgbClr val="8597A3"/>
                </a:solidFill>
                <a:latin typeface="Tahoma"/>
                <a:cs typeface="Tahoma"/>
              </a:rPr>
              <a:t>significant </a:t>
            </a:r>
            <a:r>
              <a:rPr sz="850" dirty="0">
                <a:solidFill>
                  <a:srgbClr val="8597A3"/>
                </a:solidFill>
                <a:latin typeface="Tahoma"/>
                <a:cs typeface="Tahoma"/>
              </a:rPr>
              <a:t>bearing on </a:t>
            </a:r>
            <a:r>
              <a:rPr sz="850" spc="-5" dirty="0">
                <a:solidFill>
                  <a:srgbClr val="8597A3"/>
                </a:solidFill>
                <a:latin typeface="Tahoma"/>
                <a:cs typeface="Tahoma"/>
              </a:rPr>
              <a:t>cost, </a:t>
            </a:r>
            <a:r>
              <a:rPr sz="850" dirty="0">
                <a:solidFill>
                  <a:srgbClr val="8597A3"/>
                </a:solidFill>
                <a:latin typeface="Tahoma"/>
                <a:cs typeface="Tahoma"/>
              </a:rPr>
              <a:t>or </a:t>
            </a:r>
            <a:r>
              <a:rPr sz="850" spc="-5" dirty="0">
                <a:solidFill>
                  <a:srgbClr val="8597A3"/>
                </a:solidFill>
                <a:latin typeface="Tahoma"/>
                <a:cs typeface="Tahoma"/>
              </a:rPr>
              <a:t>cost  </a:t>
            </a:r>
            <a:r>
              <a:rPr sz="850" dirty="0">
                <a:solidFill>
                  <a:srgbClr val="8597A3"/>
                </a:solidFill>
                <a:latin typeface="Tahoma"/>
                <a:cs typeface="Tahoma"/>
              </a:rPr>
              <a:t>allocations.</a:t>
            </a:r>
            <a:endParaRPr sz="850" dirty="0">
              <a:latin typeface="Tahoma"/>
              <a:cs typeface="Tahoma"/>
            </a:endParaRPr>
          </a:p>
        </p:txBody>
      </p:sp>
      <p:sp>
        <p:nvSpPr>
          <p:cNvPr id="13" name="object 13"/>
          <p:cNvSpPr txBox="1"/>
          <p:nvPr/>
        </p:nvSpPr>
        <p:spPr>
          <a:xfrm>
            <a:off x="5413700" y="995570"/>
            <a:ext cx="4168775" cy="2305685"/>
          </a:xfrm>
          <a:prstGeom prst="rect">
            <a:avLst/>
          </a:prstGeom>
        </p:spPr>
        <p:txBody>
          <a:bodyPr vert="horz" wrap="square" lIns="0" tIns="73660" rIns="0" bIns="0" rtlCol="0">
            <a:spAutoFit/>
          </a:bodyPr>
          <a:lstStyle/>
          <a:p>
            <a:pPr marL="12700" marR="862965">
              <a:lnSpc>
                <a:spcPts val="2400"/>
              </a:lnSpc>
              <a:spcBef>
                <a:spcPts val="580"/>
              </a:spcBef>
            </a:pPr>
            <a:r>
              <a:rPr sz="2400" b="1" spc="-5" dirty="0">
                <a:solidFill>
                  <a:srgbClr val="8597A3"/>
                </a:solidFill>
                <a:latin typeface="Tahoma"/>
                <a:cs typeface="Tahoma"/>
              </a:rPr>
              <a:t>Recording </a:t>
            </a:r>
            <a:r>
              <a:rPr sz="2400" b="1" dirty="0">
                <a:solidFill>
                  <a:srgbClr val="8597A3"/>
                </a:solidFill>
                <a:latin typeface="Tahoma"/>
                <a:cs typeface="Tahoma"/>
              </a:rPr>
              <a:t>labour</a:t>
            </a:r>
            <a:r>
              <a:rPr sz="2400" b="1" spc="-95" dirty="0">
                <a:solidFill>
                  <a:srgbClr val="8597A3"/>
                </a:solidFill>
                <a:latin typeface="Tahoma"/>
                <a:cs typeface="Tahoma"/>
              </a:rPr>
              <a:t> </a:t>
            </a:r>
            <a:r>
              <a:rPr sz="2400" b="1" dirty="0">
                <a:solidFill>
                  <a:srgbClr val="8597A3"/>
                </a:solidFill>
                <a:latin typeface="Tahoma"/>
                <a:cs typeface="Tahoma"/>
              </a:rPr>
              <a:t>and  </a:t>
            </a:r>
            <a:r>
              <a:rPr sz="2400" b="1" spc="-5" dirty="0">
                <a:solidFill>
                  <a:srgbClr val="8597A3"/>
                </a:solidFill>
                <a:latin typeface="Tahoma"/>
                <a:cs typeface="Tahoma"/>
              </a:rPr>
              <a:t>other</a:t>
            </a:r>
            <a:r>
              <a:rPr sz="2400" b="1" spc="-10" dirty="0">
                <a:solidFill>
                  <a:srgbClr val="8597A3"/>
                </a:solidFill>
                <a:latin typeface="Tahoma"/>
                <a:cs typeface="Tahoma"/>
              </a:rPr>
              <a:t> </a:t>
            </a:r>
            <a:r>
              <a:rPr sz="2400" b="1" spc="-5" dirty="0">
                <a:solidFill>
                  <a:srgbClr val="8597A3"/>
                </a:solidFill>
                <a:latin typeface="Tahoma"/>
                <a:cs typeface="Tahoma"/>
              </a:rPr>
              <a:t>costs</a:t>
            </a:r>
            <a:endParaRPr sz="2400">
              <a:latin typeface="Tahoma"/>
              <a:cs typeface="Tahoma"/>
            </a:endParaRPr>
          </a:p>
          <a:p>
            <a:pPr marL="372110">
              <a:lnSpc>
                <a:spcPct val="100000"/>
              </a:lnSpc>
              <a:spcBef>
                <a:spcPts val="900"/>
              </a:spcBef>
            </a:pPr>
            <a:r>
              <a:rPr sz="850" spc="-10" dirty="0">
                <a:solidFill>
                  <a:srgbClr val="8597A3"/>
                </a:solidFill>
                <a:latin typeface="Tahoma"/>
                <a:cs typeface="Tahoma"/>
              </a:rPr>
              <a:t>You’re </a:t>
            </a:r>
            <a:r>
              <a:rPr sz="850" spc="-5" dirty="0">
                <a:solidFill>
                  <a:srgbClr val="8597A3"/>
                </a:solidFill>
                <a:latin typeface="Tahoma"/>
                <a:cs typeface="Tahoma"/>
              </a:rPr>
              <a:t>required to keep </a:t>
            </a:r>
            <a:r>
              <a:rPr sz="850" dirty="0">
                <a:solidFill>
                  <a:srgbClr val="8597A3"/>
                </a:solidFill>
                <a:latin typeface="Tahoma"/>
                <a:cs typeface="Tahoma"/>
              </a:rPr>
              <a:t>an </a:t>
            </a:r>
            <a:r>
              <a:rPr sz="850" spc="-5" dirty="0">
                <a:solidFill>
                  <a:srgbClr val="8597A3"/>
                </a:solidFill>
                <a:latin typeface="Tahoma"/>
                <a:cs typeface="Tahoma"/>
              </a:rPr>
              <a:t>accurate record </a:t>
            </a:r>
            <a:r>
              <a:rPr sz="850" dirty="0">
                <a:solidFill>
                  <a:srgbClr val="8597A3"/>
                </a:solidFill>
                <a:latin typeface="Tahoma"/>
                <a:cs typeface="Tahoma"/>
              </a:rPr>
              <a:t>of </a:t>
            </a:r>
            <a:r>
              <a:rPr sz="850" spc="-5" dirty="0">
                <a:solidFill>
                  <a:srgbClr val="8597A3"/>
                </a:solidFill>
                <a:latin typeface="Tahoma"/>
                <a:cs typeface="Tahoma"/>
              </a:rPr>
              <a:t>your</a:t>
            </a:r>
            <a:r>
              <a:rPr sz="850" dirty="0">
                <a:solidFill>
                  <a:srgbClr val="8597A3"/>
                </a:solidFill>
                <a:latin typeface="Tahoma"/>
                <a:cs typeface="Tahoma"/>
              </a:rPr>
              <a:t> </a:t>
            </a:r>
            <a:r>
              <a:rPr sz="850" spc="-5" dirty="0">
                <a:solidFill>
                  <a:srgbClr val="8597A3"/>
                </a:solidFill>
                <a:latin typeface="Tahoma"/>
                <a:cs typeface="Tahoma"/>
              </a:rPr>
              <a:t>time.</a:t>
            </a:r>
            <a:endParaRPr sz="850">
              <a:latin typeface="Tahoma"/>
              <a:cs typeface="Tahoma"/>
            </a:endParaRPr>
          </a:p>
          <a:p>
            <a:pPr marL="372110" marR="5080">
              <a:lnSpc>
                <a:spcPct val="107800"/>
              </a:lnSpc>
              <a:spcBef>
                <a:spcPts val="855"/>
              </a:spcBef>
            </a:pPr>
            <a:r>
              <a:rPr sz="850" spc="-5" dirty="0">
                <a:solidFill>
                  <a:srgbClr val="8597A3"/>
                </a:solidFill>
                <a:latin typeface="Tahoma"/>
                <a:cs typeface="Tahoma"/>
              </a:rPr>
              <a:t>Accurate cost </a:t>
            </a:r>
            <a:r>
              <a:rPr sz="850" dirty="0">
                <a:solidFill>
                  <a:srgbClr val="8597A3"/>
                </a:solidFill>
                <a:latin typeface="Tahoma"/>
                <a:cs typeface="Tahoma"/>
              </a:rPr>
              <a:t>data is </a:t>
            </a:r>
            <a:r>
              <a:rPr sz="850" spc="-5" dirty="0">
                <a:solidFill>
                  <a:srgbClr val="8597A3"/>
                </a:solidFill>
                <a:latin typeface="Tahoma"/>
                <a:cs typeface="Tahoma"/>
              </a:rPr>
              <a:t>essential to any </a:t>
            </a:r>
            <a:r>
              <a:rPr sz="850" dirty="0">
                <a:solidFill>
                  <a:srgbClr val="8597A3"/>
                </a:solidFill>
                <a:latin typeface="Tahoma"/>
                <a:cs typeface="Tahoma"/>
              </a:rPr>
              <a:t>business. </a:t>
            </a:r>
            <a:r>
              <a:rPr sz="850" spc="-5" dirty="0">
                <a:solidFill>
                  <a:srgbClr val="8597A3"/>
                </a:solidFill>
                <a:latin typeface="Tahoma"/>
                <a:cs typeface="Tahoma"/>
              </a:rPr>
              <a:t>It </a:t>
            </a:r>
            <a:r>
              <a:rPr sz="850" dirty="0">
                <a:solidFill>
                  <a:srgbClr val="8597A3"/>
                </a:solidFill>
                <a:latin typeface="Tahoma"/>
                <a:cs typeface="Tahoma"/>
              </a:rPr>
              <a:t>is </a:t>
            </a:r>
            <a:r>
              <a:rPr sz="850" spc="-5" dirty="0">
                <a:solidFill>
                  <a:srgbClr val="8597A3"/>
                </a:solidFill>
                <a:latin typeface="Tahoma"/>
                <a:cs typeface="Tahoma"/>
              </a:rPr>
              <a:t>especially essential to </a:t>
            </a:r>
            <a:r>
              <a:rPr sz="850" dirty="0">
                <a:solidFill>
                  <a:srgbClr val="8597A3"/>
                </a:solidFill>
                <a:latin typeface="Tahoma"/>
                <a:cs typeface="Tahoma"/>
              </a:rPr>
              <a:t>us  because </a:t>
            </a:r>
            <a:r>
              <a:rPr sz="850" spc="-5" dirty="0">
                <a:solidFill>
                  <a:srgbClr val="8597A3"/>
                </a:solidFill>
                <a:latin typeface="Tahoma"/>
                <a:cs typeface="Tahoma"/>
              </a:rPr>
              <a:t>many </a:t>
            </a:r>
            <a:r>
              <a:rPr sz="850" dirty="0">
                <a:solidFill>
                  <a:srgbClr val="8597A3"/>
                </a:solidFill>
                <a:latin typeface="Tahoma"/>
                <a:cs typeface="Tahoma"/>
              </a:rPr>
              <a:t>of our US </a:t>
            </a:r>
            <a:r>
              <a:rPr sz="850" spc="-5" dirty="0">
                <a:solidFill>
                  <a:srgbClr val="8597A3"/>
                </a:solidFill>
                <a:latin typeface="Tahoma"/>
                <a:cs typeface="Tahoma"/>
              </a:rPr>
              <a:t>contracts are </a:t>
            </a:r>
            <a:r>
              <a:rPr sz="850" dirty="0">
                <a:solidFill>
                  <a:srgbClr val="8597A3"/>
                </a:solidFill>
                <a:latin typeface="Tahoma"/>
                <a:cs typeface="Tahoma"/>
              </a:rPr>
              <a:t>based on </a:t>
            </a:r>
            <a:r>
              <a:rPr sz="850" spc="-5" dirty="0">
                <a:solidFill>
                  <a:srgbClr val="8597A3"/>
                </a:solidFill>
                <a:latin typeface="Tahoma"/>
                <a:cs typeface="Tahoma"/>
              </a:rPr>
              <a:t>cost </a:t>
            </a:r>
            <a:r>
              <a:rPr sz="850" dirty="0">
                <a:solidFill>
                  <a:srgbClr val="8597A3"/>
                </a:solidFill>
                <a:latin typeface="Tahoma"/>
                <a:cs typeface="Tahoma"/>
              </a:rPr>
              <a:t>and pricing data. </a:t>
            </a:r>
            <a:r>
              <a:rPr sz="850" spc="-10" dirty="0">
                <a:solidFill>
                  <a:srgbClr val="8597A3"/>
                </a:solidFill>
                <a:latin typeface="Tahoma"/>
                <a:cs typeface="Tahoma"/>
              </a:rPr>
              <a:t>For </a:t>
            </a:r>
            <a:r>
              <a:rPr sz="850" spc="-5" dirty="0">
                <a:solidFill>
                  <a:srgbClr val="8597A3"/>
                </a:solidFill>
                <a:latin typeface="Tahoma"/>
                <a:cs typeface="Tahoma"/>
              </a:rPr>
              <a:t>the  </a:t>
            </a:r>
            <a:r>
              <a:rPr sz="850" dirty="0">
                <a:solidFill>
                  <a:srgbClr val="8597A3"/>
                </a:solidFill>
                <a:latin typeface="Tahoma"/>
                <a:cs typeface="Tahoma"/>
              </a:rPr>
              <a:t>labour </a:t>
            </a:r>
            <a:r>
              <a:rPr sz="850" spc="-5" dirty="0">
                <a:solidFill>
                  <a:srgbClr val="8597A3"/>
                </a:solidFill>
                <a:latin typeface="Tahoma"/>
                <a:cs typeface="Tahoma"/>
              </a:rPr>
              <a:t>costs to </a:t>
            </a:r>
            <a:r>
              <a:rPr sz="850" dirty="0">
                <a:solidFill>
                  <a:srgbClr val="8597A3"/>
                </a:solidFill>
                <a:latin typeface="Tahoma"/>
                <a:cs typeface="Tahoma"/>
              </a:rPr>
              <a:t>be </a:t>
            </a:r>
            <a:r>
              <a:rPr sz="850" spc="-5" dirty="0">
                <a:solidFill>
                  <a:srgbClr val="8597A3"/>
                </a:solidFill>
                <a:latin typeface="Tahoma"/>
                <a:cs typeface="Tahoma"/>
              </a:rPr>
              <a:t>accurate, you </a:t>
            </a:r>
            <a:r>
              <a:rPr sz="850" dirty="0">
                <a:solidFill>
                  <a:srgbClr val="8597A3"/>
                </a:solidFill>
                <a:latin typeface="Tahoma"/>
                <a:cs typeface="Tahoma"/>
              </a:rPr>
              <a:t>must </a:t>
            </a:r>
            <a:r>
              <a:rPr sz="850" spc="-5" dirty="0">
                <a:solidFill>
                  <a:srgbClr val="8597A3"/>
                </a:solidFill>
                <a:latin typeface="Tahoma"/>
                <a:cs typeface="Tahoma"/>
              </a:rPr>
              <a:t>submit your </a:t>
            </a:r>
            <a:r>
              <a:rPr sz="850" dirty="0">
                <a:solidFill>
                  <a:srgbClr val="8597A3"/>
                </a:solidFill>
                <a:latin typeface="Tahoma"/>
                <a:cs typeface="Tahoma"/>
              </a:rPr>
              <a:t>labour </a:t>
            </a:r>
            <a:r>
              <a:rPr sz="850" spc="-5" dirty="0">
                <a:solidFill>
                  <a:srgbClr val="8597A3"/>
                </a:solidFill>
                <a:latin typeface="Tahoma"/>
                <a:cs typeface="Tahoma"/>
              </a:rPr>
              <a:t>record </a:t>
            </a:r>
            <a:r>
              <a:rPr sz="850" dirty="0">
                <a:solidFill>
                  <a:srgbClr val="8597A3"/>
                </a:solidFill>
                <a:latin typeface="Tahoma"/>
                <a:cs typeface="Tahoma"/>
              </a:rPr>
              <a:t>on a </a:t>
            </a:r>
            <a:r>
              <a:rPr sz="850" spc="-5" dirty="0">
                <a:solidFill>
                  <a:srgbClr val="8597A3"/>
                </a:solidFill>
                <a:latin typeface="Tahoma"/>
                <a:cs typeface="Tahoma"/>
              </a:rPr>
              <a:t>timely  </a:t>
            </a:r>
            <a:r>
              <a:rPr sz="850" dirty="0">
                <a:solidFill>
                  <a:srgbClr val="8597A3"/>
                </a:solidFill>
                <a:latin typeface="Tahoma"/>
                <a:cs typeface="Tahoma"/>
              </a:rPr>
              <a:t>basis, and only </a:t>
            </a:r>
            <a:r>
              <a:rPr sz="850" spc="-5" dirty="0">
                <a:solidFill>
                  <a:srgbClr val="8597A3"/>
                </a:solidFill>
                <a:latin typeface="Tahoma"/>
                <a:cs typeface="Tahoma"/>
              </a:rPr>
              <a:t>charge activities you’ve </a:t>
            </a:r>
            <a:r>
              <a:rPr sz="850" dirty="0">
                <a:solidFill>
                  <a:srgbClr val="8597A3"/>
                </a:solidFill>
                <a:latin typeface="Tahoma"/>
                <a:cs typeface="Tahoma"/>
              </a:rPr>
              <a:t>been assigned and authorised </a:t>
            </a:r>
            <a:r>
              <a:rPr sz="850" spc="-5" dirty="0">
                <a:solidFill>
                  <a:srgbClr val="8597A3"/>
                </a:solidFill>
                <a:latin typeface="Tahoma"/>
                <a:cs typeface="Tahoma"/>
              </a:rPr>
              <a:t>to work  </a:t>
            </a:r>
            <a:r>
              <a:rPr sz="850" dirty="0">
                <a:solidFill>
                  <a:srgbClr val="8597A3"/>
                </a:solidFill>
                <a:latin typeface="Tahoma"/>
                <a:cs typeface="Tahoma"/>
              </a:rPr>
              <a:t>on. </a:t>
            </a:r>
            <a:r>
              <a:rPr sz="850" spc="-10" dirty="0">
                <a:solidFill>
                  <a:srgbClr val="8597A3"/>
                </a:solidFill>
                <a:latin typeface="Tahoma"/>
                <a:cs typeface="Tahoma"/>
              </a:rPr>
              <a:t>For </a:t>
            </a:r>
            <a:r>
              <a:rPr sz="850" dirty="0">
                <a:solidFill>
                  <a:srgbClr val="8597A3"/>
                </a:solidFill>
                <a:latin typeface="Tahoma"/>
                <a:cs typeface="Tahoma"/>
              </a:rPr>
              <a:t>other </a:t>
            </a:r>
            <a:r>
              <a:rPr sz="850" spc="-5" dirty="0">
                <a:solidFill>
                  <a:srgbClr val="8597A3"/>
                </a:solidFill>
                <a:latin typeface="Tahoma"/>
                <a:cs typeface="Tahoma"/>
              </a:rPr>
              <a:t>costs such </a:t>
            </a:r>
            <a:r>
              <a:rPr sz="850" dirty="0">
                <a:solidFill>
                  <a:srgbClr val="8597A3"/>
                </a:solidFill>
                <a:latin typeface="Tahoma"/>
                <a:cs typeface="Tahoma"/>
              </a:rPr>
              <a:t>as </a:t>
            </a:r>
            <a:r>
              <a:rPr sz="850" spc="-10" dirty="0">
                <a:solidFill>
                  <a:srgbClr val="8597A3"/>
                </a:solidFill>
                <a:latin typeface="Tahoma"/>
                <a:cs typeface="Tahoma"/>
              </a:rPr>
              <a:t>travel, </a:t>
            </a:r>
            <a:r>
              <a:rPr sz="850" dirty="0">
                <a:solidFill>
                  <a:srgbClr val="8597A3"/>
                </a:solidFill>
                <a:latin typeface="Tahoma"/>
                <a:cs typeface="Tahoma"/>
              </a:rPr>
              <a:t>other </a:t>
            </a:r>
            <a:r>
              <a:rPr sz="850" spc="-5" dirty="0">
                <a:solidFill>
                  <a:srgbClr val="8597A3"/>
                </a:solidFill>
                <a:latin typeface="Tahoma"/>
                <a:cs typeface="Tahoma"/>
              </a:rPr>
              <a:t>direct costs, subcontracts, </a:t>
            </a:r>
            <a:r>
              <a:rPr sz="850" spc="-15" dirty="0">
                <a:solidFill>
                  <a:srgbClr val="8597A3"/>
                </a:solidFill>
                <a:latin typeface="Tahoma"/>
                <a:cs typeface="Tahoma"/>
              </a:rPr>
              <a:t>etc., </a:t>
            </a:r>
            <a:r>
              <a:rPr sz="850" spc="-5"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capture the costs </a:t>
            </a:r>
            <a:r>
              <a:rPr sz="850" spc="-10" dirty="0">
                <a:solidFill>
                  <a:srgbClr val="8597A3"/>
                </a:solidFill>
                <a:latin typeface="Tahoma"/>
                <a:cs typeface="Tahoma"/>
              </a:rPr>
              <a:t>accurately, </a:t>
            </a:r>
            <a:r>
              <a:rPr sz="850" spc="-5" dirty="0">
                <a:solidFill>
                  <a:srgbClr val="8597A3"/>
                </a:solidFill>
                <a:latin typeface="Tahoma"/>
                <a:cs typeface="Tahoma"/>
              </a:rPr>
              <a:t>properly </a:t>
            </a:r>
            <a:r>
              <a:rPr sz="850" dirty="0">
                <a:solidFill>
                  <a:srgbClr val="8597A3"/>
                </a:solidFill>
                <a:latin typeface="Tahoma"/>
                <a:cs typeface="Tahoma"/>
              </a:rPr>
              <a:t>documenting </a:t>
            </a:r>
            <a:r>
              <a:rPr sz="850" spc="-5" dirty="0">
                <a:solidFill>
                  <a:srgbClr val="8597A3"/>
                </a:solidFill>
                <a:latin typeface="Tahoma"/>
                <a:cs typeface="Tahoma"/>
              </a:rPr>
              <a:t>the charge to </a:t>
            </a:r>
            <a:r>
              <a:rPr sz="850" dirty="0">
                <a:solidFill>
                  <a:srgbClr val="8597A3"/>
                </a:solidFill>
                <a:latin typeface="Tahoma"/>
                <a:cs typeface="Tahoma"/>
              </a:rPr>
              <a:t>a  </a:t>
            </a:r>
            <a:r>
              <a:rPr sz="850" spc="-5" dirty="0">
                <a:solidFill>
                  <a:srgbClr val="8597A3"/>
                </a:solidFill>
                <a:latin typeface="Tahoma"/>
                <a:cs typeface="Tahoma"/>
              </a:rPr>
              <a:t>contract </a:t>
            </a:r>
            <a:r>
              <a:rPr sz="850" spc="-20" dirty="0">
                <a:solidFill>
                  <a:srgbClr val="8597A3"/>
                </a:solidFill>
                <a:latin typeface="Tahoma"/>
                <a:cs typeface="Tahoma"/>
              </a:rPr>
              <a:t>number, </a:t>
            </a:r>
            <a:r>
              <a:rPr sz="850" spc="-5" dirty="0">
                <a:solidFill>
                  <a:srgbClr val="8597A3"/>
                </a:solidFill>
                <a:latin typeface="Tahoma"/>
                <a:cs typeface="Tahoma"/>
              </a:rPr>
              <a:t>indirect </a:t>
            </a:r>
            <a:r>
              <a:rPr sz="850" spc="-20" dirty="0">
                <a:solidFill>
                  <a:srgbClr val="8597A3"/>
                </a:solidFill>
                <a:latin typeface="Tahoma"/>
                <a:cs typeface="Tahoma"/>
              </a:rPr>
              <a:t>number, </a:t>
            </a:r>
            <a:r>
              <a:rPr sz="850" dirty="0">
                <a:solidFill>
                  <a:srgbClr val="8597A3"/>
                </a:solidFill>
                <a:latin typeface="Tahoma"/>
                <a:cs typeface="Tahoma"/>
              </a:rPr>
              <a:t>or other </a:t>
            </a:r>
            <a:r>
              <a:rPr sz="850" spc="-5" dirty="0">
                <a:solidFill>
                  <a:srgbClr val="8597A3"/>
                </a:solidFill>
                <a:latin typeface="Tahoma"/>
                <a:cs typeface="Tahoma"/>
              </a:rPr>
              <a:t>cost objective. </a:t>
            </a:r>
            <a:r>
              <a:rPr sz="850" dirty="0">
                <a:solidFill>
                  <a:srgbClr val="8597A3"/>
                </a:solidFill>
                <a:latin typeface="Tahoma"/>
                <a:cs typeface="Tahoma"/>
              </a:rPr>
              <a:t>Some </a:t>
            </a:r>
            <a:r>
              <a:rPr sz="850" spc="-5" dirty="0">
                <a:solidFill>
                  <a:srgbClr val="8597A3"/>
                </a:solidFill>
                <a:latin typeface="Tahoma"/>
                <a:cs typeface="Tahoma"/>
              </a:rPr>
              <a:t>contracts may  </a:t>
            </a:r>
            <a:r>
              <a:rPr sz="850" dirty="0">
                <a:solidFill>
                  <a:srgbClr val="8597A3"/>
                </a:solidFill>
                <a:latin typeface="Tahoma"/>
                <a:cs typeface="Tahoma"/>
              </a:rPr>
              <a:t>be </a:t>
            </a:r>
            <a:r>
              <a:rPr sz="850" spc="-5" dirty="0">
                <a:solidFill>
                  <a:srgbClr val="8597A3"/>
                </a:solidFill>
                <a:latin typeface="Tahoma"/>
                <a:cs typeface="Tahoma"/>
              </a:rPr>
              <a:t>unallowable </a:t>
            </a:r>
            <a:r>
              <a:rPr sz="850" dirty="0">
                <a:solidFill>
                  <a:srgbClr val="8597A3"/>
                </a:solidFill>
                <a:latin typeface="Tahoma"/>
                <a:cs typeface="Tahoma"/>
              </a:rPr>
              <a:t>or </a:t>
            </a:r>
            <a:r>
              <a:rPr sz="850" spc="-5" dirty="0">
                <a:solidFill>
                  <a:srgbClr val="8597A3"/>
                </a:solidFill>
                <a:latin typeface="Tahoma"/>
                <a:cs typeface="Tahoma"/>
              </a:rPr>
              <a:t>contract non-reimbursable for </a:t>
            </a:r>
            <a:r>
              <a:rPr sz="850" dirty="0">
                <a:solidFill>
                  <a:srgbClr val="8597A3"/>
                </a:solidFill>
                <a:latin typeface="Tahoma"/>
                <a:cs typeface="Tahoma"/>
              </a:rPr>
              <a:t>US </a:t>
            </a:r>
            <a:r>
              <a:rPr sz="850" spc="-10" dirty="0">
                <a:solidFill>
                  <a:srgbClr val="8597A3"/>
                </a:solidFill>
                <a:latin typeface="Tahoma"/>
                <a:cs typeface="Tahoma"/>
              </a:rPr>
              <a:t>Government </a:t>
            </a:r>
            <a:r>
              <a:rPr sz="850" spc="-5" dirty="0">
                <a:solidFill>
                  <a:srgbClr val="8597A3"/>
                </a:solidFill>
                <a:latin typeface="Tahoma"/>
                <a:cs typeface="Tahoma"/>
              </a:rPr>
              <a:t>contracts, </a:t>
            </a:r>
            <a:r>
              <a:rPr sz="850" dirty="0">
                <a:solidFill>
                  <a:srgbClr val="8597A3"/>
                </a:solidFill>
                <a:latin typeface="Tahoma"/>
                <a:cs typeface="Tahoma"/>
              </a:rPr>
              <a:t>and  </a:t>
            </a:r>
            <a:r>
              <a:rPr sz="850" spc="-5" dirty="0">
                <a:solidFill>
                  <a:srgbClr val="8597A3"/>
                </a:solidFill>
                <a:latin typeface="Tahoma"/>
                <a:cs typeface="Tahoma"/>
              </a:rPr>
              <a:t>these costs </a:t>
            </a:r>
            <a:r>
              <a:rPr sz="850" dirty="0">
                <a:solidFill>
                  <a:srgbClr val="8597A3"/>
                </a:solidFill>
                <a:latin typeface="Tahoma"/>
                <a:cs typeface="Tahoma"/>
              </a:rPr>
              <a:t>must be </a:t>
            </a:r>
            <a:r>
              <a:rPr sz="850" spc="-5" dirty="0">
                <a:solidFill>
                  <a:srgbClr val="8597A3"/>
                </a:solidFill>
                <a:latin typeface="Tahoma"/>
                <a:cs typeface="Tahoma"/>
              </a:rPr>
              <a:t>properly captured </a:t>
            </a:r>
            <a:r>
              <a:rPr sz="850" dirty="0">
                <a:solidFill>
                  <a:srgbClr val="8597A3"/>
                </a:solidFill>
                <a:latin typeface="Tahoma"/>
                <a:cs typeface="Tahoma"/>
              </a:rPr>
              <a:t>and </a:t>
            </a:r>
            <a:r>
              <a:rPr sz="850" spc="-5" dirty="0">
                <a:solidFill>
                  <a:srgbClr val="8597A3"/>
                </a:solidFill>
                <a:latin typeface="Tahoma"/>
                <a:cs typeface="Tahoma"/>
              </a:rPr>
              <a:t>excluded from cost</a:t>
            </a:r>
            <a:r>
              <a:rPr sz="850" spc="-15" dirty="0">
                <a:solidFill>
                  <a:srgbClr val="8597A3"/>
                </a:solidFill>
                <a:latin typeface="Tahoma"/>
                <a:cs typeface="Tahoma"/>
              </a:rPr>
              <a:t> </a:t>
            </a:r>
            <a:r>
              <a:rPr sz="850" spc="-5" dirty="0">
                <a:solidFill>
                  <a:srgbClr val="8597A3"/>
                </a:solidFill>
                <a:latin typeface="Tahoma"/>
                <a:cs typeface="Tahoma"/>
              </a:rPr>
              <a:t>claims.</a:t>
            </a:r>
            <a:endParaRPr sz="850">
              <a:latin typeface="Tahoma"/>
              <a:cs typeface="Tahoma"/>
            </a:endParaRPr>
          </a:p>
        </p:txBody>
      </p:sp>
      <p:sp>
        <p:nvSpPr>
          <p:cNvPr id="14" name="object 14"/>
          <p:cNvSpPr/>
          <p:nvPr/>
        </p:nvSpPr>
        <p:spPr>
          <a:xfrm>
            <a:off x="7239598" y="4860116"/>
            <a:ext cx="3452495" cy="1815464"/>
          </a:xfrm>
          <a:custGeom>
            <a:avLst/>
            <a:gdLst/>
            <a:ahLst/>
            <a:cxnLst/>
            <a:rect l="l" t="t" r="r" b="b"/>
            <a:pathLst>
              <a:path w="3452495" h="1815465">
                <a:moveTo>
                  <a:pt x="3452405" y="0"/>
                </a:moveTo>
                <a:lnTo>
                  <a:pt x="0" y="1321315"/>
                </a:lnTo>
                <a:lnTo>
                  <a:pt x="3452405" y="1815290"/>
                </a:lnTo>
                <a:lnTo>
                  <a:pt x="3452405" y="0"/>
                </a:lnTo>
                <a:close/>
              </a:path>
            </a:pathLst>
          </a:custGeom>
          <a:solidFill>
            <a:srgbClr val="8597A3">
              <a:alpha val="79998"/>
            </a:srgbClr>
          </a:solidFill>
        </p:spPr>
        <p:txBody>
          <a:bodyPr wrap="square" lIns="0" tIns="0" rIns="0" bIns="0" rtlCol="0"/>
          <a:lstStyle/>
          <a:p>
            <a:endParaRPr/>
          </a:p>
        </p:txBody>
      </p:sp>
      <p:sp>
        <p:nvSpPr>
          <p:cNvPr id="15" name="object 15"/>
          <p:cNvSpPr/>
          <p:nvPr/>
        </p:nvSpPr>
        <p:spPr>
          <a:xfrm>
            <a:off x="3375535" y="4951260"/>
            <a:ext cx="7316470" cy="2609215"/>
          </a:xfrm>
          <a:custGeom>
            <a:avLst/>
            <a:gdLst/>
            <a:ahLst/>
            <a:cxnLst/>
            <a:rect l="l" t="t" r="r" b="b"/>
            <a:pathLst>
              <a:path w="7316470" h="2609215">
                <a:moveTo>
                  <a:pt x="7316457" y="0"/>
                </a:moveTo>
                <a:lnTo>
                  <a:pt x="0" y="2608745"/>
                </a:lnTo>
                <a:lnTo>
                  <a:pt x="1097686" y="2608745"/>
                </a:lnTo>
                <a:lnTo>
                  <a:pt x="7316457" y="3365"/>
                </a:lnTo>
                <a:lnTo>
                  <a:pt x="7316457" y="0"/>
                </a:lnTo>
                <a:close/>
              </a:path>
            </a:pathLst>
          </a:custGeom>
          <a:solidFill>
            <a:srgbClr val="FFFFFF"/>
          </a:solidFill>
        </p:spPr>
        <p:txBody>
          <a:bodyPr wrap="square" lIns="0" tIns="0" rIns="0" bIns="0" rtlCol="0"/>
          <a:lstStyle/>
          <a:p>
            <a:endParaRPr/>
          </a:p>
        </p:txBody>
      </p:sp>
      <p:sp>
        <p:nvSpPr>
          <p:cNvPr id="16" name="object 16"/>
          <p:cNvSpPr/>
          <p:nvPr/>
        </p:nvSpPr>
        <p:spPr>
          <a:xfrm>
            <a:off x="0" y="5607008"/>
            <a:ext cx="10692130" cy="1339850"/>
          </a:xfrm>
          <a:custGeom>
            <a:avLst/>
            <a:gdLst/>
            <a:ahLst/>
            <a:cxnLst/>
            <a:rect l="l" t="t" r="r" b="b"/>
            <a:pathLst>
              <a:path w="10692130" h="1339850">
                <a:moveTo>
                  <a:pt x="0" y="0"/>
                </a:moveTo>
                <a:lnTo>
                  <a:pt x="10692003" y="1339639"/>
                </a:lnTo>
                <a:lnTo>
                  <a:pt x="10692003" y="890566"/>
                </a:lnTo>
                <a:lnTo>
                  <a:pt x="0" y="0"/>
                </a:lnTo>
                <a:close/>
              </a:path>
            </a:pathLst>
          </a:custGeom>
          <a:solidFill>
            <a:srgbClr val="346885"/>
          </a:solidFill>
        </p:spPr>
        <p:txBody>
          <a:bodyPr wrap="square" lIns="0" tIns="0" rIns="0" bIns="0" rtlCol="0"/>
          <a:lstStyle/>
          <a:p>
            <a:endParaRPr/>
          </a:p>
        </p:txBody>
      </p:sp>
      <p:sp>
        <p:nvSpPr>
          <p:cNvPr id="17" name="object 17"/>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9" name="object 19"/>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13</a:t>
            </a:fld>
            <a:endParaRPr dirty="0">
              <a:solidFill>
                <a:srgbClr val="FFFFFF"/>
              </a:solidFill>
            </a:endParaRPr>
          </a:p>
        </p:txBody>
      </p:sp>
      <p:sp>
        <p:nvSpPr>
          <p:cNvPr id="20" name="TextBox 19"/>
          <p:cNvSpPr txBox="1"/>
          <p:nvPr/>
        </p:nvSpPr>
        <p:spPr>
          <a:xfrm>
            <a:off x="10176320" y="7195374"/>
            <a:ext cx="428180" cy="230832"/>
          </a:xfrm>
          <a:prstGeom prst="rect">
            <a:avLst/>
          </a:prstGeom>
          <a:noFill/>
        </p:spPr>
        <p:txBody>
          <a:bodyPr wrap="square" rtlCol="0">
            <a:spAutoFit/>
          </a:bodyPr>
          <a:lstStyle/>
          <a:p>
            <a:r>
              <a:rPr lang="en-GB" sz="900" smtClean="0">
                <a:latin typeface="Tahoma" panose="020B0604030504040204" pitchFamily="34" charset="0"/>
                <a:ea typeface="Tahoma" panose="020B0604030504040204" pitchFamily="34" charset="0"/>
                <a:cs typeface="Tahoma" panose="020B0604030504040204" pitchFamily="34" charset="0"/>
              </a:rPr>
              <a:t>13</a:t>
            </a:r>
            <a:endParaRPr lang="en-GB" sz="9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34685" y="3861826"/>
            <a:ext cx="5351806" cy="35181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6" name="object 6"/>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p:nvPr/>
        </p:nvSpPr>
        <p:spPr>
          <a:xfrm>
            <a:off x="0" y="2687281"/>
            <a:ext cx="4926965" cy="2668270"/>
          </a:xfrm>
          <a:custGeom>
            <a:avLst/>
            <a:gdLst/>
            <a:ahLst/>
            <a:cxnLst/>
            <a:rect l="l" t="t" r="r" b="b"/>
            <a:pathLst>
              <a:path w="4926965" h="2668270">
                <a:moveTo>
                  <a:pt x="0" y="2667723"/>
                </a:moveTo>
                <a:lnTo>
                  <a:pt x="4926609" y="2667723"/>
                </a:lnTo>
                <a:lnTo>
                  <a:pt x="4926609" y="0"/>
                </a:lnTo>
                <a:lnTo>
                  <a:pt x="0" y="0"/>
                </a:lnTo>
                <a:lnTo>
                  <a:pt x="0" y="2667723"/>
                </a:lnTo>
                <a:close/>
              </a:path>
            </a:pathLst>
          </a:custGeom>
          <a:solidFill>
            <a:srgbClr val="3E5B6F"/>
          </a:solidFill>
        </p:spPr>
        <p:txBody>
          <a:bodyPr wrap="square" lIns="0" tIns="0" rIns="0" bIns="0" rtlCol="0"/>
          <a:lstStyle/>
          <a:p>
            <a:endParaRPr/>
          </a:p>
        </p:txBody>
      </p:sp>
      <p:sp>
        <p:nvSpPr>
          <p:cNvPr id="12" name="object 12"/>
          <p:cNvSpPr/>
          <p:nvPr/>
        </p:nvSpPr>
        <p:spPr>
          <a:xfrm>
            <a:off x="5" y="3192016"/>
            <a:ext cx="4926965" cy="2163445"/>
          </a:xfrm>
          <a:custGeom>
            <a:avLst/>
            <a:gdLst/>
            <a:ahLst/>
            <a:cxnLst/>
            <a:rect l="l" t="t" r="r" b="b"/>
            <a:pathLst>
              <a:path w="4926965" h="2163445">
                <a:moveTo>
                  <a:pt x="4926596" y="0"/>
                </a:moveTo>
                <a:lnTo>
                  <a:pt x="4188015" y="320179"/>
                </a:lnTo>
                <a:lnTo>
                  <a:pt x="4926596" y="1030757"/>
                </a:lnTo>
                <a:lnTo>
                  <a:pt x="4926596" y="0"/>
                </a:lnTo>
                <a:close/>
              </a:path>
              <a:path w="4926965" h="2163445">
                <a:moveTo>
                  <a:pt x="1432890" y="1514525"/>
                </a:moveTo>
                <a:lnTo>
                  <a:pt x="0" y="2135682"/>
                </a:lnTo>
                <a:lnTo>
                  <a:pt x="0" y="2162987"/>
                </a:lnTo>
                <a:lnTo>
                  <a:pt x="4580407" y="2162987"/>
                </a:lnTo>
                <a:lnTo>
                  <a:pt x="1432890" y="1514525"/>
                </a:lnTo>
                <a:close/>
              </a:path>
            </a:pathLst>
          </a:custGeom>
          <a:solidFill>
            <a:srgbClr val="2D4D62"/>
          </a:solidFill>
        </p:spPr>
        <p:txBody>
          <a:bodyPr wrap="square" lIns="0" tIns="0" rIns="0" bIns="0" rtlCol="0"/>
          <a:lstStyle/>
          <a:p>
            <a:endParaRPr/>
          </a:p>
        </p:txBody>
      </p:sp>
      <p:sp>
        <p:nvSpPr>
          <p:cNvPr id="13" name="object 13"/>
          <p:cNvSpPr/>
          <p:nvPr/>
        </p:nvSpPr>
        <p:spPr>
          <a:xfrm>
            <a:off x="0" y="2687281"/>
            <a:ext cx="3331210" cy="635"/>
          </a:xfrm>
          <a:custGeom>
            <a:avLst/>
            <a:gdLst/>
            <a:ahLst/>
            <a:cxnLst/>
            <a:rect l="l" t="t" r="r" b="b"/>
            <a:pathLst>
              <a:path w="3331210" h="635">
                <a:moveTo>
                  <a:pt x="3330587" y="0"/>
                </a:moveTo>
                <a:lnTo>
                  <a:pt x="0" y="0"/>
                </a:lnTo>
                <a:lnTo>
                  <a:pt x="3330600" y="12"/>
                </a:lnTo>
                <a:close/>
              </a:path>
            </a:pathLst>
          </a:custGeom>
          <a:solidFill>
            <a:srgbClr val="D9D9D9"/>
          </a:solidFill>
        </p:spPr>
        <p:txBody>
          <a:bodyPr wrap="square" lIns="0" tIns="0" rIns="0" bIns="0" rtlCol="0"/>
          <a:lstStyle/>
          <a:p>
            <a:endParaRPr/>
          </a:p>
        </p:txBody>
      </p:sp>
      <p:sp>
        <p:nvSpPr>
          <p:cNvPr id="14" name="object 14"/>
          <p:cNvSpPr/>
          <p:nvPr/>
        </p:nvSpPr>
        <p:spPr>
          <a:xfrm>
            <a:off x="0" y="2687281"/>
            <a:ext cx="4188460" cy="2019300"/>
          </a:xfrm>
          <a:custGeom>
            <a:avLst/>
            <a:gdLst/>
            <a:ahLst/>
            <a:cxnLst/>
            <a:rect l="l" t="t" r="r" b="b"/>
            <a:pathLst>
              <a:path w="4188460" h="2019300">
                <a:moveTo>
                  <a:pt x="3330600" y="0"/>
                </a:moveTo>
                <a:lnTo>
                  <a:pt x="0" y="0"/>
                </a:lnTo>
                <a:lnTo>
                  <a:pt x="0" y="1724037"/>
                </a:lnTo>
                <a:lnTo>
                  <a:pt x="1432902" y="2019261"/>
                </a:lnTo>
                <a:lnTo>
                  <a:pt x="4188015" y="824915"/>
                </a:lnTo>
                <a:lnTo>
                  <a:pt x="3330600" y="0"/>
                </a:lnTo>
                <a:close/>
              </a:path>
            </a:pathLst>
          </a:custGeom>
          <a:solidFill>
            <a:srgbClr val="355468"/>
          </a:solidFill>
        </p:spPr>
        <p:txBody>
          <a:bodyPr wrap="square" lIns="0" tIns="0" rIns="0" bIns="0" rtlCol="0"/>
          <a:lstStyle/>
          <a:p>
            <a:endParaRPr/>
          </a:p>
        </p:txBody>
      </p:sp>
      <p:sp>
        <p:nvSpPr>
          <p:cNvPr id="15" name="object 15"/>
          <p:cNvSpPr/>
          <p:nvPr/>
        </p:nvSpPr>
        <p:spPr>
          <a:xfrm>
            <a:off x="1432899" y="3512206"/>
            <a:ext cx="3493770" cy="1843405"/>
          </a:xfrm>
          <a:custGeom>
            <a:avLst/>
            <a:gdLst/>
            <a:ahLst/>
            <a:cxnLst/>
            <a:rect l="l" t="t" r="r" b="b"/>
            <a:pathLst>
              <a:path w="3493770" h="1843404">
                <a:moveTo>
                  <a:pt x="2755125" y="0"/>
                </a:moveTo>
                <a:lnTo>
                  <a:pt x="0" y="1194333"/>
                </a:lnTo>
                <a:lnTo>
                  <a:pt x="3147504" y="1842808"/>
                </a:lnTo>
                <a:lnTo>
                  <a:pt x="3493706" y="1842808"/>
                </a:lnTo>
                <a:lnTo>
                  <a:pt x="3493706" y="710577"/>
                </a:lnTo>
                <a:lnTo>
                  <a:pt x="2755125" y="0"/>
                </a:lnTo>
                <a:close/>
              </a:path>
            </a:pathLst>
          </a:custGeom>
          <a:solidFill>
            <a:srgbClr val="425F72"/>
          </a:solidFill>
        </p:spPr>
        <p:txBody>
          <a:bodyPr wrap="square" lIns="0" tIns="0" rIns="0" bIns="0" rtlCol="0"/>
          <a:lstStyle/>
          <a:p>
            <a:endParaRPr/>
          </a:p>
        </p:txBody>
      </p:sp>
      <p:sp>
        <p:nvSpPr>
          <p:cNvPr id="16" name="object 16"/>
          <p:cNvSpPr txBox="1">
            <a:spLocks noGrp="1"/>
          </p:cNvSpPr>
          <p:nvPr>
            <p:ph type="title"/>
          </p:nvPr>
        </p:nvSpPr>
        <p:spPr>
          <a:xfrm>
            <a:off x="491300" y="995570"/>
            <a:ext cx="1600200" cy="391160"/>
          </a:xfrm>
          <a:prstGeom prst="rect">
            <a:avLst/>
          </a:prstGeom>
        </p:spPr>
        <p:txBody>
          <a:bodyPr vert="horz" wrap="square" lIns="0" tIns="12700" rIns="0" bIns="0" rtlCol="0">
            <a:spAutoFit/>
          </a:bodyPr>
          <a:lstStyle/>
          <a:p>
            <a:pPr marL="12700">
              <a:lnSpc>
                <a:spcPct val="100000"/>
              </a:lnSpc>
              <a:spcBef>
                <a:spcPts val="100"/>
              </a:spcBef>
            </a:pPr>
            <a:r>
              <a:rPr dirty="0"/>
              <a:t>Anti-fraud</a:t>
            </a:r>
          </a:p>
        </p:txBody>
      </p:sp>
      <p:sp>
        <p:nvSpPr>
          <p:cNvPr id="17" name="object 17"/>
          <p:cNvSpPr txBox="1"/>
          <p:nvPr/>
        </p:nvSpPr>
        <p:spPr>
          <a:xfrm>
            <a:off x="851300" y="1465971"/>
            <a:ext cx="3912870" cy="972185"/>
          </a:xfrm>
          <a:prstGeom prst="rect">
            <a:avLst/>
          </a:prstGeom>
        </p:spPr>
        <p:txBody>
          <a:bodyPr vert="horz" wrap="square" lIns="0" tIns="12700" rIns="0" bIns="0" rtlCol="0">
            <a:spAutoFit/>
          </a:bodyPr>
          <a:lstStyle/>
          <a:p>
            <a:pPr marL="12700" marR="117475">
              <a:lnSpc>
                <a:spcPct val="107800"/>
              </a:lnSpc>
              <a:spcBef>
                <a:spcPts val="100"/>
              </a:spcBef>
            </a:pPr>
            <a:r>
              <a:rPr sz="850" spc="-5" dirty="0">
                <a:solidFill>
                  <a:srgbClr val="8597A3"/>
                </a:solidFill>
                <a:latin typeface="Tahoma"/>
                <a:cs typeface="Tahoma"/>
              </a:rPr>
              <a:t>Forging </a:t>
            </a:r>
            <a:r>
              <a:rPr sz="850" dirty="0">
                <a:solidFill>
                  <a:srgbClr val="8597A3"/>
                </a:solidFill>
                <a:latin typeface="Tahoma"/>
                <a:cs typeface="Tahoma"/>
              </a:rPr>
              <a:t>or </a:t>
            </a:r>
            <a:r>
              <a:rPr sz="850" spc="-5" dirty="0">
                <a:solidFill>
                  <a:srgbClr val="8597A3"/>
                </a:solidFill>
                <a:latin typeface="Tahoma"/>
                <a:cs typeface="Tahoma"/>
              </a:rPr>
              <a:t>altering </a:t>
            </a:r>
            <a:r>
              <a:rPr sz="850" dirty="0">
                <a:solidFill>
                  <a:srgbClr val="8597A3"/>
                </a:solidFill>
                <a:latin typeface="Tahoma"/>
                <a:cs typeface="Tahoma"/>
              </a:rPr>
              <a:t>documents belonging </a:t>
            </a:r>
            <a:r>
              <a:rPr sz="850" spc="-5" dirty="0">
                <a:solidFill>
                  <a:srgbClr val="8597A3"/>
                </a:solidFill>
                <a:latin typeface="Tahoma"/>
                <a:cs typeface="Tahoma"/>
              </a:rPr>
              <a:t>to the Company </a:t>
            </a:r>
            <a:r>
              <a:rPr sz="850" dirty="0">
                <a:solidFill>
                  <a:srgbClr val="8597A3"/>
                </a:solidFill>
                <a:latin typeface="Tahoma"/>
                <a:cs typeface="Tahoma"/>
              </a:rPr>
              <a:t>is an act of </a:t>
            </a:r>
            <a:r>
              <a:rPr sz="850" spc="-5" dirty="0">
                <a:solidFill>
                  <a:srgbClr val="8597A3"/>
                </a:solidFill>
                <a:latin typeface="Tahoma"/>
                <a:cs typeface="Tahoma"/>
              </a:rPr>
              <a:t>fraud </a:t>
            </a:r>
            <a:r>
              <a:rPr sz="850" dirty="0">
                <a:solidFill>
                  <a:srgbClr val="8597A3"/>
                </a:solidFill>
                <a:latin typeface="Tahoma"/>
                <a:cs typeface="Tahoma"/>
              </a:rPr>
              <a:t>and  </a:t>
            </a:r>
            <a:r>
              <a:rPr sz="850" spc="-5" dirty="0">
                <a:solidFill>
                  <a:srgbClr val="8597A3"/>
                </a:solidFill>
                <a:latin typeface="Tahoma"/>
                <a:cs typeface="Tahoma"/>
              </a:rPr>
              <a:t>strictly</a:t>
            </a:r>
            <a:r>
              <a:rPr sz="850" spc="-10" dirty="0">
                <a:solidFill>
                  <a:srgbClr val="8597A3"/>
                </a:solidFill>
                <a:latin typeface="Tahoma"/>
                <a:cs typeface="Tahoma"/>
              </a:rPr>
              <a:t> </a:t>
            </a:r>
            <a:r>
              <a:rPr sz="850" spc="-5" dirty="0">
                <a:solidFill>
                  <a:srgbClr val="8597A3"/>
                </a:solidFill>
                <a:latin typeface="Tahoma"/>
                <a:cs typeface="Tahoma"/>
              </a:rPr>
              <a:t>forbidden.</a:t>
            </a:r>
            <a:endParaRPr sz="850">
              <a:latin typeface="Tahoma"/>
              <a:cs typeface="Tahoma"/>
            </a:endParaRPr>
          </a:p>
          <a:p>
            <a:pPr marL="12700" marR="5080">
              <a:lnSpc>
                <a:spcPct val="107800"/>
              </a:lnSpc>
              <a:spcBef>
                <a:spcPts val="850"/>
              </a:spcBef>
            </a:pPr>
            <a:r>
              <a:rPr sz="850" dirty="0">
                <a:solidFill>
                  <a:srgbClr val="8597A3"/>
                </a:solidFill>
                <a:latin typeface="Tahoma"/>
                <a:cs typeface="Tahoma"/>
              </a:rPr>
              <a:t>Be alert </a:t>
            </a:r>
            <a:r>
              <a:rPr sz="850" spc="-5" dirty="0">
                <a:solidFill>
                  <a:srgbClr val="8597A3"/>
                </a:solidFill>
                <a:latin typeface="Tahoma"/>
                <a:cs typeface="Tahoma"/>
              </a:rPr>
              <a:t>to fraudulent scams. If you receive </a:t>
            </a:r>
            <a:r>
              <a:rPr sz="850" dirty="0">
                <a:solidFill>
                  <a:srgbClr val="8597A3"/>
                </a:solidFill>
                <a:latin typeface="Tahoma"/>
                <a:cs typeface="Tahoma"/>
              </a:rPr>
              <a:t>a </a:t>
            </a:r>
            <a:r>
              <a:rPr sz="850" spc="-5" dirty="0">
                <a:solidFill>
                  <a:srgbClr val="8597A3"/>
                </a:solidFill>
                <a:latin typeface="Tahoma"/>
                <a:cs typeface="Tahoma"/>
              </a:rPr>
              <a:t>request to change account  information, either verbally </a:t>
            </a:r>
            <a:r>
              <a:rPr sz="850" dirty="0">
                <a:solidFill>
                  <a:srgbClr val="8597A3"/>
                </a:solidFill>
                <a:latin typeface="Tahoma"/>
                <a:cs typeface="Tahoma"/>
              </a:rPr>
              <a:t>or </a:t>
            </a:r>
            <a:r>
              <a:rPr sz="850" spc="-5" dirty="0">
                <a:solidFill>
                  <a:srgbClr val="8597A3"/>
                </a:solidFill>
                <a:latin typeface="Tahoma"/>
                <a:cs typeface="Tahoma"/>
              </a:rPr>
              <a:t>by email, never </a:t>
            </a:r>
            <a:r>
              <a:rPr sz="850" dirty="0">
                <a:solidFill>
                  <a:srgbClr val="8597A3"/>
                </a:solidFill>
                <a:latin typeface="Tahoma"/>
                <a:cs typeface="Tahoma"/>
              </a:rPr>
              <a:t>do </a:t>
            </a:r>
            <a:r>
              <a:rPr sz="850" spc="-5" dirty="0">
                <a:solidFill>
                  <a:srgbClr val="8597A3"/>
                </a:solidFill>
                <a:latin typeface="Tahoma"/>
                <a:cs typeface="Tahoma"/>
              </a:rPr>
              <a:t>so without </a:t>
            </a:r>
            <a:r>
              <a:rPr sz="850" dirty="0">
                <a:solidFill>
                  <a:srgbClr val="8597A3"/>
                </a:solidFill>
                <a:latin typeface="Tahoma"/>
                <a:cs typeface="Tahoma"/>
              </a:rPr>
              <a:t>obtaining </a:t>
            </a:r>
            <a:r>
              <a:rPr sz="850" spc="-10" dirty="0">
                <a:solidFill>
                  <a:srgbClr val="8597A3"/>
                </a:solidFill>
                <a:latin typeface="Tahoma"/>
                <a:cs typeface="Tahoma"/>
              </a:rPr>
              <a:t>verification  </a:t>
            </a:r>
            <a:r>
              <a:rPr sz="850" spc="-5" dirty="0">
                <a:solidFill>
                  <a:srgbClr val="8597A3"/>
                </a:solidFill>
                <a:latin typeface="Tahoma"/>
                <a:cs typeface="Tahoma"/>
              </a:rPr>
              <a:t>from the relevant contact </a:t>
            </a:r>
            <a:r>
              <a:rPr sz="850" spc="-10" dirty="0">
                <a:solidFill>
                  <a:srgbClr val="8597A3"/>
                </a:solidFill>
                <a:latin typeface="Tahoma"/>
                <a:cs typeface="Tahoma"/>
              </a:rPr>
              <a:t>first, </a:t>
            </a:r>
            <a:r>
              <a:rPr sz="850" dirty="0">
                <a:solidFill>
                  <a:srgbClr val="8597A3"/>
                </a:solidFill>
                <a:latin typeface="Tahoma"/>
                <a:cs typeface="Tahoma"/>
              </a:rPr>
              <a:t>and also obtaining </a:t>
            </a:r>
            <a:r>
              <a:rPr sz="850" spc="-5" dirty="0">
                <a:solidFill>
                  <a:srgbClr val="8597A3"/>
                </a:solidFill>
                <a:latin typeface="Tahoma"/>
                <a:cs typeface="Tahoma"/>
              </a:rPr>
              <a:t>suitable approval to make such  </a:t>
            </a:r>
            <a:r>
              <a:rPr sz="850" dirty="0">
                <a:solidFill>
                  <a:srgbClr val="8597A3"/>
                </a:solidFill>
                <a:latin typeface="Tahoma"/>
                <a:cs typeface="Tahoma"/>
              </a:rPr>
              <a:t>an</a:t>
            </a:r>
            <a:r>
              <a:rPr sz="850" spc="-5" dirty="0">
                <a:solidFill>
                  <a:srgbClr val="8597A3"/>
                </a:solidFill>
                <a:latin typeface="Tahoma"/>
                <a:cs typeface="Tahoma"/>
              </a:rPr>
              <a:t> </a:t>
            </a:r>
            <a:r>
              <a:rPr sz="850" dirty="0">
                <a:solidFill>
                  <a:srgbClr val="8597A3"/>
                </a:solidFill>
                <a:latin typeface="Tahoma"/>
                <a:cs typeface="Tahoma"/>
              </a:rPr>
              <a:t>amendment.</a:t>
            </a:r>
            <a:endParaRPr sz="850">
              <a:latin typeface="Tahoma"/>
              <a:cs typeface="Tahoma"/>
            </a:endParaRPr>
          </a:p>
        </p:txBody>
      </p:sp>
      <p:sp>
        <p:nvSpPr>
          <p:cNvPr id="18" name="object 18"/>
          <p:cNvSpPr txBox="1"/>
          <p:nvPr/>
        </p:nvSpPr>
        <p:spPr>
          <a:xfrm>
            <a:off x="491300" y="2775969"/>
            <a:ext cx="4293870" cy="2450465"/>
          </a:xfrm>
          <a:prstGeom prst="rect">
            <a:avLst/>
          </a:prstGeom>
        </p:spPr>
        <p:txBody>
          <a:bodyPr vert="horz" wrap="square" lIns="0" tIns="22860" rIns="0" bIns="0" rtlCol="0">
            <a:spAutoFit/>
          </a:bodyPr>
          <a:lstStyle/>
          <a:p>
            <a:pPr marL="372110" marR="128905" indent="-360045">
              <a:lnSpc>
                <a:spcPts val="1400"/>
              </a:lnSpc>
              <a:spcBef>
                <a:spcPts val="180"/>
              </a:spcBef>
              <a:tabLst>
                <a:tab pos="372110" algn="l"/>
              </a:tabLst>
            </a:pPr>
            <a:r>
              <a:rPr sz="1200" b="1" spc="-5" dirty="0">
                <a:solidFill>
                  <a:srgbClr val="FFFFFF"/>
                </a:solidFill>
                <a:latin typeface="Tahoma"/>
                <a:cs typeface="Tahoma"/>
              </a:rPr>
              <a:t>Q:	My </a:t>
            </a:r>
            <a:r>
              <a:rPr sz="1200" b="1" dirty="0">
                <a:solidFill>
                  <a:srgbClr val="FFFFFF"/>
                </a:solidFill>
                <a:latin typeface="Tahoma"/>
                <a:cs typeface="Tahoma"/>
              </a:rPr>
              <a:t>manager </a:t>
            </a:r>
            <a:r>
              <a:rPr sz="1200" b="1" spc="-5" dirty="0">
                <a:solidFill>
                  <a:srgbClr val="FFFFFF"/>
                </a:solidFill>
                <a:latin typeface="Tahoma"/>
                <a:cs typeface="Tahoma"/>
              </a:rPr>
              <a:t>has </a:t>
            </a:r>
            <a:r>
              <a:rPr sz="1200" b="1" dirty="0">
                <a:solidFill>
                  <a:srgbClr val="FFFFFF"/>
                </a:solidFill>
                <a:latin typeface="Tahoma"/>
                <a:cs typeface="Tahoma"/>
              </a:rPr>
              <a:t>told me to </a:t>
            </a:r>
            <a:r>
              <a:rPr sz="1200" b="1" spc="-5" dirty="0">
                <a:solidFill>
                  <a:srgbClr val="FFFFFF"/>
                </a:solidFill>
                <a:latin typeface="Tahoma"/>
                <a:cs typeface="Tahoma"/>
              </a:rPr>
              <a:t>close </a:t>
            </a:r>
            <a:r>
              <a:rPr sz="1200" b="1" dirty="0">
                <a:solidFill>
                  <a:srgbClr val="FFFFFF"/>
                </a:solidFill>
                <a:latin typeface="Tahoma"/>
                <a:cs typeface="Tahoma"/>
              </a:rPr>
              <a:t>a </a:t>
            </a:r>
            <a:r>
              <a:rPr sz="1200" b="1" spc="-5" dirty="0">
                <a:solidFill>
                  <a:srgbClr val="FFFFFF"/>
                </a:solidFill>
                <a:latin typeface="Tahoma"/>
                <a:cs typeface="Tahoma"/>
              </a:rPr>
              <a:t>works order,  </a:t>
            </a:r>
            <a:r>
              <a:rPr sz="1200" b="1" dirty="0">
                <a:solidFill>
                  <a:srgbClr val="FFFFFF"/>
                </a:solidFill>
                <a:latin typeface="Tahoma"/>
                <a:cs typeface="Tahoma"/>
              </a:rPr>
              <a:t>as if the work is </a:t>
            </a:r>
            <a:r>
              <a:rPr sz="1200" b="1" spc="-5" dirty="0">
                <a:solidFill>
                  <a:srgbClr val="FFFFFF"/>
                </a:solidFill>
                <a:latin typeface="Tahoma"/>
                <a:cs typeface="Tahoma"/>
              </a:rPr>
              <a:t>fully complete, </a:t>
            </a:r>
            <a:r>
              <a:rPr sz="1200" b="1" dirty="0">
                <a:solidFill>
                  <a:srgbClr val="FFFFFF"/>
                </a:solidFill>
                <a:latin typeface="Tahoma"/>
                <a:cs typeface="Tahoma"/>
              </a:rPr>
              <a:t>so we </a:t>
            </a:r>
            <a:r>
              <a:rPr sz="1200" b="1" spc="-5" dirty="0">
                <a:solidFill>
                  <a:srgbClr val="FFFFFF"/>
                </a:solidFill>
                <a:latin typeface="Tahoma"/>
                <a:cs typeface="Tahoma"/>
              </a:rPr>
              <a:t>can </a:t>
            </a:r>
            <a:r>
              <a:rPr sz="1200" b="1" dirty="0">
                <a:solidFill>
                  <a:srgbClr val="FFFFFF"/>
                </a:solidFill>
                <a:latin typeface="Tahoma"/>
                <a:cs typeface="Tahoma"/>
              </a:rPr>
              <a:t>invoice  the </a:t>
            </a:r>
            <a:r>
              <a:rPr sz="1200" b="1" spc="-5" dirty="0">
                <a:solidFill>
                  <a:srgbClr val="FFFFFF"/>
                </a:solidFill>
                <a:latin typeface="Tahoma"/>
                <a:cs typeface="Tahoma"/>
              </a:rPr>
              <a:t>customer </a:t>
            </a:r>
            <a:r>
              <a:rPr sz="1200" b="1" dirty="0">
                <a:solidFill>
                  <a:srgbClr val="FFFFFF"/>
                </a:solidFill>
                <a:latin typeface="Tahoma"/>
                <a:cs typeface="Tahoma"/>
              </a:rPr>
              <a:t>to record revenue in </a:t>
            </a:r>
            <a:r>
              <a:rPr sz="1200" b="1" spc="-5" dirty="0">
                <a:solidFill>
                  <a:srgbClr val="FFFFFF"/>
                </a:solidFill>
                <a:latin typeface="Tahoma"/>
                <a:cs typeface="Tahoma"/>
              </a:rPr>
              <a:t>order </a:t>
            </a:r>
            <a:r>
              <a:rPr sz="1200" b="1" dirty="0">
                <a:solidFill>
                  <a:srgbClr val="FFFFFF"/>
                </a:solidFill>
                <a:latin typeface="Tahoma"/>
                <a:cs typeface="Tahoma"/>
              </a:rPr>
              <a:t>to meet  </a:t>
            </a:r>
            <a:r>
              <a:rPr sz="1200" b="1" spc="-5" dirty="0">
                <a:solidFill>
                  <a:srgbClr val="FFFFFF"/>
                </a:solidFill>
                <a:latin typeface="Tahoma"/>
                <a:cs typeface="Tahoma"/>
              </a:rPr>
              <a:t>our </a:t>
            </a:r>
            <a:r>
              <a:rPr sz="1200" b="1" spc="-10" dirty="0">
                <a:solidFill>
                  <a:srgbClr val="FFFFFF"/>
                </a:solidFill>
                <a:latin typeface="Tahoma"/>
                <a:cs typeface="Tahoma"/>
              </a:rPr>
              <a:t>financial </a:t>
            </a:r>
            <a:r>
              <a:rPr sz="1200" b="1" dirty="0">
                <a:solidFill>
                  <a:srgbClr val="FFFFFF"/>
                </a:solidFill>
                <a:latin typeface="Tahoma"/>
                <a:cs typeface="Tahoma"/>
              </a:rPr>
              <a:t>targets. </a:t>
            </a:r>
            <a:r>
              <a:rPr sz="1200" b="1" spc="-5" dirty="0">
                <a:solidFill>
                  <a:srgbClr val="FFFFFF"/>
                </a:solidFill>
                <a:latin typeface="Tahoma"/>
                <a:cs typeface="Tahoma"/>
              </a:rPr>
              <a:t>My </a:t>
            </a:r>
            <a:r>
              <a:rPr sz="1200" b="1" dirty="0">
                <a:solidFill>
                  <a:srgbClr val="FFFFFF"/>
                </a:solidFill>
                <a:latin typeface="Tahoma"/>
                <a:cs typeface="Tahoma"/>
              </a:rPr>
              <a:t>manager said I</a:t>
            </a:r>
            <a:r>
              <a:rPr sz="1200" b="1" spc="-25" dirty="0">
                <a:solidFill>
                  <a:srgbClr val="FFFFFF"/>
                </a:solidFill>
                <a:latin typeface="Tahoma"/>
                <a:cs typeface="Tahoma"/>
              </a:rPr>
              <a:t> </a:t>
            </a:r>
            <a:r>
              <a:rPr sz="1200" b="1" spc="-5" dirty="0">
                <a:solidFill>
                  <a:srgbClr val="FFFFFF"/>
                </a:solidFill>
                <a:latin typeface="Tahoma"/>
                <a:cs typeface="Tahoma"/>
              </a:rPr>
              <a:t>can</a:t>
            </a:r>
            <a:endParaRPr sz="1200">
              <a:latin typeface="Tahoma"/>
              <a:cs typeface="Tahoma"/>
            </a:endParaRPr>
          </a:p>
          <a:p>
            <a:pPr marL="372110" marR="362585">
              <a:lnSpc>
                <a:spcPts val="1400"/>
              </a:lnSpc>
            </a:pPr>
            <a:r>
              <a:rPr sz="1200" b="1" dirty="0">
                <a:solidFill>
                  <a:srgbClr val="FFFFFF"/>
                </a:solidFill>
                <a:latin typeface="Tahoma"/>
                <a:cs typeface="Tahoma"/>
              </a:rPr>
              <a:t>just </a:t>
            </a:r>
            <a:r>
              <a:rPr sz="1200" b="1" spc="-10" dirty="0">
                <a:solidFill>
                  <a:srgbClr val="FFFFFF"/>
                </a:solidFill>
                <a:latin typeface="Tahoma"/>
                <a:cs typeface="Tahoma"/>
              </a:rPr>
              <a:t>finish </a:t>
            </a:r>
            <a:r>
              <a:rPr sz="1200" b="1" spc="-5" dirty="0">
                <a:solidFill>
                  <a:srgbClr val="FFFFFF"/>
                </a:solidFill>
                <a:latin typeface="Tahoma"/>
                <a:cs typeface="Tahoma"/>
              </a:rPr>
              <a:t>off </a:t>
            </a:r>
            <a:r>
              <a:rPr sz="1200" b="1" dirty="0">
                <a:solidFill>
                  <a:srgbClr val="FFFFFF"/>
                </a:solidFill>
                <a:latin typeface="Tahoma"/>
                <a:cs typeface="Tahoma"/>
              </a:rPr>
              <a:t>the work afterwards so it will be  </a:t>
            </a:r>
            <a:r>
              <a:rPr sz="1200" b="1" spc="-10" dirty="0">
                <a:solidFill>
                  <a:srgbClr val="FFFFFF"/>
                </a:solidFill>
                <a:latin typeface="Tahoma"/>
                <a:cs typeface="Tahoma"/>
              </a:rPr>
              <a:t>fine. </a:t>
            </a:r>
            <a:r>
              <a:rPr sz="1200" b="1" spc="-5" dirty="0">
                <a:solidFill>
                  <a:srgbClr val="FFFFFF"/>
                </a:solidFill>
                <a:latin typeface="Tahoma"/>
                <a:cs typeface="Tahoma"/>
              </a:rPr>
              <a:t>I’m uncomfortable doing </a:t>
            </a:r>
            <a:r>
              <a:rPr sz="1200" b="1" dirty="0">
                <a:solidFill>
                  <a:srgbClr val="FFFFFF"/>
                </a:solidFill>
                <a:latin typeface="Tahoma"/>
                <a:cs typeface="Tahoma"/>
              </a:rPr>
              <a:t>this, but is my  manager</a:t>
            </a:r>
            <a:r>
              <a:rPr sz="1200" b="1" spc="-5" dirty="0">
                <a:solidFill>
                  <a:srgbClr val="FFFFFF"/>
                </a:solidFill>
                <a:latin typeface="Tahoma"/>
                <a:cs typeface="Tahoma"/>
              </a:rPr>
              <a:t> </a:t>
            </a:r>
            <a:r>
              <a:rPr sz="1200" b="1" dirty="0">
                <a:solidFill>
                  <a:srgbClr val="FFFFFF"/>
                </a:solidFill>
                <a:latin typeface="Tahoma"/>
                <a:cs typeface="Tahoma"/>
              </a:rPr>
              <a:t>right?</a:t>
            </a:r>
            <a:endParaRPr sz="1200">
              <a:latin typeface="Tahoma"/>
              <a:cs typeface="Tahoma"/>
            </a:endParaRPr>
          </a:p>
          <a:p>
            <a:pPr marL="372110" marR="400050" indent="-360045">
              <a:lnSpc>
                <a:spcPts val="1400"/>
              </a:lnSpc>
              <a:spcBef>
                <a:spcPts val="850"/>
              </a:spcBef>
              <a:tabLst>
                <a:tab pos="372110" algn="l"/>
              </a:tabLst>
            </a:pPr>
            <a:r>
              <a:rPr sz="1200" dirty="0">
                <a:solidFill>
                  <a:srgbClr val="FFFFFF"/>
                </a:solidFill>
                <a:latin typeface="Tahoma"/>
                <a:cs typeface="Tahoma"/>
              </a:rPr>
              <a:t>A:	</a:t>
            </a:r>
            <a:r>
              <a:rPr sz="1200" spc="-10" dirty="0">
                <a:solidFill>
                  <a:srgbClr val="FFFFFF"/>
                </a:solidFill>
                <a:latin typeface="Tahoma"/>
                <a:cs typeface="Tahoma"/>
              </a:rPr>
              <a:t>No. </a:t>
            </a:r>
            <a:r>
              <a:rPr sz="1200" dirty="0">
                <a:solidFill>
                  <a:srgbClr val="FFFFFF"/>
                </a:solidFill>
                <a:latin typeface="Tahoma"/>
                <a:cs typeface="Tahoma"/>
              </a:rPr>
              <a:t>This </a:t>
            </a:r>
            <a:r>
              <a:rPr sz="1200" spc="-5" dirty="0">
                <a:solidFill>
                  <a:srgbClr val="FFFFFF"/>
                </a:solidFill>
                <a:latin typeface="Tahoma"/>
                <a:cs typeface="Tahoma"/>
              </a:rPr>
              <a:t>would </a:t>
            </a:r>
            <a:r>
              <a:rPr sz="1200" dirty="0">
                <a:solidFill>
                  <a:srgbClr val="FFFFFF"/>
                </a:solidFill>
                <a:latin typeface="Tahoma"/>
                <a:cs typeface="Tahoma"/>
              </a:rPr>
              <a:t>lead </a:t>
            </a:r>
            <a:r>
              <a:rPr sz="1200" spc="-5" dirty="0">
                <a:solidFill>
                  <a:srgbClr val="FFFFFF"/>
                </a:solidFill>
                <a:latin typeface="Tahoma"/>
                <a:cs typeface="Tahoma"/>
              </a:rPr>
              <a:t>to inappropriate recording </a:t>
            </a:r>
            <a:r>
              <a:rPr sz="1200" dirty="0">
                <a:solidFill>
                  <a:srgbClr val="FFFFFF"/>
                </a:solidFill>
                <a:latin typeface="Tahoma"/>
                <a:cs typeface="Tahoma"/>
              </a:rPr>
              <a:t>of  </a:t>
            </a:r>
            <a:r>
              <a:rPr sz="1200" spc="-10" dirty="0">
                <a:solidFill>
                  <a:srgbClr val="FFFFFF"/>
                </a:solidFill>
                <a:latin typeface="Tahoma"/>
                <a:cs typeface="Tahoma"/>
              </a:rPr>
              <a:t>revenue </a:t>
            </a:r>
            <a:r>
              <a:rPr sz="1200" spc="-5" dirty="0">
                <a:solidFill>
                  <a:srgbClr val="FFFFFF"/>
                </a:solidFill>
                <a:latin typeface="Tahoma"/>
                <a:cs typeface="Tahoma"/>
              </a:rPr>
              <a:t>which </a:t>
            </a:r>
            <a:r>
              <a:rPr sz="1200" dirty="0">
                <a:solidFill>
                  <a:srgbClr val="FFFFFF"/>
                </a:solidFill>
                <a:latin typeface="Tahoma"/>
                <a:cs typeface="Tahoma"/>
              </a:rPr>
              <a:t>is </a:t>
            </a:r>
            <a:r>
              <a:rPr sz="1200" spc="-10" dirty="0">
                <a:solidFill>
                  <a:srgbClr val="FFFFFF"/>
                </a:solidFill>
                <a:latin typeface="Tahoma"/>
                <a:cs typeface="Tahoma"/>
              </a:rPr>
              <a:t>fraud </a:t>
            </a:r>
            <a:r>
              <a:rPr sz="1200" dirty="0">
                <a:solidFill>
                  <a:srgbClr val="FFFFFF"/>
                </a:solidFill>
                <a:latin typeface="Tahoma"/>
                <a:cs typeface="Tahoma"/>
              </a:rPr>
              <a:t>and must not be done in </a:t>
            </a:r>
            <a:r>
              <a:rPr sz="1200" spc="-10" dirty="0">
                <a:solidFill>
                  <a:srgbClr val="FFFFFF"/>
                </a:solidFill>
                <a:latin typeface="Tahoma"/>
                <a:cs typeface="Tahoma"/>
              </a:rPr>
              <a:t>any  </a:t>
            </a:r>
            <a:r>
              <a:rPr sz="1200" spc="-5" dirty="0">
                <a:solidFill>
                  <a:srgbClr val="FFFFFF"/>
                </a:solidFill>
                <a:latin typeface="Tahoma"/>
                <a:cs typeface="Tahoma"/>
              </a:rPr>
              <a:t>circumstances. If you </a:t>
            </a:r>
            <a:r>
              <a:rPr sz="1200" spc="-10" dirty="0">
                <a:solidFill>
                  <a:srgbClr val="FFFFFF"/>
                </a:solidFill>
                <a:latin typeface="Tahoma"/>
                <a:cs typeface="Tahoma"/>
              </a:rPr>
              <a:t>feel </a:t>
            </a:r>
            <a:r>
              <a:rPr sz="1200" spc="-5" dirty="0">
                <a:solidFill>
                  <a:srgbClr val="FFFFFF"/>
                </a:solidFill>
                <a:latin typeface="Tahoma"/>
                <a:cs typeface="Tahoma"/>
              </a:rPr>
              <a:t>you are </a:t>
            </a:r>
            <a:r>
              <a:rPr sz="1200" dirty="0">
                <a:solidFill>
                  <a:srgbClr val="FFFFFF"/>
                </a:solidFill>
                <a:latin typeface="Tahoma"/>
                <a:cs typeface="Tahoma"/>
              </a:rPr>
              <a:t>able, </a:t>
            </a:r>
            <a:r>
              <a:rPr sz="1200" spc="-5" dirty="0">
                <a:solidFill>
                  <a:srgbClr val="FFFFFF"/>
                </a:solidFill>
                <a:latin typeface="Tahoma"/>
                <a:cs typeface="Tahoma"/>
              </a:rPr>
              <a:t>you</a:t>
            </a:r>
            <a:r>
              <a:rPr sz="1200" spc="-35" dirty="0">
                <a:solidFill>
                  <a:srgbClr val="FFFFFF"/>
                </a:solidFill>
                <a:latin typeface="Tahoma"/>
                <a:cs typeface="Tahoma"/>
              </a:rPr>
              <a:t> </a:t>
            </a:r>
            <a:r>
              <a:rPr sz="1200" spc="-5" dirty="0">
                <a:solidFill>
                  <a:srgbClr val="FFFFFF"/>
                </a:solidFill>
                <a:latin typeface="Tahoma"/>
                <a:cs typeface="Tahoma"/>
              </a:rPr>
              <a:t>should</a:t>
            </a:r>
            <a:endParaRPr sz="1200">
              <a:latin typeface="Tahoma"/>
              <a:cs typeface="Tahoma"/>
            </a:endParaRPr>
          </a:p>
          <a:p>
            <a:pPr marL="372110" marR="5080" algn="just">
              <a:lnSpc>
                <a:spcPts val="1400"/>
              </a:lnSpc>
            </a:pPr>
            <a:r>
              <a:rPr sz="1200" spc="-5" dirty="0">
                <a:solidFill>
                  <a:srgbClr val="FFFFFF"/>
                </a:solidFill>
                <a:latin typeface="Tahoma"/>
                <a:cs typeface="Tahoma"/>
              </a:rPr>
              <a:t>explain to your </a:t>
            </a:r>
            <a:r>
              <a:rPr sz="1200" dirty="0">
                <a:solidFill>
                  <a:srgbClr val="FFFFFF"/>
                </a:solidFill>
                <a:latin typeface="Tahoma"/>
                <a:cs typeface="Tahoma"/>
              </a:rPr>
              <a:t>manager </a:t>
            </a:r>
            <a:r>
              <a:rPr sz="1200" spc="-5" dirty="0">
                <a:solidFill>
                  <a:srgbClr val="FFFFFF"/>
                </a:solidFill>
                <a:latin typeface="Tahoma"/>
                <a:cs typeface="Tahoma"/>
              </a:rPr>
              <a:t>that this </a:t>
            </a:r>
            <a:r>
              <a:rPr sz="1200" dirty="0">
                <a:solidFill>
                  <a:srgbClr val="FFFFFF"/>
                </a:solidFill>
                <a:latin typeface="Tahoma"/>
                <a:cs typeface="Tahoma"/>
              </a:rPr>
              <a:t>is not </a:t>
            </a:r>
            <a:r>
              <a:rPr sz="1200" spc="-5" dirty="0">
                <a:solidFill>
                  <a:srgbClr val="FFFFFF"/>
                </a:solidFill>
                <a:latin typeface="Tahoma"/>
                <a:cs typeface="Tahoma"/>
              </a:rPr>
              <a:t>acceptable. If you  </a:t>
            </a:r>
            <a:r>
              <a:rPr sz="1200" dirty="0">
                <a:solidFill>
                  <a:srgbClr val="FFFFFF"/>
                </a:solidFill>
                <a:latin typeface="Tahoma"/>
                <a:cs typeface="Tahoma"/>
              </a:rPr>
              <a:t>don’t </a:t>
            </a:r>
            <a:r>
              <a:rPr sz="1200" spc="-10" dirty="0">
                <a:solidFill>
                  <a:srgbClr val="FFFFFF"/>
                </a:solidFill>
                <a:latin typeface="Tahoma"/>
                <a:cs typeface="Tahoma"/>
              </a:rPr>
              <a:t>feel </a:t>
            </a:r>
            <a:r>
              <a:rPr sz="1200" spc="-5" dirty="0">
                <a:solidFill>
                  <a:srgbClr val="FFFFFF"/>
                </a:solidFill>
                <a:latin typeface="Tahoma"/>
                <a:cs typeface="Tahoma"/>
              </a:rPr>
              <a:t>comfortable </a:t>
            </a:r>
            <a:r>
              <a:rPr sz="1200" dirty="0">
                <a:solidFill>
                  <a:srgbClr val="FFFFFF"/>
                </a:solidFill>
                <a:latin typeface="Tahoma"/>
                <a:cs typeface="Tahoma"/>
              </a:rPr>
              <a:t>in </a:t>
            </a:r>
            <a:r>
              <a:rPr sz="1200" spc="-5" dirty="0">
                <a:solidFill>
                  <a:srgbClr val="FFFFFF"/>
                </a:solidFill>
                <a:latin typeface="Tahoma"/>
                <a:cs typeface="Tahoma"/>
              </a:rPr>
              <a:t>having this </a:t>
            </a:r>
            <a:r>
              <a:rPr sz="1200" dirty="0">
                <a:solidFill>
                  <a:srgbClr val="FFFFFF"/>
                </a:solidFill>
                <a:latin typeface="Tahoma"/>
                <a:cs typeface="Tahoma"/>
              </a:rPr>
              <a:t>discussion, </a:t>
            </a:r>
            <a:r>
              <a:rPr sz="1200" spc="-5" dirty="0">
                <a:solidFill>
                  <a:srgbClr val="FFFFFF"/>
                </a:solidFill>
                <a:latin typeface="Tahoma"/>
                <a:cs typeface="Tahoma"/>
              </a:rPr>
              <a:t>then </a:t>
            </a:r>
            <a:r>
              <a:rPr sz="1200" spc="-10" dirty="0">
                <a:solidFill>
                  <a:srgbClr val="FFFFFF"/>
                </a:solidFill>
                <a:latin typeface="Tahoma"/>
                <a:cs typeface="Tahoma"/>
              </a:rPr>
              <a:t>raise  </a:t>
            </a:r>
            <a:r>
              <a:rPr sz="1200" spc="-5" dirty="0">
                <a:solidFill>
                  <a:srgbClr val="FFFFFF"/>
                </a:solidFill>
                <a:latin typeface="Tahoma"/>
                <a:cs typeface="Tahoma"/>
              </a:rPr>
              <a:t>your concern to </a:t>
            </a:r>
            <a:r>
              <a:rPr sz="1200" dirty="0">
                <a:solidFill>
                  <a:srgbClr val="FFFFFF"/>
                </a:solidFill>
                <a:latin typeface="Tahoma"/>
                <a:cs typeface="Tahoma"/>
              </a:rPr>
              <a:t>another </a:t>
            </a:r>
            <a:r>
              <a:rPr sz="1200" spc="-10" dirty="0">
                <a:solidFill>
                  <a:srgbClr val="FFFFFF"/>
                </a:solidFill>
                <a:latin typeface="Tahoma"/>
                <a:cs typeface="Tahoma"/>
              </a:rPr>
              <a:t>company</a:t>
            </a:r>
            <a:r>
              <a:rPr sz="1200" dirty="0">
                <a:solidFill>
                  <a:srgbClr val="FFFFFF"/>
                </a:solidFill>
                <a:latin typeface="Tahoma"/>
                <a:cs typeface="Tahoma"/>
              </a:rPr>
              <a:t> </a:t>
            </a:r>
            <a:r>
              <a:rPr sz="1200" spc="-10" dirty="0">
                <a:solidFill>
                  <a:srgbClr val="FFFFFF"/>
                </a:solidFill>
                <a:latin typeface="Tahoma"/>
                <a:cs typeface="Tahoma"/>
              </a:rPr>
              <a:t>resource.</a:t>
            </a:r>
            <a:endParaRPr sz="1200">
              <a:latin typeface="Tahoma"/>
              <a:cs typeface="Tahoma"/>
            </a:endParaRPr>
          </a:p>
        </p:txBody>
      </p:sp>
      <p:sp>
        <p:nvSpPr>
          <p:cNvPr id="19" name="object 19"/>
          <p:cNvSpPr txBox="1"/>
          <p:nvPr/>
        </p:nvSpPr>
        <p:spPr>
          <a:xfrm>
            <a:off x="5413700" y="995570"/>
            <a:ext cx="4271645" cy="24542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8597A3"/>
                </a:solidFill>
                <a:latin typeface="Tahoma"/>
                <a:cs typeface="Tahoma"/>
              </a:rPr>
              <a:t>Anti-money</a:t>
            </a:r>
            <a:r>
              <a:rPr sz="2400" b="1" spc="-15" dirty="0">
                <a:solidFill>
                  <a:srgbClr val="8597A3"/>
                </a:solidFill>
                <a:latin typeface="Tahoma"/>
                <a:cs typeface="Tahoma"/>
              </a:rPr>
              <a:t> </a:t>
            </a:r>
            <a:r>
              <a:rPr sz="2400" b="1" dirty="0">
                <a:solidFill>
                  <a:srgbClr val="8597A3"/>
                </a:solidFill>
                <a:latin typeface="Tahoma"/>
                <a:cs typeface="Tahoma"/>
              </a:rPr>
              <a:t>laundering</a:t>
            </a:r>
            <a:endParaRPr sz="2400">
              <a:latin typeface="Tahoma"/>
              <a:cs typeface="Tahoma"/>
            </a:endParaRPr>
          </a:p>
          <a:p>
            <a:pPr marL="372110" marR="5080">
              <a:lnSpc>
                <a:spcPct val="107800"/>
              </a:lnSpc>
              <a:spcBef>
                <a:spcPts val="825"/>
              </a:spcBef>
            </a:pPr>
            <a:r>
              <a:rPr sz="850" dirty="0">
                <a:solidFill>
                  <a:srgbClr val="8597A3"/>
                </a:solidFill>
                <a:latin typeface="Tahoma"/>
                <a:cs typeface="Tahoma"/>
              </a:rPr>
              <a:t>Money laundering is </a:t>
            </a:r>
            <a:r>
              <a:rPr sz="850" spc="-5" dirty="0">
                <a:solidFill>
                  <a:srgbClr val="8597A3"/>
                </a:solidFill>
                <a:latin typeface="Tahoma"/>
                <a:cs typeface="Tahoma"/>
              </a:rPr>
              <a:t>the process by which </a:t>
            </a:r>
            <a:r>
              <a:rPr sz="850" dirty="0">
                <a:solidFill>
                  <a:srgbClr val="8597A3"/>
                </a:solidFill>
                <a:latin typeface="Tahoma"/>
                <a:cs typeface="Tahoma"/>
              </a:rPr>
              <a:t>individuals or </a:t>
            </a:r>
            <a:r>
              <a:rPr sz="850" spc="-5" dirty="0">
                <a:solidFill>
                  <a:srgbClr val="8597A3"/>
                </a:solidFill>
                <a:latin typeface="Tahoma"/>
                <a:cs typeface="Tahoma"/>
              </a:rPr>
              <a:t>entities, move criminal  funds through the </a:t>
            </a:r>
            <a:r>
              <a:rPr sz="850" spc="-10" dirty="0">
                <a:solidFill>
                  <a:srgbClr val="8597A3"/>
                </a:solidFill>
                <a:latin typeface="Tahoma"/>
                <a:cs typeface="Tahoma"/>
              </a:rPr>
              <a:t>financials </a:t>
            </a:r>
            <a:r>
              <a:rPr sz="850" dirty="0">
                <a:solidFill>
                  <a:srgbClr val="8597A3"/>
                </a:solidFill>
                <a:latin typeface="Tahoma"/>
                <a:cs typeface="Tahoma"/>
              </a:rPr>
              <a:t>of an </a:t>
            </a:r>
            <a:r>
              <a:rPr sz="850" spc="-5" dirty="0">
                <a:solidFill>
                  <a:srgbClr val="8597A3"/>
                </a:solidFill>
                <a:latin typeface="Tahoma"/>
                <a:cs typeface="Tahoma"/>
              </a:rPr>
              <a:t>organisation, </a:t>
            </a:r>
            <a:r>
              <a:rPr sz="850" dirty="0">
                <a:solidFill>
                  <a:srgbClr val="8597A3"/>
                </a:solidFill>
                <a:latin typeface="Tahoma"/>
                <a:cs typeface="Tahoma"/>
              </a:rPr>
              <a:t>in </a:t>
            </a:r>
            <a:r>
              <a:rPr sz="850" spc="-5" dirty="0">
                <a:solidFill>
                  <a:srgbClr val="8597A3"/>
                </a:solidFill>
                <a:latin typeface="Tahoma"/>
                <a:cs typeface="Tahoma"/>
              </a:rPr>
              <a:t>order to </a:t>
            </a:r>
            <a:r>
              <a:rPr sz="850" dirty="0">
                <a:solidFill>
                  <a:srgbClr val="8597A3"/>
                </a:solidFill>
                <a:latin typeface="Tahoma"/>
                <a:cs typeface="Tahoma"/>
              </a:rPr>
              <a:t>hide </a:t>
            </a:r>
            <a:r>
              <a:rPr sz="850" spc="-5" dirty="0">
                <a:solidFill>
                  <a:srgbClr val="8597A3"/>
                </a:solidFill>
                <a:latin typeface="Tahoma"/>
                <a:cs typeface="Tahoma"/>
              </a:rPr>
              <a:t>traces </a:t>
            </a:r>
            <a:r>
              <a:rPr sz="850" dirty="0">
                <a:solidFill>
                  <a:srgbClr val="8597A3"/>
                </a:solidFill>
                <a:latin typeface="Tahoma"/>
                <a:cs typeface="Tahoma"/>
              </a:rPr>
              <a:t>of </a:t>
            </a:r>
            <a:r>
              <a:rPr sz="850" spc="-5" dirty="0">
                <a:solidFill>
                  <a:srgbClr val="8597A3"/>
                </a:solidFill>
                <a:latin typeface="Tahoma"/>
                <a:cs typeface="Tahoma"/>
              </a:rPr>
              <a:t>the  criminal </a:t>
            </a:r>
            <a:r>
              <a:rPr sz="850" dirty="0">
                <a:solidFill>
                  <a:srgbClr val="8597A3"/>
                </a:solidFill>
                <a:latin typeface="Tahoma"/>
                <a:cs typeface="Tahoma"/>
              </a:rPr>
              <a:t>origin of </a:t>
            </a:r>
            <a:r>
              <a:rPr sz="850" spc="-5" dirty="0">
                <a:solidFill>
                  <a:srgbClr val="8597A3"/>
                </a:solidFill>
                <a:latin typeface="Tahoma"/>
                <a:cs typeface="Tahoma"/>
              </a:rPr>
              <a:t>such funds. </a:t>
            </a:r>
            <a:r>
              <a:rPr sz="850" spc="-10" dirty="0">
                <a:solidFill>
                  <a:srgbClr val="8597A3"/>
                </a:solidFill>
                <a:latin typeface="Tahoma"/>
                <a:cs typeface="Tahoma"/>
              </a:rPr>
              <a:t>We’re </a:t>
            </a:r>
            <a:r>
              <a:rPr sz="850" spc="-5" dirty="0">
                <a:solidFill>
                  <a:srgbClr val="8597A3"/>
                </a:solidFill>
                <a:latin typeface="Tahoma"/>
                <a:cs typeface="Tahoma"/>
              </a:rPr>
              <a:t>committed to </a:t>
            </a:r>
            <a:r>
              <a:rPr sz="850" spc="-10" dirty="0">
                <a:solidFill>
                  <a:srgbClr val="8597A3"/>
                </a:solidFill>
                <a:latin typeface="Tahoma"/>
                <a:cs typeface="Tahoma"/>
              </a:rPr>
              <a:t>fighting </a:t>
            </a:r>
            <a:r>
              <a:rPr sz="850" dirty="0">
                <a:solidFill>
                  <a:srgbClr val="8597A3"/>
                </a:solidFill>
                <a:latin typeface="Tahoma"/>
                <a:cs typeface="Tahoma"/>
              </a:rPr>
              <a:t>money laundering. </a:t>
            </a:r>
            <a:r>
              <a:rPr sz="850" spc="-20" dirty="0">
                <a:solidFill>
                  <a:srgbClr val="8597A3"/>
                </a:solidFill>
                <a:latin typeface="Tahoma"/>
                <a:cs typeface="Tahoma"/>
              </a:rPr>
              <a:t>You  </a:t>
            </a:r>
            <a:r>
              <a:rPr sz="850" spc="-5" dirty="0">
                <a:solidFill>
                  <a:srgbClr val="8597A3"/>
                </a:solidFill>
                <a:latin typeface="Tahoma"/>
                <a:cs typeface="Tahoma"/>
              </a:rPr>
              <a:t>may </a:t>
            </a:r>
            <a:r>
              <a:rPr sz="850" dirty="0">
                <a:solidFill>
                  <a:srgbClr val="8597A3"/>
                </a:solidFill>
                <a:latin typeface="Tahoma"/>
                <a:cs typeface="Tahoma"/>
              </a:rPr>
              <a:t>not be in a </a:t>
            </a:r>
            <a:r>
              <a:rPr sz="850" spc="-5" dirty="0">
                <a:solidFill>
                  <a:srgbClr val="8597A3"/>
                </a:solidFill>
                <a:latin typeface="Tahoma"/>
                <a:cs typeface="Tahoma"/>
              </a:rPr>
              <a:t>position to violate </a:t>
            </a:r>
            <a:r>
              <a:rPr sz="850" dirty="0">
                <a:solidFill>
                  <a:srgbClr val="8597A3"/>
                </a:solidFill>
                <a:latin typeface="Tahoma"/>
                <a:cs typeface="Tahoma"/>
              </a:rPr>
              <a:t>money laundering </a:t>
            </a:r>
            <a:r>
              <a:rPr sz="850" spc="-5" dirty="0">
                <a:solidFill>
                  <a:srgbClr val="8597A3"/>
                </a:solidFill>
                <a:latin typeface="Tahoma"/>
                <a:cs typeface="Tahoma"/>
              </a:rPr>
              <a:t>laws, </a:t>
            </a:r>
            <a:r>
              <a:rPr sz="850" dirty="0">
                <a:solidFill>
                  <a:srgbClr val="8597A3"/>
                </a:solidFill>
                <a:latin typeface="Tahoma"/>
                <a:cs typeface="Tahoma"/>
              </a:rPr>
              <a:t>but </a:t>
            </a:r>
            <a:r>
              <a:rPr sz="850" spc="-5" dirty="0">
                <a:solidFill>
                  <a:srgbClr val="8597A3"/>
                </a:solidFill>
                <a:latin typeface="Tahoma"/>
                <a:cs typeface="Tahoma"/>
              </a:rPr>
              <a:t>you </a:t>
            </a:r>
            <a:r>
              <a:rPr sz="850" dirty="0">
                <a:solidFill>
                  <a:srgbClr val="8597A3"/>
                </a:solidFill>
                <a:latin typeface="Tahoma"/>
                <a:cs typeface="Tahoma"/>
              </a:rPr>
              <a:t>need </a:t>
            </a:r>
            <a:r>
              <a:rPr sz="850" spc="-5" dirty="0">
                <a:solidFill>
                  <a:srgbClr val="8597A3"/>
                </a:solidFill>
                <a:latin typeface="Tahoma"/>
                <a:cs typeface="Tahoma"/>
              </a:rPr>
              <a:t>to </a:t>
            </a:r>
            <a:r>
              <a:rPr sz="850" dirty="0">
                <a:solidFill>
                  <a:srgbClr val="8597A3"/>
                </a:solidFill>
                <a:latin typeface="Tahoma"/>
                <a:cs typeface="Tahoma"/>
              </a:rPr>
              <a:t>be on  </a:t>
            </a:r>
            <a:r>
              <a:rPr sz="850" spc="-5" dirty="0">
                <a:solidFill>
                  <a:srgbClr val="8597A3"/>
                </a:solidFill>
                <a:latin typeface="Tahoma"/>
                <a:cs typeface="Tahoma"/>
              </a:rPr>
              <a:t>the lookout for irregularities </a:t>
            </a:r>
            <a:r>
              <a:rPr sz="850" dirty="0">
                <a:solidFill>
                  <a:srgbClr val="8597A3"/>
                </a:solidFill>
                <a:latin typeface="Tahoma"/>
                <a:cs typeface="Tahoma"/>
              </a:rPr>
              <a:t>in </a:t>
            </a:r>
            <a:r>
              <a:rPr sz="850" spc="-5" dirty="0">
                <a:solidFill>
                  <a:srgbClr val="8597A3"/>
                </a:solidFill>
                <a:latin typeface="Tahoma"/>
                <a:cs typeface="Tahoma"/>
              </a:rPr>
              <a:t>the </a:t>
            </a:r>
            <a:r>
              <a:rPr sz="850" spc="-10" dirty="0">
                <a:solidFill>
                  <a:srgbClr val="8597A3"/>
                </a:solidFill>
                <a:latin typeface="Tahoma"/>
                <a:cs typeface="Tahoma"/>
              </a:rPr>
              <a:t>way </a:t>
            </a:r>
            <a:r>
              <a:rPr sz="850" spc="-5" dirty="0">
                <a:solidFill>
                  <a:srgbClr val="8597A3"/>
                </a:solidFill>
                <a:latin typeface="Tahoma"/>
                <a:cs typeface="Tahoma"/>
              </a:rPr>
              <a:t>payments are</a:t>
            </a:r>
            <a:r>
              <a:rPr sz="850" spc="10" dirty="0">
                <a:solidFill>
                  <a:srgbClr val="8597A3"/>
                </a:solidFill>
                <a:latin typeface="Tahoma"/>
                <a:cs typeface="Tahoma"/>
              </a:rPr>
              <a:t> </a:t>
            </a:r>
            <a:r>
              <a:rPr sz="850" dirty="0">
                <a:solidFill>
                  <a:srgbClr val="8597A3"/>
                </a:solidFill>
                <a:latin typeface="Tahoma"/>
                <a:cs typeface="Tahoma"/>
              </a:rPr>
              <a:t>made.</a:t>
            </a:r>
            <a:endParaRPr sz="850">
              <a:latin typeface="Tahoma"/>
              <a:cs typeface="Tahoma"/>
            </a:endParaRPr>
          </a:p>
          <a:p>
            <a:pPr>
              <a:lnSpc>
                <a:spcPct val="100000"/>
              </a:lnSpc>
            </a:pPr>
            <a:endParaRPr sz="1000">
              <a:latin typeface="Times New Roman"/>
              <a:cs typeface="Times New Roman"/>
            </a:endParaRPr>
          </a:p>
          <a:p>
            <a:pPr marL="12700">
              <a:lnSpc>
                <a:spcPct val="100000"/>
              </a:lnSpc>
              <a:spcBef>
                <a:spcPts val="665"/>
              </a:spcBef>
            </a:pPr>
            <a:r>
              <a:rPr sz="2400" b="1" dirty="0">
                <a:solidFill>
                  <a:srgbClr val="8597A3"/>
                </a:solidFill>
                <a:latin typeface="Tahoma"/>
                <a:cs typeface="Tahoma"/>
              </a:rPr>
              <a:t>Anti-tax</a:t>
            </a:r>
            <a:r>
              <a:rPr sz="2400" b="1" spc="-5" dirty="0">
                <a:solidFill>
                  <a:srgbClr val="8597A3"/>
                </a:solidFill>
                <a:latin typeface="Tahoma"/>
                <a:cs typeface="Tahoma"/>
              </a:rPr>
              <a:t> </a:t>
            </a:r>
            <a:r>
              <a:rPr sz="2400" b="1" dirty="0">
                <a:solidFill>
                  <a:srgbClr val="8597A3"/>
                </a:solidFill>
                <a:latin typeface="Tahoma"/>
                <a:cs typeface="Tahoma"/>
              </a:rPr>
              <a:t>evasion</a:t>
            </a:r>
            <a:endParaRPr sz="2400">
              <a:latin typeface="Tahoma"/>
              <a:cs typeface="Tahoma"/>
            </a:endParaRPr>
          </a:p>
          <a:p>
            <a:pPr marL="372110" marR="83185">
              <a:lnSpc>
                <a:spcPct val="107800"/>
              </a:lnSpc>
              <a:spcBef>
                <a:spcPts val="819"/>
              </a:spcBef>
            </a:pPr>
            <a:r>
              <a:rPr sz="850" spc="-20" dirty="0">
                <a:solidFill>
                  <a:srgbClr val="8597A3"/>
                </a:solidFill>
                <a:latin typeface="Tahoma"/>
                <a:cs typeface="Tahoma"/>
              </a:rPr>
              <a:t>We </a:t>
            </a:r>
            <a:r>
              <a:rPr sz="850" dirty="0">
                <a:solidFill>
                  <a:srgbClr val="8597A3"/>
                </a:solidFill>
                <a:latin typeface="Tahoma"/>
                <a:cs typeface="Tahoma"/>
              </a:rPr>
              <a:t>don’t </a:t>
            </a:r>
            <a:r>
              <a:rPr sz="850" spc="-5" dirty="0">
                <a:solidFill>
                  <a:srgbClr val="8597A3"/>
                </a:solidFill>
                <a:latin typeface="Tahoma"/>
                <a:cs typeface="Tahoma"/>
              </a:rPr>
              <a:t>tolerate any form </a:t>
            </a:r>
            <a:r>
              <a:rPr sz="850" dirty="0">
                <a:solidFill>
                  <a:srgbClr val="8597A3"/>
                </a:solidFill>
                <a:latin typeface="Tahoma"/>
                <a:cs typeface="Tahoma"/>
              </a:rPr>
              <a:t>of </a:t>
            </a:r>
            <a:r>
              <a:rPr sz="850" spc="-5" dirty="0">
                <a:solidFill>
                  <a:srgbClr val="8597A3"/>
                </a:solidFill>
                <a:latin typeface="Tahoma"/>
                <a:cs typeface="Tahoma"/>
              </a:rPr>
              <a:t>tax evasion </a:t>
            </a:r>
            <a:r>
              <a:rPr sz="850" dirty="0">
                <a:solidFill>
                  <a:srgbClr val="8597A3"/>
                </a:solidFill>
                <a:latin typeface="Tahoma"/>
                <a:cs typeface="Tahoma"/>
              </a:rPr>
              <a:t>and </a:t>
            </a:r>
            <a:r>
              <a:rPr sz="850" spc="-5" dirty="0">
                <a:solidFill>
                  <a:srgbClr val="8597A3"/>
                </a:solidFill>
                <a:latin typeface="Tahoma"/>
                <a:cs typeface="Tahoma"/>
              </a:rPr>
              <a:t>strictly comply with </a:t>
            </a:r>
            <a:r>
              <a:rPr sz="850" dirty="0">
                <a:solidFill>
                  <a:srgbClr val="8597A3"/>
                </a:solidFill>
                <a:latin typeface="Tahoma"/>
                <a:cs typeface="Tahoma"/>
              </a:rPr>
              <a:t>local </a:t>
            </a:r>
            <a:r>
              <a:rPr sz="850" spc="-5" dirty="0">
                <a:solidFill>
                  <a:srgbClr val="8597A3"/>
                </a:solidFill>
                <a:latin typeface="Tahoma"/>
                <a:cs typeface="Tahoma"/>
              </a:rPr>
              <a:t>tax laws  wherever we operate. </a:t>
            </a:r>
            <a:r>
              <a:rPr sz="850" spc="-20" dirty="0">
                <a:solidFill>
                  <a:srgbClr val="8597A3"/>
                </a:solidFill>
                <a:latin typeface="Tahoma"/>
                <a:cs typeface="Tahoma"/>
              </a:rPr>
              <a:t>We </a:t>
            </a:r>
            <a:r>
              <a:rPr sz="850" dirty="0">
                <a:solidFill>
                  <a:srgbClr val="8597A3"/>
                </a:solidFill>
                <a:latin typeface="Tahoma"/>
                <a:cs typeface="Tahoma"/>
              </a:rPr>
              <a:t>and </a:t>
            </a:r>
            <a:r>
              <a:rPr sz="850" spc="-5" dirty="0">
                <a:solidFill>
                  <a:srgbClr val="8597A3"/>
                </a:solidFill>
                <a:latin typeface="Tahoma"/>
                <a:cs typeface="Tahoma"/>
              </a:rPr>
              <a:t>those who work </a:t>
            </a:r>
            <a:r>
              <a:rPr sz="850" dirty="0">
                <a:solidFill>
                  <a:srgbClr val="8597A3"/>
                </a:solidFill>
                <a:latin typeface="Tahoma"/>
                <a:cs typeface="Tahoma"/>
              </a:rPr>
              <a:t>on our </a:t>
            </a:r>
            <a:r>
              <a:rPr sz="850" spc="-10" dirty="0">
                <a:solidFill>
                  <a:srgbClr val="8597A3"/>
                </a:solidFill>
                <a:latin typeface="Tahoma"/>
                <a:cs typeface="Tahoma"/>
              </a:rPr>
              <a:t>behalf, </a:t>
            </a:r>
            <a:r>
              <a:rPr sz="850" dirty="0">
                <a:solidFill>
                  <a:srgbClr val="8597A3"/>
                </a:solidFill>
                <a:latin typeface="Tahoma"/>
                <a:cs typeface="Tahoma"/>
              </a:rPr>
              <a:t>must not </a:t>
            </a:r>
            <a:r>
              <a:rPr sz="850" spc="-5" dirty="0">
                <a:solidFill>
                  <a:srgbClr val="8597A3"/>
                </a:solidFill>
                <a:latin typeface="Tahoma"/>
                <a:cs typeface="Tahoma"/>
              </a:rPr>
              <a:t>behave  </a:t>
            </a:r>
            <a:r>
              <a:rPr sz="850" dirty="0">
                <a:solidFill>
                  <a:srgbClr val="8597A3"/>
                </a:solidFill>
                <a:latin typeface="Tahoma"/>
                <a:cs typeface="Tahoma"/>
              </a:rPr>
              <a:t>dishonestly </a:t>
            </a:r>
            <a:r>
              <a:rPr sz="850" spc="-5" dirty="0">
                <a:solidFill>
                  <a:srgbClr val="8597A3"/>
                </a:solidFill>
                <a:latin typeface="Tahoma"/>
                <a:cs typeface="Tahoma"/>
              </a:rPr>
              <a:t>to deliberately facilitate tax evasion either for </a:t>
            </a:r>
            <a:r>
              <a:rPr sz="850" dirty="0">
                <a:solidFill>
                  <a:srgbClr val="8597A3"/>
                </a:solidFill>
                <a:latin typeface="Tahoma"/>
                <a:cs typeface="Tahoma"/>
              </a:rPr>
              <a:t>personal gain or </a:t>
            </a:r>
            <a:r>
              <a:rPr sz="850" spc="-5" dirty="0">
                <a:solidFill>
                  <a:srgbClr val="8597A3"/>
                </a:solidFill>
                <a:latin typeface="Tahoma"/>
                <a:cs typeface="Tahoma"/>
              </a:rPr>
              <a:t>for  the benefit </a:t>
            </a:r>
            <a:r>
              <a:rPr sz="850" dirty="0">
                <a:solidFill>
                  <a:srgbClr val="8597A3"/>
                </a:solidFill>
                <a:latin typeface="Tahoma"/>
                <a:cs typeface="Tahoma"/>
              </a:rPr>
              <a:t>of others.</a:t>
            </a:r>
            <a:endParaRPr sz="850">
              <a:latin typeface="Tahoma"/>
              <a:cs typeface="Tahoma"/>
            </a:endParaRPr>
          </a:p>
        </p:txBody>
      </p:sp>
      <p:sp>
        <p:nvSpPr>
          <p:cNvPr id="20" name="object 2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21" name="object 21"/>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2" name="object 22"/>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14</a:t>
            </a:fld>
            <a:endParaRPr dirty="0">
              <a:solidFill>
                <a:srgbClr val="FFFFFF"/>
              </a:solidFill>
            </a:endParaRPr>
          </a:p>
        </p:txBody>
      </p:sp>
      <p:sp>
        <p:nvSpPr>
          <p:cNvPr id="23" name="TextBox 22"/>
          <p:cNvSpPr txBox="1"/>
          <p:nvPr/>
        </p:nvSpPr>
        <p:spPr>
          <a:xfrm>
            <a:off x="10176320" y="7160348"/>
            <a:ext cx="4170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14</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txBox="1"/>
          <p:nvPr/>
        </p:nvSpPr>
        <p:spPr>
          <a:xfrm>
            <a:off x="652906" y="1026520"/>
            <a:ext cx="4302125" cy="1861022"/>
          </a:xfrm>
          <a:prstGeom prst="rect">
            <a:avLst/>
          </a:prstGeom>
        </p:spPr>
        <p:txBody>
          <a:bodyPr vert="horz" wrap="square" lIns="0" tIns="12700" rIns="0" bIns="0" rtlCol="0">
            <a:spAutoFit/>
          </a:bodyPr>
          <a:lstStyle/>
          <a:p>
            <a:pPr marL="12700" marR="201295">
              <a:lnSpc>
                <a:spcPts val="2400"/>
              </a:lnSpc>
            </a:pPr>
            <a:r>
              <a:rPr sz="2400" b="1" dirty="0" smtClean="0">
                <a:solidFill>
                  <a:srgbClr val="8597A3"/>
                </a:solidFill>
                <a:latin typeface="Tahoma"/>
                <a:cs typeface="Tahoma"/>
              </a:rPr>
              <a:t>US </a:t>
            </a:r>
            <a:r>
              <a:rPr sz="2400" b="1" spc="-5" dirty="0">
                <a:solidFill>
                  <a:srgbClr val="8597A3"/>
                </a:solidFill>
                <a:latin typeface="Tahoma"/>
                <a:cs typeface="Tahoma"/>
              </a:rPr>
              <a:t>Government</a:t>
            </a:r>
            <a:r>
              <a:rPr sz="2400" b="1" spc="-95" dirty="0">
                <a:solidFill>
                  <a:srgbClr val="8597A3"/>
                </a:solidFill>
                <a:latin typeface="Tahoma"/>
                <a:cs typeface="Tahoma"/>
              </a:rPr>
              <a:t> </a:t>
            </a:r>
            <a:r>
              <a:rPr sz="2400" b="1" spc="-5" dirty="0">
                <a:solidFill>
                  <a:srgbClr val="8597A3"/>
                </a:solidFill>
                <a:latin typeface="Tahoma"/>
                <a:cs typeface="Tahoma"/>
              </a:rPr>
              <a:t>contractor  disclosure</a:t>
            </a:r>
            <a:r>
              <a:rPr sz="2400" b="1" spc="-25" dirty="0">
                <a:solidFill>
                  <a:srgbClr val="8597A3"/>
                </a:solidFill>
                <a:latin typeface="Tahoma"/>
                <a:cs typeface="Tahoma"/>
              </a:rPr>
              <a:t> </a:t>
            </a:r>
            <a:r>
              <a:rPr sz="2400" b="1" dirty="0">
                <a:solidFill>
                  <a:srgbClr val="8597A3"/>
                </a:solidFill>
                <a:latin typeface="Tahoma"/>
                <a:cs typeface="Tahoma"/>
              </a:rPr>
              <a:t>requirements</a:t>
            </a:r>
            <a:endParaRPr sz="2400" dirty="0">
              <a:latin typeface="Tahoma"/>
              <a:cs typeface="Tahoma"/>
            </a:endParaRPr>
          </a:p>
          <a:p>
            <a:pPr marL="372110" marR="161290">
              <a:lnSpc>
                <a:spcPct val="107800"/>
              </a:lnSpc>
              <a:spcBef>
                <a:spcPts val="825"/>
              </a:spcBef>
            </a:pPr>
            <a:r>
              <a:rPr sz="850" dirty="0">
                <a:solidFill>
                  <a:srgbClr val="8597A3"/>
                </a:solidFill>
                <a:latin typeface="Tahoma"/>
                <a:cs typeface="Tahoma"/>
              </a:rPr>
              <a:t>As a US </a:t>
            </a:r>
            <a:r>
              <a:rPr sz="850" spc="-10" dirty="0">
                <a:solidFill>
                  <a:srgbClr val="8597A3"/>
                </a:solidFill>
                <a:latin typeface="Tahoma"/>
                <a:cs typeface="Tahoma"/>
              </a:rPr>
              <a:t>Government </a:t>
            </a:r>
            <a:r>
              <a:rPr sz="850" spc="-15" dirty="0">
                <a:solidFill>
                  <a:srgbClr val="8597A3"/>
                </a:solidFill>
                <a:latin typeface="Tahoma"/>
                <a:cs typeface="Tahoma"/>
              </a:rPr>
              <a:t>contractor, </a:t>
            </a:r>
            <a:r>
              <a:rPr sz="850" spc="-5" dirty="0">
                <a:solidFill>
                  <a:srgbClr val="8597A3"/>
                </a:solidFill>
                <a:latin typeface="Tahoma"/>
                <a:cs typeface="Tahoma"/>
              </a:rPr>
              <a:t>the Company </a:t>
            </a:r>
            <a:r>
              <a:rPr sz="850" dirty="0">
                <a:solidFill>
                  <a:srgbClr val="8597A3"/>
                </a:solidFill>
                <a:latin typeface="Tahoma"/>
                <a:cs typeface="Tahoma"/>
              </a:rPr>
              <a:t>and </a:t>
            </a:r>
            <a:r>
              <a:rPr sz="850" spc="-5" dirty="0">
                <a:solidFill>
                  <a:srgbClr val="8597A3"/>
                </a:solidFill>
                <a:latin typeface="Tahoma"/>
                <a:cs typeface="Tahoma"/>
              </a:rPr>
              <a:t>those </a:t>
            </a:r>
            <a:r>
              <a:rPr sz="850" dirty="0">
                <a:solidFill>
                  <a:srgbClr val="8597A3"/>
                </a:solidFill>
                <a:latin typeface="Tahoma"/>
                <a:cs typeface="Tahoma"/>
              </a:rPr>
              <a:t>individuals </a:t>
            </a:r>
            <a:r>
              <a:rPr sz="850" spc="-5" dirty="0">
                <a:solidFill>
                  <a:srgbClr val="8597A3"/>
                </a:solidFill>
                <a:latin typeface="Tahoma"/>
                <a:cs typeface="Tahoma"/>
              </a:rPr>
              <a:t>who </a:t>
            </a:r>
            <a:r>
              <a:rPr sz="850" spc="-10" dirty="0">
                <a:solidFill>
                  <a:srgbClr val="8597A3"/>
                </a:solidFill>
                <a:latin typeface="Tahoma"/>
                <a:cs typeface="Tahoma"/>
              </a:rPr>
              <a:t>have  </a:t>
            </a:r>
            <a:r>
              <a:rPr sz="850" dirty="0">
                <a:solidFill>
                  <a:srgbClr val="8597A3"/>
                </a:solidFill>
                <a:latin typeface="Tahoma"/>
                <a:cs typeface="Tahoma"/>
              </a:rPr>
              <a:t>primary </a:t>
            </a:r>
            <a:r>
              <a:rPr sz="850" spc="-5" dirty="0">
                <a:solidFill>
                  <a:srgbClr val="8597A3"/>
                </a:solidFill>
                <a:latin typeface="Tahoma"/>
                <a:cs typeface="Tahoma"/>
              </a:rPr>
              <a:t>supervisory </a:t>
            </a:r>
            <a:r>
              <a:rPr sz="850" dirty="0">
                <a:solidFill>
                  <a:srgbClr val="8597A3"/>
                </a:solidFill>
                <a:latin typeface="Tahoma"/>
                <a:cs typeface="Tahoma"/>
              </a:rPr>
              <a:t>or management </a:t>
            </a:r>
            <a:r>
              <a:rPr sz="850" spc="-5" dirty="0">
                <a:solidFill>
                  <a:srgbClr val="8597A3"/>
                </a:solidFill>
                <a:latin typeface="Tahoma"/>
                <a:cs typeface="Tahoma"/>
              </a:rPr>
              <a:t>responsibility within </a:t>
            </a:r>
            <a:r>
              <a:rPr sz="850" dirty="0">
                <a:solidFill>
                  <a:srgbClr val="8597A3"/>
                </a:solidFill>
                <a:latin typeface="Tahoma"/>
                <a:cs typeface="Tahoma"/>
              </a:rPr>
              <a:t>a business, </a:t>
            </a:r>
            <a:r>
              <a:rPr sz="850" spc="-5" dirty="0">
                <a:solidFill>
                  <a:srgbClr val="8597A3"/>
                </a:solidFill>
                <a:latin typeface="Tahoma"/>
                <a:cs typeface="Tahoma"/>
              </a:rPr>
              <a:t>may have  </a:t>
            </a:r>
            <a:r>
              <a:rPr sz="850" dirty="0">
                <a:solidFill>
                  <a:srgbClr val="8597A3"/>
                </a:solidFill>
                <a:latin typeface="Tahoma"/>
                <a:cs typeface="Tahoma"/>
              </a:rPr>
              <a:t>an </a:t>
            </a:r>
            <a:r>
              <a:rPr sz="850" spc="-5" dirty="0">
                <a:solidFill>
                  <a:srgbClr val="8597A3"/>
                </a:solidFill>
                <a:latin typeface="Tahoma"/>
                <a:cs typeface="Tahoma"/>
              </a:rPr>
              <a:t>obligation to report </a:t>
            </a:r>
            <a:r>
              <a:rPr sz="850" dirty="0">
                <a:solidFill>
                  <a:srgbClr val="8597A3"/>
                </a:solidFill>
                <a:latin typeface="Tahoma"/>
                <a:cs typeface="Tahoma"/>
              </a:rPr>
              <a:t>potential </a:t>
            </a:r>
            <a:r>
              <a:rPr sz="850" spc="-5" dirty="0">
                <a:solidFill>
                  <a:srgbClr val="8597A3"/>
                </a:solidFill>
                <a:latin typeface="Tahoma"/>
                <a:cs typeface="Tahoma"/>
              </a:rPr>
              <a:t>violations </a:t>
            </a:r>
            <a:r>
              <a:rPr sz="850" dirty="0">
                <a:solidFill>
                  <a:srgbClr val="8597A3"/>
                </a:solidFill>
                <a:latin typeface="Tahoma"/>
                <a:cs typeface="Tahoma"/>
              </a:rPr>
              <a:t>of </a:t>
            </a:r>
            <a:r>
              <a:rPr sz="850" spc="-5" dirty="0">
                <a:solidFill>
                  <a:srgbClr val="8597A3"/>
                </a:solidFill>
                <a:latin typeface="Tahoma"/>
                <a:cs typeface="Tahoma"/>
              </a:rPr>
              <a:t>certain </a:t>
            </a:r>
            <a:r>
              <a:rPr sz="850" dirty="0">
                <a:solidFill>
                  <a:srgbClr val="8597A3"/>
                </a:solidFill>
                <a:latin typeface="Tahoma"/>
                <a:cs typeface="Tahoma"/>
              </a:rPr>
              <a:t>US </a:t>
            </a:r>
            <a:r>
              <a:rPr sz="850" spc="-5" dirty="0">
                <a:solidFill>
                  <a:srgbClr val="8597A3"/>
                </a:solidFill>
                <a:latin typeface="Tahoma"/>
                <a:cs typeface="Tahoma"/>
              </a:rPr>
              <a:t>criminal </a:t>
            </a:r>
            <a:r>
              <a:rPr sz="850" dirty="0">
                <a:solidFill>
                  <a:srgbClr val="8597A3"/>
                </a:solidFill>
                <a:latin typeface="Tahoma"/>
                <a:cs typeface="Tahoma"/>
              </a:rPr>
              <a:t>or </a:t>
            </a:r>
            <a:r>
              <a:rPr sz="850" spc="-5" dirty="0">
                <a:solidFill>
                  <a:srgbClr val="8597A3"/>
                </a:solidFill>
                <a:latin typeface="Tahoma"/>
                <a:cs typeface="Tahoma"/>
              </a:rPr>
              <a:t>civil laws</a:t>
            </a:r>
            <a:r>
              <a:rPr sz="850" spc="-10" dirty="0">
                <a:solidFill>
                  <a:srgbClr val="8597A3"/>
                </a:solidFill>
                <a:latin typeface="Tahoma"/>
                <a:cs typeface="Tahoma"/>
              </a:rPr>
              <a:t> </a:t>
            </a:r>
            <a:r>
              <a:rPr sz="850" dirty="0">
                <a:solidFill>
                  <a:srgbClr val="8597A3"/>
                </a:solidFill>
                <a:latin typeface="Tahoma"/>
                <a:cs typeface="Tahoma"/>
              </a:rPr>
              <a:t>or</a:t>
            </a:r>
            <a:endParaRPr sz="850" dirty="0">
              <a:latin typeface="Tahoma"/>
              <a:cs typeface="Tahoma"/>
            </a:endParaRPr>
          </a:p>
          <a:p>
            <a:pPr marL="372110" marR="5080">
              <a:lnSpc>
                <a:spcPct val="107800"/>
              </a:lnSpc>
            </a:pPr>
            <a:r>
              <a:rPr sz="850" spc="-10" dirty="0">
                <a:solidFill>
                  <a:srgbClr val="8597A3"/>
                </a:solidFill>
                <a:latin typeface="Tahoma"/>
                <a:cs typeface="Tahoma"/>
              </a:rPr>
              <a:t>overpayments </a:t>
            </a:r>
            <a:r>
              <a:rPr sz="850" spc="-5" dirty="0">
                <a:solidFill>
                  <a:srgbClr val="8597A3"/>
                </a:solidFill>
                <a:latin typeface="Tahoma"/>
                <a:cs typeface="Tahoma"/>
              </a:rPr>
              <a:t>by the </a:t>
            </a:r>
            <a:r>
              <a:rPr sz="850" dirty="0">
                <a:solidFill>
                  <a:srgbClr val="8597A3"/>
                </a:solidFill>
                <a:latin typeface="Tahoma"/>
                <a:cs typeface="Tahoma"/>
              </a:rPr>
              <a:t>US </a:t>
            </a:r>
            <a:r>
              <a:rPr sz="850" spc="-5" dirty="0">
                <a:solidFill>
                  <a:srgbClr val="8597A3"/>
                </a:solidFill>
                <a:latin typeface="Tahoma"/>
                <a:cs typeface="Tahoma"/>
              </a:rPr>
              <a:t>Government. </a:t>
            </a:r>
            <a:r>
              <a:rPr sz="850" dirty="0">
                <a:solidFill>
                  <a:srgbClr val="8597A3"/>
                </a:solidFill>
                <a:latin typeface="Tahoma"/>
                <a:cs typeface="Tahoma"/>
              </a:rPr>
              <a:t>These </a:t>
            </a:r>
            <a:r>
              <a:rPr sz="850" spc="-5" dirty="0">
                <a:solidFill>
                  <a:srgbClr val="8597A3"/>
                </a:solidFill>
                <a:latin typeface="Tahoma"/>
                <a:cs typeface="Tahoma"/>
              </a:rPr>
              <a:t>violations may relate to procurement  </a:t>
            </a:r>
            <a:r>
              <a:rPr sz="850" dirty="0">
                <a:solidFill>
                  <a:srgbClr val="8597A3"/>
                </a:solidFill>
                <a:latin typeface="Tahoma"/>
                <a:cs typeface="Tahoma"/>
              </a:rPr>
              <a:t>and </a:t>
            </a:r>
            <a:r>
              <a:rPr sz="850" spc="-5" dirty="0">
                <a:solidFill>
                  <a:srgbClr val="8597A3"/>
                </a:solidFill>
                <a:latin typeface="Tahoma"/>
                <a:cs typeface="Tahoma"/>
              </a:rPr>
              <a:t>contract fraud, </a:t>
            </a:r>
            <a:r>
              <a:rPr sz="850" dirty="0">
                <a:solidFill>
                  <a:srgbClr val="8597A3"/>
                </a:solidFill>
                <a:latin typeface="Tahoma"/>
                <a:cs typeface="Tahoma"/>
              </a:rPr>
              <a:t>bribery/kickbacks, </a:t>
            </a:r>
            <a:r>
              <a:rPr sz="850" spc="-5" dirty="0">
                <a:solidFill>
                  <a:srgbClr val="8597A3"/>
                </a:solidFill>
                <a:latin typeface="Tahoma"/>
                <a:cs typeface="Tahoma"/>
              </a:rPr>
              <a:t>gratuities, false statements </a:t>
            </a:r>
            <a:r>
              <a:rPr sz="850" dirty="0">
                <a:solidFill>
                  <a:srgbClr val="8597A3"/>
                </a:solidFill>
                <a:latin typeface="Tahoma"/>
                <a:cs typeface="Tahoma"/>
              </a:rPr>
              <a:t>or </a:t>
            </a:r>
            <a:r>
              <a:rPr sz="850" spc="-5" dirty="0">
                <a:solidFill>
                  <a:srgbClr val="8597A3"/>
                </a:solidFill>
                <a:latin typeface="Tahoma"/>
                <a:cs typeface="Tahoma"/>
              </a:rPr>
              <a:t>claims</a:t>
            </a:r>
            <a:r>
              <a:rPr sz="850" spc="-25" dirty="0">
                <a:solidFill>
                  <a:srgbClr val="8597A3"/>
                </a:solidFill>
                <a:latin typeface="Tahoma"/>
                <a:cs typeface="Tahoma"/>
              </a:rPr>
              <a:t> </a:t>
            </a:r>
            <a:r>
              <a:rPr sz="850" spc="-5" dirty="0">
                <a:solidFill>
                  <a:srgbClr val="8597A3"/>
                </a:solidFill>
                <a:latin typeface="Tahoma"/>
                <a:cs typeface="Tahoma"/>
              </a:rPr>
              <a:t>to</a:t>
            </a:r>
            <a:endParaRPr sz="850" dirty="0">
              <a:latin typeface="Tahoma"/>
              <a:cs typeface="Tahoma"/>
            </a:endParaRPr>
          </a:p>
          <a:p>
            <a:pPr marL="372110" marR="43815">
              <a:lnSpc>
                <a:spcPct val="107800"/>
              </a:lnSpc>
            </a:pPr>
            <a:r>
              <a:rPr sz="850" spc="-5" dirty="0">
                <a:solidFill>
                  <a:srgbClr val="8597A3"/>
                </a:solidFill>
                <a:latin typeface="Tahoma"/>
                <a:cs typeface="Tahoma"/>
              </a:rPr>
              <a:t>the government, </a:t>
            </a:r>
            <a:r>
              <a:rPr sz="850" dirty="0">
                <a:solidFill>
                  <a:srgbClr val="8597A3"/>
                </a:solidFill>
                <a:latin typeface="Tahoma"/>
                <a:cs typeface="Tahoma"/>
              </a:rPr>
              <a:t>human </a:t>
            </a:r>
            <a:r>
              <a:rPr sz="850" spc="-5" dirty="0">
                <a:solidFill>
                  <a:srgbClr val="8597A3"/>
                </a:solidFill>
                <a:latin typeface="Tahoma"/>
                <a:cs typeface="Tahoma"/>
              </a:rPr>
              <a:t>trafficking </a:t>
            </a:r>
            <a:r>
              <a:rPr sz="850" dirty="0">
                <a:solidFill>
                  <a:srgbClr val="8597A3"/>
                </a:solidFill>
                <a:latin typeface="Tahoma"/>
                <a:cs typeface="Tahoma"/>
              </a:rPr>
              <a:t>and </a:t>
            </a:r>
            <a:r>
              <a:rPr sz="850" spc="-5" dirty="0">
                <a:solidFill>
                  <a:srgbClr val="8597A3"/>
                </a:solidFill>
                <a:latin typeface="Tahoma"/>
                <a:cs typeface="Tahoma"/>
              </a:rPr>
              <a:t>counterfeit </a:t>
            </a:r>
            <a:r>
              <a:rPr sz="850" dirty="0">
                <a:solidFill>
                  <a:srgbClr val="8597A3"/>
                </a:solidFill>
                <a:latin typeface="Tahoma"/>
                <a:cs typeface="Tahoma"/>
              </a:rPr>
              <a:t>parts. </a:t>
            </a:r>
            <a:r>
              <a:rPr sz="850" spc="-5" dirty="0">
                <a:solidFill>
                  <a:srgbClr val="8597A3"/>
                </a:solidFill>
                <a:latin typeface="Tahoma"/>
                <a:cs typeface="Tahoma"/>
              </a:rPr>
              <a:t>If you believe there </a:t>
            </a:r>
            <a:r>
              <a:rPr sz="850" dirty="0">
                <a:solidFill>
                  <a:srgbClr val="8597A3"/>
                </a:solidFill>
                <a:latin typeface="Tahoma"/>
                <a:cs typeface="Tahoma"/>
              </a:rPr>
              <a:t>has  been a </a:t>
            </a:r>
            <a:r>
              <a:rPr sz="850" spc="-5" dirty="0">
                <a:solidFill>
                  <a:srgbClr val="8597A3"/>
                </a:solidFill>
                <a:latin typeface="Tahoma"/>
                <a:cs typeface="Tahoma"/>
              </a:rPr>
              <a:t>violation </a:t>
            </a:r>
            <a:r>
              <a:rPr sz="850" dirty="0">
                <a:solidFill>
                  <a:srgbClr val="8597A3"/>
                </a:solidFill>
                <a:latin typeface="Tahoma"/>
                <a:cs typeface="Tahoma"/>
              </a:rPr>
              <a:t>or </a:t>
            </a:r>
            <a:r>
              <a:rPr sz="850" spc="-5" dirty="0">
                <a:solidFill>
                  <a:srgbClr val="8597A3"/>
                </a:solidFill>
                <a:latin typeface="Tahoma"/>
                <a:cs typeface="Tahoma"/>
              </a:rPr>
              <a:t>suspect </a:t>
            </a:r>
            <a:r>
              <a:rPr sz="850" spc="-10" dirty="0">
                <a:solidFill>
                  <a:srgbClr val="8597A3"/>
                </a:solidFill>
                <a:latin typeface="Tahoma"/>
                <a:cs typeface="Tahoma"/>
              </a:rPr>
              <a:t>there’s </a:t>
            </a:r>
            <a:r>
              <a:rPr sz="850" dirty="0">
                <a:solidFill>
                  <a:srgbClr val="8597A3"/>
                </a:solidFill>
                <a:latin typeface="Tahoma"/>
                <a:cs typeface="Tahoma"/>
              </a:rPr>
              <a:t>been a </a:t>
            </a:r>
            <a:r>
              <a:rPr sz="850" spc="-5" dirty="0">
                <a:solidFill>
                  <a:srgbClr val="8597A3"/>
                </a:solidFill>
                <a:latin typeface="Tahoma"/>
                <a:cs typeface="Tahoma"/>
              </a:rPr>
              <a:t>violation, </a:t>
            </a:r>
            <a:r>
              <a:rPr sz="850" dirty="0">
                <a:solidFill>
                  <a:srgbClr val="8597A3"/>
                </a:solidFill>
                <a:latin typeface="Tahoma"/>
                <a:cs typeface="Tahoma"/>
              </a:rPr>
              <a:t>or </a:t>
            </a:r>
            <a:r>
              <a:rPr sz="850" spc="-5" dirty="0">
                <a:solidFill>
                  <a:srgbClr val="8597A3"/>
                </a:solidFill>
                <a:latin typeface="Tahoma"/>
                <a:cs typeface="Tahoma"/>
              </a:rPr>
              <a:t>have </a:t>
            </a:r>
            <a:r>
              <a:rPr sz="850" dirty="0">
                <a:solidFill>
                  <a:srgbClr val="8597A3"/>
                </a:solidFill>
                <a:latin typeface="Tahoma"/>
                <a:cs typeface="Tahoma"/>
              </a:rPr>
              <a:t>questions on </a:t>
            </a:r>
            <a:r>
              <a:rPr sz="850" spc="-5" dirty="0">
                <a:solidFill>
                  <a:srgbClr val="8597A3"/>
                </a:solidFill>
                <a:latin typeface="Tahoma"/>
                <a:cs typeface="Tahoma"/>
              </a:rPr>
              <a:t>your  </a:t>
            </a:r>
            <a:r>
              <a:rPr sz="850" dirty="0">
                <a:solidFill>
                  <a:srgbClr val="8597A3"/>
                </a:solidFill>
                <a:latin typeface="Tahoma"/>
                <a:cs typeface="Tahoma"/>
              </a:rPr>
              <a:t>obligations, please </a:t>
            </a:r>
            <a:r>
              <a:rPr sz="850" spc="-5" dirty="0">
                <a:solidFill>
                  <a:srgbClr val="8597A3"/>
                </a:solidFill>
                <a:latin typeface="Tahoma"/>
                <a:cs typeface="Tahoma"/>
              </a:rPr>
              <a:t>contact </a:t>
            </a:r>
            <a:r>
              <a:rPr lang="en-GB" sz="850" spc="-5" dirty="0" smtClean="0">
                <a:solidFill>
                  <a:srgbClr val="8597A3"/>
                </a:solidFill>
                <a:latin typeface="Tahoma"/>
                <a:cs typeface="Tahoma"/>
              </a:rPr>
              <a:t>your </a:t>
            </a:r>
            <a:r>
              <a:rPr lang="en-GB" sz="850" dirty="0" smtClean="0">
                <a:solidFill>
                  <a:srgbClr val="8597A3"/>
                </a:solidFill>
                <a:latin typeface="Tahoma"/>
                <a:cs typeface="Tahoma"/>
              </a:rPr>
              <a:t>Legal department</a:t>
            </a:r>
            <a:r>
              <a:rPr sz="850" spc="-5" dirty="0" smtClean="0">
                <a:solidFill>
                  <a:srgbClr val="8597A3"/>
                </a:solidFill>
                <a:latin typeface="Tahoma"/>
                <a:cs typeface="Tahoma"/>
              </a:rPr>
              <a:t>.</a:t>
            </a:r>
            <a:endParaRPr sz="850" dirty="0">
              <a:latin typeface="Tahoma"/>
              <a:cs typeface="Tahoma"/>
            </a:endParaRPr>
          </a:p>
        </p:txBody>
      </p:sp>
      <p:sp>
        <p:nvSpPr>
          <p:cNvPr id="12" name="object 12"/>
          <p:cNvSpPr txBox="1"/>
          <p:nvPr/>
        </p:nvSpPr>
        <p:spPr>
          <a:xfrm>
            <a:off x="5413700" y="995570"/>
            <a:ext cx="4241800" cy="4189224"/>
          </a:xfrm>
          <a:prstGeom prst="rect">
            <a:avLst/>
          </a:prstGeom>
        </p:spPr>
        <p:txBody>
          <a:bodyPr vert="horz" wrap="square" lIns="0" tIns="73660" rIns="0" bIns="0" rtlCol="0">
            <a:spAutoFit/>
          </a:bodyPr>
          <a:lstStyle/>
          <a:p>
            <a:pPr marL="12700" marR="982344">
              <a:lnSpc>
                <a:spcPts val="2400"/>
              </a:lnSpc>
              <a:spcBef>
                <a:spcPts val="580"/>
              </a:spcBef>
            </a:pPr>
            <a:r>
              <a:rPr sz="2400" b="1" spc="-10" dirty="0">
                <a:solidFill>
                  <a:srgbClr val="8597A3"/>
                </a:solidFill>
                <a:latin typeface="Tahoma"/>
                <a:cs typeface="Tahoma"/>
              </a:rPr>
              <a:t>Confidentiality </a:t>
            </a:r>
            <a:r>
              <a:rPr sz="2400" b="1" dirty="0">
                <a:solidFill>
                  <a:srgbClr val="8597A3"/>
                </a:solidFill>
                <a:latin typeface="Tahoma"/>
                <a:cs typeface="Tahoma"/>
              </a:rPr>
              <a:t>and  intellectual</a:t>
            </a:r>
            <a:r>
              <a:rPr sz="2400" b="1" spc="-100" dirty="0">
                <a:solidFill>
                  <a:srgbClr val="8597A3"/>
                </a:solidFill>
                <a:latin typeface="Tahoma"/>
                <a:cs typeface="Tahoma"/>
              </a:rPr>
              <a:t> </a:t>
            </a:r>
            <a:r>
              <a:rPr sz="2400" b="1" spc="-5" dirty="0" smtClean="0">
                <a:solidFill>
                  <a:srgbClr val="8597A3"/>
                </a:solidFill>
                <a:latin typeface="Tahoma"/>
                <a:cs typeface="Tahoma"/>
              </a:rPr>
              <a:t>property</a:t>
            </a:r>
            <a:endParaRPr sz="2100" baseline="31746" dirty="0">
              <a:latin typeface="Tahoma"/>
              <a:cs typeface="Tahoma"/>
            </a:endParaRPr>
          </a:p>
          <a:p>
            <a:pPr marL="372110" marR="34925">
              <a:lnSpc>
                <a:spcPct val="107800"/>
              </a:lnSpc>
              <a:spcBef>
                <a:spcPts val="825"/>
              </a:spcBef>
            </a:pPr>
            <a:r>
              <a:rPr sz="850" spc="-20" dirty="0">
                <a:solidFill>
                  <a:srgbClr val="8597A3"/>
                </a:solidFill>
                <a:latin typeface="Tahoma"/>
                <a:cs typeface="Tahoma"/>
              </a:rPr>
              <a:t>We </a:t>
            </a:r>
            <a:r>
              <a:rPr sz="850" dirty="0">
                <a:solidFill>
                  <a:srgbClr val="8597A3"/>
                </a:solidFill>
                <a:latin typeface="Tahoma"/>
                <a:cs typeface="Tahoma"/>
              </a:rPr>
              <a:t>use </a:t>
            </a:r>
            <a:r>
              <a:rPr sz="850" spc="-5" dirty="0">
                <a:solidFill>
                  <a:srgbClr val="8597A3"/>
                </a:solidFill>
                <a:latin typeface="Tahoma"/>
                <a:cs typeface="Tahoma"/>
              </a:rPr>
              <a:t>information </a:t>
            </a:r>
            <a:r>
              <a:rPr sz="850" dirty="0">
                <a:solidFill>
                  <a:srgbClr val="8597A3"/>
                </a:solidFill>
                <a:latin typeface="Tahoma"/>
                <a:cs typeface="Tahoma"/>
              </a:rPr>
              <a:t>of all </a:t>
            </a:r>
            <a:r>
              <a:rPr sz="850" spc="-5" dirty="0">
                <a:solidFill>
                  <a:srgbClr val="8597A3"/>
                </a:solidFill>
                <a:latin typeface="Tahoma"/>
                <a:cs typeface="Tahoma"/>
              </a:rPr>
              <a:t>types </a:t>
            </a:r>
            <a:r>
              <a:rPr sz="850" dirty="0">
                <a:solidFill>
                  <a:srgbClr val="8597A3"/>
                </a:solidFill>
                <a:latin typeface="Tahoma"/>
                <a:cs typeface="Tahoma"/>
              </a:rPr>
              <a:t>and in all </a:t>
            </a:r>
            <a:r>
              <a:rPr sz="850" spc="-5" dirty="0">
                <a:solidFill>
                  <a:srgbClr val="8597A3"/>
                </a:solidFill>
                <a:latin typeface="Tahoma"/>
                <a:cs typeface="Tahoma"/>
              </a:rPr>
              <a:t>forms </a:t>
            </a:r>
            <a:r>
              <a:rPr sz="850" dirty="0">
                <a:solidFill>
                  <a:srgbClr val="8597A3"/>
                </a:solidFill>
                <a:latin typeface="Tahoma"/>
                <a:cs typeface="Tahoma"/>
              </a:rPr>
              <a:t>in our </a:t>
            </a:r>
            <a:r>
              <a:rPr sz="850" spc="-5" dirty="0">
                <a:solidFill>
                  <a:srgbClr val="8597A3"/>
                </a:solidFill>
                <a:latin typeface="Tahoma"/>
                <a:cs typeface="Tahoma"/>
              </a:rPr>
              <a:t>daily work, this </a:t>
            </a:r>
            <a:r>
              <a:rPr sz="850" dirty="0">
                <a:solidFill>
                  <a:srgbClr val="8597A3"/>
                </a:solidFill>
                <a:latin typeface="Tahoma"/>
                <a:cs typeface="Tahoma"/>
              </a:rPr>
              <a:t>includes  </a:t>
            </a:r>
            <a:r>
              <a:rPr sz="850" spc="-5" dirty="0">
                <a:solidFill>
                  <a:srgbClr val="8597A3"/>
                </a:solidFill>
                <a:latin typeface="Tahoma"/>
                <a:cs typeface="Tahoma"/>
              </a:rPr>
              <a:t>information </a:t>
            </a:r>
            <a:r>
              <a:rPr sz="850" dirty="0">
                <a:solidFill>
                  <a:srgbClr val="8597A3"/>
                </a:solidFill>
                <a:latin typeface="Tahoma"/>
                <a:cs typeface="Tahoma"/>
              </a:rPr>
              <a:t>about our </a:t>
            </a:r>
            <a:r>
              <a:rPr sz="850" spc="-5" dirty="0">
                <a:solidFill>
                  <a:srgbClr val="8597A3"/>
                </a:solidFill>
                <a:latin typeface="Tahoma"/>
                <a:cs typeface="Tahoma"/>
              </a:rPr>
              <a:t>customers </a:t>
            </a:r>
            <a:r>
              <a:rPr sz="850" dirty="0">
                <a:solidFill>
                  <a:srgbClr val="8597A3"/>
                </a:solidFill>
                <a:latin typeface="Tahoma"/>
                <a:cs typeface="Tahoma"/>
              </a:rPr>
              <a:t>and other </a:t>
            </a:r>
            <a:r>
              <a:rPr sz="850" spc="-5" dirty="0">
                <a:solidFill>
                  <a:srgbClr val="8597A3"/>
                </a:solidFill>
                <a:latin typeface="Tahoma"/>
                <a:cs typeface="Tahoma"/>
              </a:rPr>
              <a:t>third party </a:t>
            </a:r>
            <a:r>
              <a:rPr sz="850" spc="-10" dirty="0">
                <a:solidFill>
                  <a:srgbClr val="8597A3"/>
                </a:solidFill>
                <a:latin typeface="Tahoma"/>
                <a:cs typeface="Tahoma"/>
              </a:rPr>
              <a:t>confidential, </a:t>
            </a:r>
            <a:r>
              <a:rPr sz="850" spc="-5" dirty="0">
                <a:solidFill>
                  <a:srgbClr val="8597A3"/>
                </a:solidFill>
                <a:latin typeface="Tahoma"/>
                <a:cs typeface="Tahoma"/>
              </a:rPr>
              <a:t>proprietary  information, processes, </a:t>
            </a:r>
            <a:r>
              <a:rPr sz="850" dirty="0">
                <a:solidFill>
                  <a:srgbClr val="8597A3"/>
                </a:solidFill>
                <a:latin typeface="Tahoma"/>
                <a:cs typeface="Tahoma"/>
              </a:rPr>
              <a:t>or intellectual </a:t>
            </a:r>
            <a:r>
              <a:rPr sz="850" spc="-10" dirty="0">
                <a:solidFill>
                  <a:srgbClr val="8597A3"/>
                </a:solidFill>
                <a:latin typeface="Tahoma"/>
                <a:cs typeface="Tahoma"/>
              </a:rPr>
              <a:t>property, </a:t>
            </a:r>
            <a:r>
              <a:rPr sz="850" dirty="0">
                <a:solidFill>
                  <a:srgbClr val="8597A3"/>
                </a:solidFill>
                <a:latin typeface="Tahoma"/>
                <a:cs typeface="Tahoma"/>
              </a:rPr>
              <a:t>personal </a:t>
            </a:r>
            <a:r>
              <a:rPr sz="850" spc="-5" dirty="0">
                <a:solidFill>
                  <a:srgbClr val="8597A3"/>
                </a:solidFill>
                <a:latin typeface="Tahoma"/>
                <a:cs typeface="Tahoma"/>
              </a:rPr>
              <a:t>information </a:t>
            </a:r>
            <a:r>
              <a:rPr sz="850" dirty="0">
                <a:solidFill>
                  <a:srgbClr val="8597A3"/>
                </a:solidFill>
                <a:latin typeface="Tahoma"/>
                <a:cs typeface="Tahoma"/>
              </a:rPr>
              <a:t>or personal  data, </a:t>
            </a:r>
            <a:r>
              <a:rPr sz="850" spc="-5" dirty="0">
                <a:solidFill>
                  <a:srgbClr val="8597A3"/>
                </a:solidFill>
                <a:latin typeface="Tahoma"/>
                <a:cs typeface="Tahoma"/>
              </a:rPr>
              <a:t>export controlled information, </a:t>
            </a:r>
            <a:r>
              <a:rPr sz="850" dirty="0">
                <a:solidFill>
                  <a:srgbClr val="8597A3"/>
                </a:solidFill>
                <a:latin typeface="Tahoma"/>
                <a:cs typeface="Tahoma"/>
              </a:rPr>
              <a:t>and </a:t>
            </a:r>
            <a:r>
              <a:rPr sz="850" spc="-10" dirty="0">
                <a:solidFill>
                  <a:srgbClr val="8597A3"/>
                </a:solidFill>
                <a:latin typeface="Tahoma"/>
                <a:cs typeface="Tahoma"/>
              </a:rPr>
              <a:t>classified</a:t>
            </a:r>
            <a:r>
              <a:rPr sz="850" spc="10" dirty="0">
                <a:solidFill>
                  <a:srgbClr val="8597A3"/>
                </a:solidFill>
                <a:latin typeface="Tahoma"/>
                <a:cs typeface="Tahoma"/>
              </a:rPr>
              <a:t> </a:t>
            </a:r>
            <a:r>
              <a:rPr sz="850" spc="-5" dirty="0">
                <a:solidFill>
                  <a:srgbClr val="8597A3"/>
                </a:solidFill>
                <a:latin typeface="Tahoma"/>
                <a:cs typeface="Tahoma"/>
              </a:rPr>
              <a:t>information.</a:t>
            </a:r>
            <a:endParaRPr sz="850" dirty="0">
              <a:latin typeface="Tahoma"/>
              <a:cs typeface="Tahoma"/>
            </a:endParaRPr>
          </a:p>
          <a:p>
            <a:pPr marL="372110" marR="5080">
              <a:lnSpc>
                <a:spcPct val="107800"/>
              </a:lnSpc>
              <a:spcBef>
                <a:spcPts val="850"/>
              </a:spcBef>
            </a:pPr>
            <a:r>
              <a:rPr sz="850" dirty="0">
                <a:solidFill>
                  <a:srgbClr val="8597A3"/>
                </a:solidFill>
                <a:latin typeface="Tahoma"/>
                <a:cs typeface="Tahoma"/>
              </a:rPr>
              <a:t>All </a:t>
            </a:r>
            <a:r>
              <a:rPr sz="850" spc="-5" dirty="0">
                <a:solidFill>
                  <a:srgbClr val="8597A3"/>
                </a:solidFill>
                <a:latin typeface="Tahoma"/>
                <a:cs typeface="Tahoma"/>
              </a:rPr>
              <a:t>such information </a:t>
            </a:r>
            <a:r>
              <a:rPr sz="850" dirty="0">
                <a:solidFill>
                  <a:srgbClr val="8597A3"/>
                </a:solidFill>
                <a:latin typeface="Tahoma"/>
                <a:cs typeface="Tahoma"/>
              </a:rPr>
              <a:t>must be handled, </a:t>
            </a:r>
            <a:r>
              <a:rPr sz="850" spc="-5" dirty="0">
                <a:solidFill>
                  <a:srgbClr val="8597A3"/>
                </a:solidFill>
                <a:latin typeface="Tahoma"/>
                <a:cs typeface="Tahoma"/>
              </a:rPr>
              <a:t>stored </a:t>
            </a:r>
            <a:r>
              <a:rPr sz="850" dirty="0">
                <a:solidFill>
                  <a:srgbClr val="8597A3"/>
                </a:solidFill>
                <a:latin typeface="Tahoma"/>
                <a:cs typeface="Tahoma"/>
              </a:rPr>
              <a:t>and </a:t>
            </a:r>
            <a:r>
              <a:rPr sz="850" spc="-5" dirty="0">
                <a:solidFill>
                  <a:srgbClr val="8597A3"/>
                </a:solidFill>
                <a:latin typeface="Tahoma"/>
                <a:cs typeface="Tahoma"/>
              </a:rPr>
              <a:t>protected </a:t>
            </a:r>
            <a:r>
              <a:rPr sz="850" dirty="0">
                <a:solidFill>
                  <a:srgbClr val="8597A3"/>
                </a:solidFill>
                <a:latin typeface="Tahoma"/>
                <a:cs typeface="Tahoma"/>
              </a:rPr>
              <a:t>pursuant </a:t>
            </a:r>
            <a:r>
              <a:rPr sz="850" spc="-5" dirty="0">
                <a:solidFill>
                  <a:srgbClr val="8597A3"/>
                </a:solidFill>
                <a:latin typeface="Tahoma"/>
                <a:cs typeface="Tahoma"/>
              </a:rPr>
              <a:t>to  contractual, </a:t>
            </a:r>
            <a:r>
              <a:rPr sz="850" dirty="0">
                <a:solidFill>
                  <a:srgbClr val="8597A3"/>
                </a:solidFill>
                <a:latin typeface="Tahoma"/>
                <a:cs typeface="Tahoma"/>
              </a:rPr>
              <a:t>legal or other </a:t>
            </a:r>
            <a:r>
              <a:rPr sz="850" spc="-5" dirty="0">
                <a:solidFill>
                  <a:srgbClr val="8597A3"/>
                </a:solidFill>
                <a:latin typeface="Tahoma"/>
                <a:cs typeface="Tahoma"/>
              </a:rPr>
              <a:t>requirements, </a:t>
            </a:r>
            <a:r>
              <a:rPr sz="850" dirty="0">
                <a:solidFill>
                  <a:srgbClr val="8597A3"/>
                </a:solidFill>
                <a:latin typeface="Tahoma"/>
                <a:cs typeface="Tahoma"/>
              </a:rPr>
              <a:t>and not </a:t>
            </a:r>
            <a:r>
              <a:rPr sz="850" spc="-5" dirty="0">
                <a:solidFill>
                  <a:srgbClr val="8597A3"/>
                </a:solidFill>
                <a:latin typeface="Tahoma"/>
                <a:cs typeface="Tahoma"/>
              </a:rPr>
              <a:t>accessed </a:t>
            </a:r>
            <a:r>
              <a:rPr sz="850" dirty="0">
                <a:solidFill>
                  <a:srgbClr val="8597A3"/>
                </a:solidFill>
                <a:latin typeface="Tahoma"/>
                <a:cs typeface="Tahoma"/>
              </a:rPr>
              <a:t>or disclosed </a:t>
            </a:r>
            <a:r>
              <a:rPr sz="850" spc="-5" dirty="0">
                <a:solidFill>
                  <a:srgbClr val="8597A3"/>
                </a:solidFill>
                <a:latin typeface="Tahoma"/>
                <a:cs typeface="Tahoma"/>
              </a:rPr>
              <a:t>without  requisite </a:t>
            </a:r>
            <a:r>
              <a:rPr sz="850" dirty="0">
                <a:solidFill>
                  <a:srgbClr val="8597A3"/>
                </a:solidFill>
                <a:latin typeface="Tahoma"/>
                <a:cs typeface="Tahoma"/>
              </a:rPr>
              <a:t>business purposes or </a:t>
            </a:r>
            <a:r>
              <a:rPr sz="850" spc="-10" dirty="0">
                <a:solidFill>
                  <a:srgbClr val="8597A3"/>
                </a:solidFill>
                <a:latin typeface="Tahoma"/>
                <a:cs typeface="Tahoma"/>
              </a:rPr>
              <a:t>authority. </a:t>
            </a:r>
            <a:r>
              <a:rPr sz="850" spc="-5" dirty="0">
                <a:solidFill>
                  <a:srgbClr val="8597A3"/>
                </a:solidFill>
                <a:latin typeface="Tahoma"/>
                <a:cs typeface="Tahoma"/>
              </a:rPr>
              <a:t>Intellectual property </a:t>
            </a:r>
            <a:r>
              <a:rPr sz="850" dirty="0">
                <a:solidFill>
                  <a:srgbClr val="8597A3"/>
                </a:solidFill>
                <a:latin typeface="Tahoma"/>
                <a:cs typeface="Tahoma"/>
              </a:rPr>
              <a:t>includes, but is not  </a:t>
            </a:r>
            <a:r>
              <a:rPr sz="850" spc="-5" dirty="0">
                <a:solidFill>
                  <a:srgbClr val="8597A3"/>
                </a:solidFill>
                <a:latin typeface="Tahoma"/>
                <a:cs typeface="Tahoma"/>
              </a:rPr>
              <a:t>limited </a:t>
            </a:r>
            <a:r>
              <a:rPr sz="850" spc="-10" dirty="0">
                <a:solidFill>
                  <a:srgbClr val="8597A3"/>
                </a:solidFill>
                <a:latin typeface="Tahoma"/>
                <a:cs typeface="Tahoma"/>
              </a:rPr>
              <a:t>to, </a:t>
            </a:r>
            <a:r>
              <a:rPr sz="850" spc="-5" dirty="0">
                <a:solidFill>
                  <a:srgbClr val="8597A3"/>
                </a:solidFill>
                <a:latin typeface="Tahoma"/>
                <a:cs typeface="Tahoma"/>
              </a:rPr>
              <a:t>trademarks, copyright, </a:t>
            </a:r>
            <a:r>
              <a:rPr sz="850" dirty="0">
                <a:solidFill>
                  <a:srgbClr val="8597A3"/>
                </a:solidFill>
                <a:latin typeface="Tahoma"/>
                <a:cs typeface="Tahoma"/>
              </a:rPr>
              <a:t>patents, </a:t>
            </a:r>
            <a:r>
              <a:rPr sz="850" spc="-5" dirty="0">
                <a:solidFill>
                  <a:srgbClr val="8597A3"/>
                </a:solidFill>
                <a:latin typeface="Tahoma"/>
                <a:cs typeface="Tahoma"/>
              </a:rPr>
              <a:t>inventions, know </a:t>
            </a:r>
            <a:r>
              <a:rPr sz="850" spc="-10" dirty="0">
                <a:solidFill>
                  <a:srgbClr val="8597A3"/>
                </a:solidFill>
                <a:latin typeface="Tahoma"/>
                <a:cs typeface="Tahoma"/>
              </a:rPr>
              <a:t>how, </a:t>
            </a:r>
            <a:r>
              <a:rPr sz="850" dirty="0">
                <a:solidFill>
                  <a:srgbClr val="8597A3"/>
                </a:solidFill>
                <a:latin typeface="Tahoma"/>
                <a:cs typeface="Tahoma"/>
              </a:rPr>
              <a:t>design, mask  </a:t>
            </a:r>
            <a:r>
              <a:rPr sz="850" spc="-5" dirty="0">
                <a:solidFill>
                  <a:srgbClr val="8597A3"/>
                </a:solidFill>
                <a:latin typeface="Tahoma"/>
                <a:cs typeface="Tahoma"/>
              </a:rPr>
              <a:t>works, </a:t>
            </a:r>
            <a:r>
              <a:rPr sz="850" dirty="0">
                <a:solidFill>
                  <a:srgbClr val="8597A3"/>
                </a:solidFill>
                <a:latin typeface="Tahoma"/>
                <a:cs typeface="Tahoma"/>
              </a:rPr>
              <a:t>and </a:t>
            </a:r>
            <a:r>
              <a:rPr sz="850" spc="-5" dirty="0">
                <a:solidFill>
                  <a:srgbClr val="8597A3"/>
                </a:solidFill>
                <a:latin typeface="Tahoma"/>
                <a:cs typeface="Tahoma"/>
              </a:rPr>
              <a:t>trade secrets. </a:t>
            </a:r>
            <a:r>
              <a:rPr sz="850" dirty="0">
                <a:solidFill>
                  <a:srgbClr val="8597A3"/>
                </a:solidFill>
                <a:latin typeface="Tahoma"/>
                <a:cs typeface="Tahoma"/>
              </a:rPr>
              <a:t>Our </a:t>
            </a:r>
            <a:r>
              <a:rPr sz="850" spc="-5" dirty="0">
                <a:solidFill>
                  <a:srgbClr val="8597A3"/>
                </a:solidFill>
                <a:latin typeface="Tahoma"/>
                <a:cs typeface="Tahoma"/>
              </a:rPr>
              <a:t>success </a:t>
            </a:r>
            <a:r>
              <a:rPr sz="850" dirty="0">
                <a:solidFill>
                  <a:srgbClr val="8597A3"/>
                </a:solidFill>
                <a:latin typeface="Tahoma"/>
                <a:cs typeface="Tahoma"/>
              </a:rPr>
              <a:t>is dependent on </a:t>
            </a:r>
            <a:r>
              <a:rPr sz="850" spc="-5" dirty="0">
                <a:solidFill>
                  <a:srgbClr val="8597A3"/>
                </a:solidFill>
                <a:latin typeface="Tahoma"/>
                <a:cs typeface="Tahoma"/>
              </a:rPr>
              <a:t>such information</a:t>
            </a:r>
            <a:r>
              <a:rPr sz="850" spc="-15" dirty="0">
                <a:solidFill>
                  <a:srgbClr val="8597A3"/>
                </a:solidFill>
                <a:latin typeface="Tahoma"/>
                <a:cs typeface="Tahoma"/>
              </a:rPr>
              <a:t> </a:t>
            </a:r>
            <a:r>
              <a:rPr sz="850" dirty="0">
                <a:solidFill>
                  <a:srgbClr val="8597A3"/>
                </a:solidFill>
                <a:latin typeface="Tahoma"/>
                <a:cs typeface="Tahoma"/>
              </a:rPr>
              <a:t>and</a:t>
            </a:r>
            <a:endParaRPr sz="850" dirty="0">
              <a:latin typeface="Tahoma"/>
              <a:cs typeface="Tahoma"/>
            </a:endParaRPr>
          </a:p>
          <a:p>
            <a:pPr marL="372110" marR="182880">
              <a:lnSpc>
                <a:spcPct val="107800"/>
              </a:lnSpc>
            </a:pPr>
            <a:r>
              <a:rPr sz="850" dirty="0">
                <a:solidFill>
                  <a:srgbClr val="8597A3"/>
                </a:solidFill>
                <a:latin typeface="Tahoma"/>
                <a:cs typeface="Tahoma"/>
              </a:rPr>
              <a:t>it must be </a:t>
            </a:r>
            <a:r>
              <a:rPr sz="850" spc="-5" dirty="0">
                <a:solidFill>
                  <a:srgbClr val="8597A3"/>
                </a:solidFill>
                <a:latin typeface="Tahoma"/>
                <a:cs typeface="Tahoma"/>
              </a:rPr>
              <a:t>preserved </a:t>
            </a:r>
            <a:r>
              <a:rPr sz="850" dirty="0">
                <a:solidFill>
                  <a:srgbClr val="8597A3"/>
                </a:solidFill>
                <a:latin typeface="Tahoma"/>
                <a:cs typeface="Tahoma"/>
              </a:rPr>
              <a:t>and </a:t>
            </a:r>
            <a:r>
              <a:rPr sz="850" spc="-5" dirty="0">
                <a:solidFill>
                  <a:srgbClr val="8597A3"/>
                </a:solidFill>
                <a:latin typeface="Tahoma"/>
                <a:cs typeface="Tahoma"/>
              </a:rPr>
              <a:t>protected </a:t>
            </a:r>
            <a:r>
              <a:rPr sz="850" dirty="0">
                <a:solidFill>
                  <a:srgbClr val="8597A3"/>
                </a:solidFill>
                <a:latin typeface="Tahoma"/>
                <a:cs typeface="Tahoma"/>
              </a:rPr>
              <a:t>against </a:t>
            </a:r>
            <a:r>
              <a:rPr sz="850" spc="-5" dirty="0">
                <a:solidFill>
                  <a:srgbClr val="8597A3"/>
                </a:solidFill>
                <a:latin typeface="Tahoma"/>
                <a:cs typeface="Tahoma"/>
              </a:rPr>
              <a:t>disclosure, whether </a:t>
            </a:r>
            <a:r>
              <a:rPr sz="850" dirty="0">
                <a:solidFill>
                  <a:srgbClr val="8597A3"/>
                </a:solidFill>
                <a:latin typeface="Tahoma"/>
                <a:cs typeface="Tahoma"/>
              </a:rPr>
              <a:t>intentional or  unintentional.</a:t>
            </a:r>
            <a:endParaRPr sz="850" dirty="0">
              <a:latin typeface="Tahoma"/>
              <a:cs typeface="Tahoma"/>
            </a:endParaRPr>
          </a:p>
          <a:p>
            <a:pPr marL="372110" marR="299085">
              <a:lnSpc>
                <a:spcPct val="107800"/>
              </a:lnSpc>
              <a:spcBef>
                <a:spcPts val="850"/>
              </a:spcBef>
            </a:pPr>
            <a:r>
              <a:rPr sz="850" spc="-5" dirty="0">
                <a:solidFill>
                  <a:srgbClr val="8597A3"/>
                </a:solidFill>
                <a:latin typeface="Tahoma"/>
                <a:cs typeface="Tahoma"/>
              </a:rPr>
              <a:t>With the wide </a:t>
            </a:r>
            <a:r>
              <a:rPr sz="850" dirty="0">
                <a:solidFill>
                  <a:srgbClr val="8597A3"/>
                </a:solidFill>
                <a:latin typeface="Tahoma"/>
                <a:cs typeface="Tahoma"/>
              </a:rPr>
              <a:t>use of </a:t>
            </a:r>
            <a:r>
              <a:rPr sz="850" spc="-5" dirty="0">
                <a:solidFill>
                  <a:srgbClr val="8597A3"/>
                </a:solidFill>
                <a:latin typeface="Tahoma"/>
                <a:cs typeface="Tahoma"/>
              </a:rPr>
              <a:t>computers </a:t>
            </a:r>
            <a:r>
              <a:rPr sz="850" dirty="0">
                <a:solidFill>
                  <a:srgbClr val="8597A3"/>
                </a:solidFill>
                <a:latin typeface="Tahoma"/>
                <a:cs typeface="Tahoma"/>
              </a:rPr>
              <a:t>and </a:t>
            </a:r>
            <a:r>
              <a:rPr sz="850" spc="-5" dirty="0">
                <a:solidFill>
                  <a:srgbClr val="8597A3"/>
                </a:solidFill>
                <a:latin typeface="Tahoma"/>
                <a:cs typeface="Tahoma"/>
              </a:rPr>
              <a:t>telecommunications, the protection </a:t>
            </a:r>
            <a:r>
              <a:rPr sz="850" dirty="0">
                <a:solidFill>
                  <a:srgbClr val="8597A3"/>
                </a:solidFill>
                <a:latin typeface="Tahoma"/>
                <a:cs typeface="Tahoma"/>
              </a:rPr>
              <a:t>of  </a:t>
            </a:r>
            <a:r>
              <a:rPr sz="850" spc="-5" dirty="0">
                <a:solidFill>
                  <a:srgbClr val="8597A3"/>
                </a:solidFill>
                <a:latin typeface="Tahoma"/>
                <a:cs typeface="Tahoma"/>
              </a:rPr>
              <a:t>information </a:t>
            </a:r>
            <a:r>
              <a:rPr sz="850" dirty="0">
                <a:solidFill>
                  <a:srgbClr val="8597A3"/>
                </a:solidFill>
                <a:latin typeface="Tahoma"/>
                <a:cs typeface="Tahoma"/>
              </a:rPr>
              <a:t>in </a:t>
            </a:r>
            <a:r>
              <a:rPr sz="850" spc="-5" dirty="0">
                <a:solidFill>
                  <a:srgbClr val="8597A3"/>
                </a:solidFill>
                <a:latin typeface="Tahoma"/>
                <a:cs typeface="Tahoma"/>
              </a:rPr>
              <a:t>electronic format </a:t>
            </a:r>
            <a:r>
              <a:rPr sz="850" dirty="0">
                <a:solidFill>
                  <a:srgbClr val="8597A3"/>
                </a:solidFill>
                <a:latin typeface="Tahoma"/>
                <a:cs typeface="Tahoma"/>
              </a:rPr>
              <a:t>is of particular</a:t>
            </a:r>
            <a:r>
              <a:rPr sz="850" spc="5" dirty="0">
                <a:solidFill>
                  <a:srgbClr val="8597A3"/>
                </a:solidFill>
                <a:latin typeface="Tahoma"/>
                <a:cs typeface="Tahoma"/>
              </a:rPr>
              <a:t> </a:t>
            </a:r>
            <a:r>
              <a:rPr sz="850" spc="-5" dirty="0">
                <a:solidFill>
                  <a:srgbClr val="8597A3"/>
                </a:solidFill>
                <a:latin typeface="Tahoma"/>
                <a:cs typeface="Tahoma"/>
              </a:rPr>
              <a:t>concern.</a:t>
            </a:r>
            <a:endParaRPr sz="850" dirty="0">
              <a:latin typeface="Tahoma"/>
              <a:cs typeface="Tahoma"/>
            </a:endParaRPr>
          </a:p>
          <a:p>
            <a:pPr>
              <a:lnSpc>
                <a:spcPct val="100000"/>
              </a:lnSpc>
              <a:spcBef>
                <a:spcPts val="10"/>
              </a:spcBef>
            </a:pPr>
            <a:endParaRPr sz="800" dirty="0">
              <a:latin typeface="Times New Roman"/>
              <a:cs typeface="Times New Roman"/>
            </a:endParaRPr>
          </a:p>
          <a:p>
            <a:pPr marL="372110">
              <a:lnSpc>
                <a:spcPct val="100000"/>
              </a:lnSpc>
            </a:pPr>
            <a:r>
              <a:rPr sz="850" dirty="0">
                <a:solidFill>
                  <a:srgbClr val="8597A3"/>
                </a:solidFill>
                <a:latin typeface="Tahoma"/>
                <a:cs typeface="Tahoma"/>
              </a:rPr>
              <a:t>The </a:t>
            </a:r>
            <a:r>
              <a:rPr sz="850" spc="-5" dirty="0">
                <a:solidFill>
                  <a:srgbClr val="8597A3"/>
                </a:solidFill>
                <a:latin typeface="Tahoma"/>
                <a:cs typeface="Tahoma"/>
              </a:rPr>
              <a:t>following </a:t>
            </a:r>
            <a:r>
              <a:rPr sz="850" dirty="0">
                <a:solidFill>
                  <a:srgbClr val="8597A3"/>
                </a:solidFill>
                <a:latin typeface="Tahoma"/>
                <a:cs typeface="Tahoma"/>
              </a:rPr>
              <a:t>must all be </a:t>
            </a:r>
            <a:r>
              <a:rPr sz="850" spc="-5" dirty="0">
                <a:solidFill>
                  <a:srgbClr val="8597A3"/>
                </a:solidFill>
                <a:latin typeface="Tahoma"/>
                <a:cs typeface="Tahoma"/>
              </a:rPr>
              <a:t>protected:</a:t>
            </a:r>
            <a:endParaRPr sz="850" dirty="0">
              <a:latin typeface="Tahoma"/>
              <a:cs typeface="Tahoma"/>
            </a:endParaRPr>
          </a:p>
          <a:p>
            <a:pPr marL="372110" marR="71755">
              <a:lnSpc>
                <a:spcPct val="107800"/>
              </a:lnSpc>
              <a:spcBef>
                <a:spcPts val="855"/>
              </a:spcBef>
            </a:pPr>
            <a:r>
              <a:rPr sz="850" spc="-5" dirty="0">
                <a:solidFill>
                  <a:srgbClr val="8597A3"/>
                </a:solidFill>
                <a:latin typeface="Tahoma"/>
                <a:cs typeface="Tahoma"/>
              </a:rPr>
              <a:t>Confidential information </a:t>
            </a:r>
            <a:r>
              <a:rPr sz="850" dirty="0">
                <a:solidFill>
                  <a:srgbClr val="8597A3"/>
                </a:solidFill>
                <a:latin typeface="Tahoma"/>
                <a:cs typeface="Tahoma"/>
              </a:rPr>
              <a:t>assets, </a:t>
            </a:r>
            <a:r>
              <a:rPr sz="850" spc="-5" dirty="0">
                <a:solidFill>
                  <a:srgbClr val="8597A3"/>
                </a:solidFill>
                <a:latin typeface="Tahoma"/>
                <a:cs typeface="Tahoma"/>
              </a:rPr>
              <a:t>proprietary information, Company </a:t>
            </a:r>
            <a:r>
              <a:rPr sz="850" dirty="0">
                <a:solidFill>
                  <a:srgbClr val="8597A3"/>
                </a:solidFill>
                <a:latin typeface="Tahoma"/>
                <a:cs typeface="Tahoma"/>
              </a:rPr>
              <a:t>intellectual  </a:t>
            </a:r>
            <a:r>
              <a:rPr sz="850" spc="-5" dirty="0">
                <a:solidFill>
                  <a:srgbClr val="8597A3"/>
                </a:solidFill>
                <a:latin typeface="Tahoma"/>
                <a:cs typeface="Tahoma"/>
              </a:rPr>
              <a:t>property </a:t>
            </a:r>
            <a:r>
              <a:rPr sz="850" dirty="0">
                <a:solidFill>
                  <a:srgbClr val="8597A3"/>
                </a:solidFill>
                <a:latin typeface="Tahoma"/>
                <a:cs typeface="Tahoma"/>
              </a:rPr>
              <a:t>and data or </a:t>
            </a:r>
            <a:r>
              <a:rPr sz="850" spc="-5" dirty="0">
                <a:solidFill>
                  <a:srgbClr val="8597A3"/>
                </a:solidFill>
                <a:latin typeface="Tahoma"/>
                <a:cs typeface="Tahoma"/>
              </a:rPr>
              <a:t>information whose </a:t>
            </a:r>
            <a:r>
              <a:rPr sz="850" dirty="0">
                <a:solidFill>
                  <a:srgbClr val="8597A3"/>
                </a:solidFill>
                <a:latin typeface="Tahoma"/>
                <a:cs typeface="Tahoma"/>
              </a:rPr>
              <a:t>destruction or </a:t>
            </a:r>
            <a:r>
              <a:rPr sz="850" spc="-5" dirty="0">
                <a:solidFill>
                  <a:srgbClr val="8597A3"/>
                </a:solidFill>
                <a:latin typeface="Tahoma"/>
                <a:cs typeface="Tahoma"/>
              </a:rPr>
              <a:t>disclosure </a:t>
            </a:r>
            <a:r>
              <a:rPr sz="850" dirty="0">
                <a:solidFill>
                  <a:srgbClr val="8597A3"/>
                </a:solidFill>
                <a:latin typeface="Tahoma"/>
                <a:cs typeface="Tahoma"/>
              </a:rPr>
              <a:t>outside of </a:t>
            </a:r>
            <a:r>
              <a:rPr sz="850" spc="-5" dirty="0">
                <a:solidFill>
                  <a:srgbClr val="8597A3"/>
                </a:solidFill>
                <a:latin typeface="Tahoma"/>
                <a:cs typeface="Tahoma"/>
              </a:rPr>
              <a:t>the  Company could result </a:t>
            </a:r>
            <a:r>
              <a:rPr sz="850" dirty="0">
                <a:solidFill>
                  <a:srgbClr val="8597A3"/>
                </a:solidFill>
                <a:latin typeface="Tahoma"/>
                <a:cs typeface="Tahoma"/>
              </a:rPr>
              <a:t>in </a:t>
            </a:r>
            <a:r>
              <a:rPr sz="850" spc="-5" dirty="0">
                <a:solidFill>
                  <a:srgbClr val="8597A3"/>
                </a:solidFill>
                <a:latin typeface="Tahoma"/>
                <a:cs typeface="Tahoma"/>
              </a:rPr>
              <a:t>any </a:t>
            </a:r>
            <a:r>
              <a:rPr sz="850" dirty="0">
                <a:solidFill>
                  <a:srgbClr val="8597A3"/>
                </a:solidFill>
                <a:latin typeface="Tahoma"/>
                <a:cs typeface="Tahoma"/>
              </a:rPr>
              <a:t>of </a:t>
            </a:r>
            <a:r>
              <a:rPr sz="850" spc="-5" dirty="0">
                <a:solidFill>
                  <a:srgbClr val="8597A3"/>
                </a:solidFill>
                <a:latin typeface="Tahoma"/>
                <a:cs typeface="Tahoma"/>
              </a:rPr>
              <a:t>the following: </a:t>
            </a:r>
            <a:r>
              <a:rPr sz="850" spc="-10" dirty="0">
                <a:solidFill>
                  <a:srgbClr val="8597A3"/>
                </a:solidFill>
                <a:latin typeface="Tahoma"/>
                <a:cs typeface="Tahoma"/>
              </a:rPr>
              <a:t>financial </a:t>
            </a:r>
            <a:r>
              <a:rPr sz="850" dirty="0">
                <a:solidFill>
                  <a:srgbClr val="8597A3"/>
                </a:solidFill>
                <a:latin typeface="Tahoma"/>
                <a:cs typeface="Tahoma"/>
              </a:rPr>
              <a:t>loss, loss of </a:t>
            </a:r>
            <a:r>
              <a:rPr sz="850" spc="-5" dirty="0">
                <a:solidFill>
                  <a:srgbClr val="8597A3"/>
                </a:solidFill>
                <a:latin typeface="Tahoma"/>
                <a:cs typeface="Tahoma"/>
              </a:rPr>
              <a:t>competitive  position, degraded </a:t>
            </a:r>
            <a:r>
              <a:rPr sz="850" dirty="0">
                <a:solidFill>
                  <a:srgbClr val="8597A3"/>
                </a:solidFill>
                <a:latin typeface="Tahoma"/>
                <a:cs typeface="Tahoma"/>
              </a:rPr>
              <a:t>business </a:t>
            </a:r>
            <a:r>
              <a:rPr sz="850" spc="-5" dirty="0">
                <a:solidFill>
                  <a:srgbClr val="8597A3"/>
                </a:solidFill>
                <a:latin typeface="Tahoma"/>
                <a:cs typeface="Tahoma"/>
              </a:rPr>
              <a:t>operation, violation </a:t>
            </a:r>
            <a:r>
              <a:rPr sz="850" dirty="0">
                <a:solidFill>
                  <a:srgbClr val="8597A3"/>
                </a:solidFill>
                <a:latin typeface="Tahoma"/>
                <a:cs typeface="Tahoma"/>
              </a:rPr>
              <a:t>of a </a:t>
            </a:r>
            <a:r>
              <a:rPr sz="850" spc="-10" dirty="0">
                <a:solidFill>
                  <a:srgbClr val="8597A3"/>
                </a:solidFill>
                <a:latin typeface="Tahoma"/>
                <a:cs typeface="Tahoma"/>
              </a:rPr>
              <a:t>confidentiality </a:t>
            </a:r>
            <a:r>
              <a:rPr sz="850" spc="-5" dirty="0">
                <a:solidFill>
                  <a:srgbClr val="8597A3"/>
                </a:solidFill>
                <a:latin typeface="Tahoma"/>
                <a:cs typeface="Tahoma"/>
              </a:rPr>
              <a:t>agreement  with </a:t>
            </a:r>
            <a:r>
              <a:rPr sz="850" dirty="0">
                <a:solidFill>
                  <a:srgbClr val="8597A3"/>
                </a:solidFill>
                <a:latin typeface="Tahoma"/>
                <a:cs typeface="Tahoma"/>
              </a:rPr>
              <a:t>another </a:t>
            </a:r>
            <a:r>
              <a:rPr sz="850" spc="-15" dirty="0">
                <a:solidFill>
                  <a:srgbClr val="8597A3"/>
                </a:solidFill>
                <a:latin typeface="Tahoma"/>
                <a:cs typeface="Tahoma"/>
              </a:rPr>
              <a:t>party, </a:t>
            </a:r>
            <a:r>
              <a:rPr sz="850" dirty="0">
                <a:solidFill>
                  <a:srgbClr val="8597A3"/>
                </a:solidFill>
                <a:latin typeface="Tahoma"/>
                <a:cs typeface="Tahoma"/>
              </a:rPr>
              <a:t>or its use </a:t>
            </a:r>
            <a:r>
              <a:rPr sz="850" spc="-5" dirty="0">
                <a:solidFill>
                  <a:srgbClr val="8597A3"/>
                </a:solidFill>
                <a:latin typeface="Tahoma"/>
                <a:cs typeface="Tahoma"/>
              </a:rPr>
              <a:t>for </a:t>
            </a:r>
            <a:r>
              <a:rPr sz="850" dirty="0">
                <a:solidFill>
                  <a:srgbClr val="8597A3"/>
                </a:solidFill>
                <a:latin typeface="Tahoma"/>
                <a:cs typeface="Tahoma"/>
              </a:rPr>
              <a:t>personal</a:t>
            </a:r>
            <a:r>
              <a:rPr sz="850" spc="0" dirty="0">
                <a:solidFill>
                  <a:srgbClr val="8597A3"/>
                </a:solidFill>
                <a:latin typeface="Tahoma"/>
                <a:cs typeface="Tahoma"/>
              </a:rPr>
              <a:t> </a:t>
            </a:r>
            <a:r>
              <a:rPr sz="850" dirty="0">
                <a:solidFill>
                  <a:srgbClr val="8597A3"/>
                </a:solidFill>
                <a:latin typeface="Tahoma"/>
                <a:cs typeface="Tahoma"/>
              </a:rPr>
              <a:t>gain.</a:t>
            </a:r>
            <a:endParaRPr sz="850" dirty="0">
              <a:latin typeface="Tahoma"/>
              <a:cs typeface="Tahoma"/>
            </a:endParaRPr>
          </a:p>
          <a:p>
            <a:pPr>
              <a:lnSpc>
                <a:spcPct val="100000"/>
              </a:lnSpc>
              <a:spcBef>
                <a:spcPts val="5"/>
              </a:spcBef>
            </a:pPr>
            <a:endParaRPr sz="800" dirty="0">
              <a:latin typeface="Times New Roman"/>
              <a:cs typeface="Times New Roman"/>
            </a:endParaRPr>
          </a:p>
        </p:txBody>
      </p:sp>
      <p:sp>
        <p:nvSpPr>
          <p:cNvPr id="13" name="object 13"/>
          <p:cNvSpPr/>
          <p:nvPr/>
        </p:nvSpPr>
        <p:spPr>
          <a:xfrm>
            <a:off x="0" y="5273107"/>
            <a:ext cx="5074920" cy="2287270"/>
          </a:xfrm>
          <a:custGeom>
            <a:avLst/>
            <a:gdLst/>
            <a:ahLst/>
            <a:cxnLst/>
            <a:rect l="l" t="t" r="r" b="b"/>
            <a:pathLst>
              <a:path w="5074920" h="2287270">
                <a:moveTo>
                  <a:pt x="0" y="0"/>
                </a:moveTo>
                <a:lnTo>
                  <a:pt x="0" y="1549"/>
                </a:lnTo>
                <a:lnTo>
                  <a:pt x="4256595" y="2286901"/>
                </a:lnTo>
                <a:lnTo>
                  <a:pt x="5074373" y="2286901"/>
                </a:lnTo>
                <a:lnTo>
                  <a:pt x="0" y="0"/>
                </a:lnTo>
                <a:close/>
              </a:path>
            </a:pathLst>
          </a:custGeom>
          <a:solidFill>
            <a:srgbClr val="8597A3"/>
          </a:solidFill>
        </p:spPr>
        <p:txBody>
          <a:bodyPr wrap="square" lIns="0" tIns="0" rIns="0" bIns="0" rtlCol="0"/>
          <a:lstStyle/>
          <a:p>
            <a:endParaRPr/>
          </a:p>
        </p:txBody>
      </p:sp>
      <p:sp>
        <p:nvSpPr>
          <p:cNvPr id="14" name="object 14"/>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15</a:t>
            </a:fld>
            <a:endParaRPr dirty="0">
              <a:solidFill>
                <a:srgbClr val="FFFFFF"/>
              </a:solidFill>
            </a:endParaRPr>
          </a:p>
        </p:txBody>
      </p:sp>
      <p:sp>
        <p:nvSpPr>
          <p:cNvPr id="10" name="TextBox 9"/>
          <p:cNvSpPr txBox="1"/>
          <p:nvPr/>
        </p:nvSpPr>
        <p:spPr>
          <a:xfrm>
            <a:off x="10191960" y="7160348"/>
            <a:ext cx="4281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15</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83402" y="3993007"/>
            <a:ext cx="4422597" cy="259199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 y="5982002"/>
            <a:ext cx="10692130" cy="1001394"/>
          </a:xfrm>
          <a:custGeom>
            <a:avLst/>
            <a:gdLst/>
            <a:ahLst/>
            <a:cxnLst/>
            <a:rect l="l" t="t" r="r" b="b"/>
            <a:pathLst>
              <a:path w="10692130" h="1001395">
                <a:moveTo>
                  <a:pt x="0" y="0"/>
                </a:moveTo>
                <a:lnTo>
                  <a:pt x="10692003" y="1000798"/>
                </a:lnTo>
                <a:lnTo>
                  <a:pt x="10692003" y="555637"/>
                </a:lnTo>
                <a:lnTo>
                  <a:pt x="0" y="0"/>
                </a:lnTo>
                <a:close/>
              </a:path>
            </a:pathLst>
          </a:custGeom>
          <a:solidFill>
            <a:srgbClr val="346885"/>
          </a:solidFill>
        </p:spPr>
        <p:txBody>
          <a:bodyPr wrap="square" lIns="0" tIns="0" rIns="0" bIns="0" rtlCol="0"/>
          <a:lstStyle/>
          <a:p>
            <a:endParaRPr/>
          </a:p>
        </p:txBody>
      </p:sp>
      <p:sp>
        <p:nvSpPr>
          <p:cNvPr id="4" name="object 4"/>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5" name="object 5"/>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6" name="object 6"/>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7" name="object 7"/>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8" name="object 8"/>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9" name="object 9"/>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0" name="object 10"/>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txBox="1">
            <a:spLocks noGrp="1"/>
          </p:cNvSpPr>
          <p:nvPr>
            <p:ph type="title"/>
          </p:nvPr>
        </p:nvSpPr>
        <p:spPr>
          <a:xfrm>
            <a:off x="491300" y="995570"/>
            <a:ext cx="3705860" cy="391160"/>
          </a:xfrm>
          <a:prstGeom prst="rect">
            <a:avLst/>
          </a:prstGeom>
        </p:spPr>
        <p:txBody>
          <a:bodyPr vert="horz" wrap="square" lIns="0" tIns="12700" rIns="0" bIns="0" rtlCol="0">
            <a:spAutoFit/>
          </a:bodyPr>
          <a:lstStyle/>
          <a:p>
            <a:pPr marL="12700">
              <a:lnSpc>
                <a:spcPct val="100000"/>
              </a:lnSpc>
              <a:spcBef>
                <a:spcPts val="100"/>
              </a:spcBef>
            </a:pPr>
            <a:r>
              <a:rPr spc="-5" dirty="0"/>
              <a:t>Protect Company</a:t>
            </a:r>
            <a:r>
              <a:rPr spc="-90" dirty="0"/>
              <a:t> </a:t>
            </a:r>
            <a:r>
              <a:rPr dirty="0"/>
              <a:t>assets</a:t>
            </a:r>
          </a:p>
        </p:txBody>
      </p:sp>
      <p:sp>
        <p:nvSpPr>
          <p:cNvPr id="13" name="object 13"/>
          <p:cNvSpPr txBox="1"/>
          <p:nvPr/>
        </p:nvSpPr>
        <p:spPr>
          <a:xfrm>
            <a:off x="491300" y="1465971"/>
            <a:ext cx="4290060" cy="3003323"/>
          </a:xfrm>
          <a:prstGeom prst="rect">
            <a:avLst/>
          </a:prstGeom>
        </p:spPr>
        <p:txBody>
          <a:bodyPr vert="horz" wrap="square" lIns="0" tIns="12700" rIns="0" bIns="0" rtlCol="0">
            <a:spAutoFit/>
          </a:bodyPr>
          <a:lstStyle/>
          <a:p>
            <a:pPr marL="372110" marR="33020">
              <a:lnSpc>
                <a:spcPct val="107800"/>
              </a:lnSpc>
              <a:spcBef>
                <a:spcPts val="100"/>
              </a:spcBef>
            </a:pPr>
            <a:r>
              <a:rPr sz="850" spc="-20" dirty="0">
                <a:solidFill>
                  <a:srgbClr val="8597A3"/>
                </a:solidFill>
                <a:latin typeface="Tahoma"/>
                <a:cs typeface="Tahoma"/>
              </a:rPr>
              <a:t>We </a:t>
            </a:r>
            <a:r>
              <a:rPr sz="850" dirty="0">
                <a:solidFill>
                  <a:srgbClr val="8597A3"/>
                </a:solidFill>
                <a:latin typeface="Tahoma"/>
                <a:cs typeface="Tahoma"/>
              </a:rPr>
              <a:t>all </a:t>
            </a:r>
            <a:r>
              <a:rPr sz="850" spc="-5" dirty="0">
                <a:solidFill>
                  <a:srgbClr val="8597A3"/>
                </a:solidFill>
                <a:latin typeface="Tahoma"/>
                <a:cs typeface="Tahoma"/>
              </a:rPr>
              <a:t>have </a:t>
            </a:r>
            <a:r>
              <a:rPr sz="850" dirty="0">
                <a:solidFill>
                  <a:srgbClr val="8597A3"/>
                </a:solidFill>
                <a:latin typeface="Tahoma"/>
                <a:cs typeface="Tahoma"/>
              </a:rPr>
              <a:t>a </a:t>
            </a:r>
            <a:r>
              <a:rPr sz="850" spc="-5" dirty="0">
                <a:solidFill>
                  <a:srgbClr val="8597A3"/>
                </a:solidFill>
                <a:latin typeface="Tahoma"/>
                <a:cs typeface="Tahoma"/>
              </a:rPr>
              <a:t>duty to the Company </a:t>
            </a:r>
            <a:r>
              <a:rPr sz="850" dirty="0">
                <a:solidFill>
                  <a:srgbClr val="8597A3"/>
                </a:solidFill>
                <a:latin typeface="Tahoma"/>
                <a:cs typeface="Tahoma"/>
              </a:rPr>
              <a:t>and our </a:t>
            </a:r>
            <a:r>
              <a:rPr sz="850" spc="-5" dirty="0">
                <a:solidFill>
                  <a:srgbClr val="8597A3"/>
                </a:solidFill>
                <a:latin typeface="Tahoma"/>
                <a:cs typeface="Tahoma"/>
              </a:rPr>
              <a:t>customers to </a:t>
            </a:r>
            <a:r>
              <a:rPr sz="850" dirty="0">
                <a:solidFill>
                  <a:srgbClr val="8597A3"/>
                </a:solidFill>
                <a:latin typeface="Tahoma"/>
                <a:cs typeface="Tahoma"/>
              </a:rPr>
              <a:t>use assets and </a:t>
            </a:r>
            <a:r>
              <a:rPr sz="850" spc="-5" dirty="0">
                <a:solidFill>
                  <a:srgbClr val="8597A3"/>
                </a:solidFill>
                <a:latin typeface="Tahoma"/>
                <a:cs typeface="Tahoma"/>
              </a:rPr>
              <a:t>facilities  responsibly </a:t>
            </a:r>
            <a:r>
              <a:rPr sz="850" dirty="0">
                <a:solidFill>
                  <a:srgbClr val="8597A3"/>
                </a:solidFill>
                <a:latin typeface="Tahoma"/>
                <a:cs typeface="Tahoma"/>
              </a:rPr>
              <a:t>and </a:t>
            </a:r>
            <a:r>
              <a:rPr sz="850" spc="-5" dirty="0">
                <a:solidFill>
                  <a:srgbClr val="8597A3"/>
                </a:solidFill>
                <a:latin typeface="Tahoma"/>
                <a:cs typeface="Tahoma"/>
              </a:rPr>
              <a:t>for their </a:t>
            </a:r>
            <a:r>
              <a:rPr sz="850" dirty="0">
                <a:solidFill>
                  <a:srgbClr val="8597A3"/>
                </a:solidFill>
                <a:latin typeface="Tahoma"/>
                <a:cs typeface="Tahoma"/>
              </a:rPr>
              <a:t>intended purposes </a:t>
            </a:r>
            <a:r>
              <a:rPr sz="850" spc="-20" dirty="0">
                <a:solidFill>
                  <a:srgbClr val="8597A3"/>
                </a:solidFill>
                <a:latin typeface="Tahoma"/>
                <a:cs typeface="Tahoma"/>
              </a:rPr>
              <a:t>only. You </a:t>
            </a:r>
            <a:r>
              <a:rPr sz="850" spc="-5" dirty="0">
                <a:solidFill>
                  <a:srgbClr val="8597A3"/>
                </a:solidFill>
                <a:latin typeface="Tahoma"/>
                <a:cs typeface="Tahoma"/>
              </a:rPr>
              <a:t>are expected to take  reasonable care </a:t>
            </a:r>
            <a:r>
              <a:rPr sz="850" dirty="0">
                <a:solidFill>
                  <a:srgbClr val="8597A3"/>
                </a:solidFill>
                <a:latin typeface="Tahoma"/>
                <a:cs typeface="Tahoma"/>
              </a:rPr>
              <a:t>in </a:t>
            </a:r>
            <a:r>
              <a:rPr sz="850" spc="-5" dirty="0">
                <a:solidFill>
                  <a:srgbClr val="8597A3"/>
                </a:solidFill>
                <a:latin typeface="Tahoma"/>
                <a:cs typeface="Tahoma"/>
              </a:rPr>
              <a:t>the </a:t>
            </a:r>
            <a:r>
              <a:rPr sz="850" dirty="0">
                <a:solidFill>
                  <a:srgbClr val="8597A3"/>
                </a:solidFill>
                <a:latin typeface="Tahoma"/>
                <a:cs typeface="Tahoma"/>
              </a:rPr>
              <a:t>use, maintenance and </a:t>
            </a:r>
            <a:r>
              <a:rPr sz="850" spc="-5" dirty="0">
                <a:solidFill>
                  <a:srgbClr val="8597A3"/>
                </a:solidFill>
                <a:latin typeface="Tahoma"/>
                <a:cs typeface="Tahoma"/>
              </a:rPr>
              <a:t>security </a:t>
            </a:r>
            <a:r>
              <a:rPr sz="850" dirty="0">
                <a:solidFill>
                  <a:srgbClr val="8597A3"/>
                </a:solidFill>
                <a:latin typeface="Tahoma"/>
                <a:cs typeface="Tahoma"/>
              </a:rPr>
              <a:t>of </a:t>
            </a:r>
            <a:r>
              <a:rPr sz="850" spc="-5" dirty="0">
                <a:solidFill>
                  <a:srgbClr val="8597A3"/>
                </a:solidFill>
                <a:latin typeface="Tahoma"/>
                <a:cs typeface="Tahoma"/>
              </a:rPr>
              <a:t>company </a:t>
            </a:r>
            <a:r>
              <a:rPr sz="850" dirty="0">
                <a:solidFill>
                  <a:srgbClr val="8597A3"/>
                </a:solidFill>
                <a:latin typeface="Tahoma"/>
                <a:cs typeface="Tahoma"/>
              </a:rPr>
              <a:t>owned or  leased </a:t>
            </a:r>
            <a:r>
              <a:rPr sz="850" spc="-10" dirty="0">
                <a:solidFill>
                  <a:srgbClr val="8597A3"/>
                </a:solidFill>
                <a:latin typeface="Tahoma"/>
                <a:cs typeface="Tahoma"/>
              </a:rPr>
              <a:t>property. </a:t>
            </a:r>
            <a:r>
              <a:rPr sz="850" spc="-5" dirty="0">
                <a:solidFill>
                  <a:srgbClr val="8597A3"/>
                </a:solidFill>
                <a:latin typeface="Tahoma"/>
                <a:cs typeface="Tahoma"/>
              </a:rPr>
              <a:t>In </a:t>
            </a:r>
            <a:r>
              <a:rPr sz="850" dirty="0">
                <a:solidFill>
                  <a:srgbClr val="8597A3"/>
                </a:solidFill>
                <a:latin typeface="Tahoma"/>
                <a:cs typeface="Tahoma"/>
              </a:rPr>
              <a:t>addition, </a:t>
            </a:r>
            <a:r>
              <a:rPr sz="850" spc="-5" dirty="0">
                <a:solidFill>
                  <a:srgbClr val="8597A3"/>
                </a:solidFill>
                <a:latin typeface="Tahoma"/>
                <a:cs typeface="Tahoma"/>
              </a:rPr>
              <a:t>you </a:t>
            </a:r>
            <a:r>
              <a:rPr sz="850" dirty="0">
                <a:solidFill>
                  <a:srgbClr val="8597A3"/>
                </a:solidFill>
                <a:latin typeface="Tahoma"/>
                <a:cs typeface="Tahoma"/>
              </a:rPr>
              <a:t>must not </a:t>
            </a:r>
            <a:r>
              <a:rPr sz="850" spc="-5" dirty="0">
                <a:solidFill>
                  <a:srgbClr val="8597A3"/>
                </a:solidFill>
                <a:latin typeface="Tahoma"/>
                <a:cs typeface="Tahoma"/>
              </a:rPr>
              <a:t>wilfully interfere with </a:t>
            </a:r>
            <a:r>
              <a:rPr sz="850" dirty="0">
                <a:solidFill>
                  <a:srgbClr val="8597A3"/>
                </a:solidFill>
                <a:latin typeface="Tahoma"/>
                <a:cs typeface="Tahoma"/>
              </a:rPr>
              <a:t>or misuse </a:t>
            </a:r>
            <a:r>
              <a:rPr sz="850" spc="-5" dirty="0">
                <a:solidFill>
                  <a:srgbClr val="8597A3"/>
                </a:solidFill>
                <a:latin typeface="Tahoma"/>
                <a:cs typeface="Tahoma"/>
              </a:rPr>
              <a:t>any  </a:t>
            </a:r>
            <a:r>
              <a:rPr sz="850" dirty="0">
                <a:solidFill>
                  <a:srgbClr val="8597A3"/>
                </a:solidFill>
                <a:latin typeface="Tahoma"/>
                <a:cs typeface="Tahoma"/>
              </a:rPr>
              <a:t>machinery or other </a:t>
            </a:r>
            <a:r>
              <a:rPr sz="850" spc="-5" dirty="0">
                <a:solidFill>
                  <a:srgbClr val="8597A3"/>
                </a:solidFill>
                <a:latin typeface="Tahoma"/>
                <a:cs typeface="Tahoma"/>
              </a:rPr>
              <a:t>office equipment </a:t>
            </a:r>
            <a:r>
              <a:rPr sz="850" dirty="0">
                <a:solidFill>
                  <a:srgbClr val="8597A3"/>
                </a:solidFill>
                <a:latin typeface="Tahoma"/>
                <a:cs typeface="Tahoma"/>
              </a:rPr>
              <a:t>of </a:t>
            </a:r>
            <a:r>
              <a:rPr sz="850" spc="-5" dirty="0">
                <a:solidFill>
                  <a:srgbClr val="8597A3"/>
                </a:solidFill>
                <a:latin typeface="Tahoma"/>
                <a:cs typeface="Tahoma"/>
              </a:rPr>
              <a:t>any nature. </a:t>
            </a:r>
            <a:r>
              <a:rPr sz="850" dirty="0">
                <a:solidFill>
                  <a:srgbClr val="8597A3"/>
                </a:solidFill>
                <a:latin typeface="Tahoma"/>
                <a:cs typeface="Tahoma"/>
              </a:rPr>
              <a:t>Use of </a:t>
            </a:r>
            <a:r>
              <a:rPr sz="850" spc="-5" dirty="0">
                <a:solidFill>
                  <a:srgbClr val="8597A3"/>
                </a:solidFill>
                <a:latin typeface="Tahoma"/>
                <a:cs typeface="Tahoma"/>
              </a:rPr>
              <a:t>company </a:t>
            </a:r>
            <a:r>
              <a:rPr sz="850" dirty="0">
                <a:solidFill>
                  <a:srgbClr val="8597A3"/>
                </a:solidFill>
                <a:latin typeface="Tahoma"/>
                <a:cs typeface="Tahoma"/>
              </a:rPr>
              <a:t>or </a:t>
            </a:r>
            <a:r>
              <a:rPr sz="850" spc="-5" dirty="0">
                <a:solidFill>
                  <a:srgbClr val="8597A3"/>
                </a:solidFill>
                <a:latin typeface="Tahoma"/>
                <a:cs typeface="Tahoma"/>
              </a:rPr>
              <a:t>customer  facilities, property </a:t>
            </a:r>
            <a:r>
              <a:rPr sz="850" dirty="0">
                <a:solidFill>
                  <a:srgbClr val="8597A3"/>
                </a:solidFill>
                <a:latin typeface="Tahoma"/>
                <a:cs typeface="Tahoma"/>
              </a:rPr>
              <a:t>or </a:t>
            </a:r>
            <a:r>
              <a:rPr sz="850" spc="-5" dirty="0">
                <a:solidFill>
                  <a:srgbClr val="8597A3"/>
                </a:solidFill>
                <a:latin typeface="Tahoma"/>
                <a:cs typeface="Tahoma"/>
              </a:rPr>
              <a:t>funds for anything </a:t>
            </a:r>
            <a:r>
              <a:rPr sz="850" dirty="0">
                <a:solidFill>
                  <a:srgbClr val="8597A3"/>
                </a:solidFill>
                <a:latin typeface="Tahoma"/>
                <a:cs typeface="Tahoma"/>
              </a:rPr>
              <a:t>other </a:t>
            </a:r>
            <a:r>
              <a:rPr sz="850" spc="-5" dirty="0">
                <a:solidFill>
                  <a:srgbClr val="8597A3"/>
                </a:solidFill>
                <a:latin typeface="Tahoma"/>
                <a:cs typeface="Tahoma"/>
              </a:rPr>
              <a:t>than official </a:t>
            </a:r>
            <a:r>
              <a:rPr sz="850" spc="-10" dirty="0">
                <a:solidFill>
                  <a:srgbClr val="8597A3"/>
                </a:solidFill>
                <a:latin typeface="Tahoma"/>
                <a:cs typeface="Tahoma"/>
              </a:rPr>
              <a:t>company </a:t>
            </a:r>
            <a:r>
              <a:rPr sz="850" dirty="0">
                <a:solidFill>
                  <a:srgbClr val="8597A3"/>
                </a:solidFill>
                <a:latin typeface="Tahoma"/>
                <a:cs typeface="Tahoma"/>
              </a:rPr>
              <a:t>business is  </a:t>
            </a:r>
            <a:r>
              <a:rPr sz="850" spc="-5" dirty="0">
                <a:solidFill>
                  <a:srgbClr val="8597A3"/>
                </a:solidFill>
                <a:latin typeface="Tahoma"/>
                <a:cs typeface="Tahoma"/>
              </a:rPr>
              <a:t>prohibited, </a:t>
            </a:r>
            <a:r>
              <a:rPr sz="850" dirty="0">
                <a:solidFill>
                  <a:srgbClr val="8597A3"/>
                </a:solidFill>
                <a:latin typeface="Tahoma"/>
                <a:cs typeface="Tahoma"/>
              </a:rPr>
              <a:t>unless </a:t>
            </a:r>
            <a:r>
              <a:rPr sz="850" spc="-5" dirty="0">
                <a:solidFill>
                  <a:srgbClr val="8597A3"/>
                </a:solidFill>
                <a:latin typeface="Tahoma"/>
                <a:cs typeface="Tahoma"/>
              </a:rPr>
              <a:t>permitted </a:t>
            </a:r>
            <a:r>
              <a:rPr sz="850" dirty="0">
                <a:solidFill>
                  <a:srgbClr val="8597A3"/>
                </a:solidFill>
                <a:latin typeface="Tahoma"/>
                <a:cs typeface="Tahoma"/>
              </a:rPr>
              <a:t>in our </a:t>
            </a:r>
            <a:r>
              <a:rPr sz="850" spc="-5" dirty="0">
                <a:solidFill>
                  <a:srgbClr val="8597A3"/>
                </a:solidFill>
                <a:latin typeface="Tahoma"/>
                <a:cs typeface="Tahoma"/>
              </a:rPr>
              <a:t>policies </a:t>
            </a:r>
            <a:r>
              <a:rPr sz="850" dirty="0">
                <a:solidFill>
                  <a:srgbClr val="8597A3"/>
                </a:solidFill>
                <a:latin typeface="Tahoma"/>
                <a:cs typeface="Tahoma"/>
              </a:rPr>
              <a:t>or </a:t>
            </a:r>
            <a:r>
              <a:rPr sz="850" spc="-5" dirty="0">
                <a:solidFill>
                  <a:srgbClr val="8597A3"/>
                </a:solidFill>
                <a:latin typeface="Tahoma"/>
                <a:cs typeface="Tahoma"/>
              </a:rPr>
              <a:t>procedures </a:t>
            </a:r>
            <a:r>
              <a:rPr sz="850" dirty="0">
                <a:solidFill>
                  <a:srgbClr val="8597A3"/>
                </a:solidFill>
                <a:latin typeface="Tahoma"/>
                <a:cs typeface="Tahoma"/>
              </a:rPr>
              <a:t>or </a:t>
            </a:r>
            <a:r>
              <a:rPr sz="850" spc="-5" dirty="0">
                <a:solidFill>
                  <a:srgbClr val="8597A3"/>
                </a:solidFill>
                <a:latin typeface="Tahoma"/>
                <a:cs typeface="Tahoma"/>
              </a:rPr>
              <a:t>approval </a:t>
            </a:r>
            <a:r>
              <a:rPr sz="850" dirty="0">
                <a:solidFill>
                  <a:srgbClr val="8597A3"/>
                </a:solidFill>
                <a:latin typeface="Tahoma"/>
                <a:cs typeface="Tahoma"/>
              </a:rPr>
              <a:t>is</a:t>
            </a:r>
            <a:r>
              <a:rPr sz="850" spc="50" dirty="0">
                <a:solidFill>
                  <a:srgbClr val="8597A3"/>
                </a:solidFill>
                <a:latin typeface="Tahoma"/>
                <a:cs typeface="Tahoma"/>
              </a:rPr>
              <a:t> </a:t>
            </a:r>
            <a:r>
              <a:rPr sz="850" spc="-5" dirty="0">
                <a:solidFill>
                  <a:srgbClr val="8597A3"/>
                </a:solidFill>
                <a:latin typeface="Tahoma"/>
                <a:cs typeface="Tahoma"/>
              </a:rPr>
              <a:t>given</a:t>
            </a:r>
            <a:endParaRPr sz="850" dirty="0">
              <a:latin typeface="Tahoma"/>
              <a:cs typeface="Tahoma"/>
            </a:endParaRPr>
          </a:p>
          <a:p>
            <a:pPr marL="372110" marR="266700">
              <a:lnSpc>
                <a:spcPct val="107800"/>
              </a:lnSpc>
            </a:pPr>
            <a:r>
              <a:rPr sz="850" spc="-5" dirty="0">
                <a:solidFill>
                  <a:srgbClr val="8597A3"/>
                </a:solidFill>
                <a:latin typeface="Tahoma"/>
                <a:cs typeface="Tahoma"/>
              </a:rPr>
              <a:t>by </a:t>
            </a:r>
            <a:r>
              <a:rPr sz="850" dirty="0">
                <a:solidFill>
                  <a:srgbClr val="8597A3"/>
                </a:solidFill>
                <a:latin typeface="Tahoma"/>
                <a:cs typeface="Tahoma"/>
              </a:rPr>
              <a:t>prior </a:t>
            </a:r>
            <a:r>
              <a:rPr sz="850" spc="-5" dirty="0">
                <a:solidFill>
                  <a:srgbClr val="8597A3"/>
                </a:solidFill>
                <a:latin typeface="Tahoma"/>
                <a:cs typeface="Tahoma"/>
              </a:rPr>
              <a:t>written </a:t>
            </a:r>
            <a:r>
              <a:rPr sz="850" dirty="0">
                <a:solidFill>
                  <a:srgbClr val="8597A3"/>
                </a:solidFill>
                <a:latin typeface="Tahoma"/>
                <a:cs typeface="Tahoma"/>
              </a:rPr>
              <a:t>authorisation </a:t>
            </a:r>
            <a:r>
              <a:rPr sz="850" spc="-5" dirty="0">
                <a:solidFill>
                  <a:srgbClr val="8597A3"/>
                </a:solidFill>
                <a:latin typeface="Tahoma"/>
                <a:cs typeface="Tahoma"/>
              </a:rPr>
              <a:t>from the General </a:t>
            </a:r>
            <a:r>
              <a:rPr sz="850" dirty="0">
                <a:solidFill>
                  <a:srgbClr val="8597A3"/>
                </a:solidFill>
                <a:latin typeface="Tahoma"/>
                <a:cs typeface="Tahoma"/>
              </a:rPr>
              <a:t>Manager of </a:t>
            </a:r>
            <a:r>
              <a:rPr sz="850" spc="-5" dirty="0">
                <a:solidFill>
                  <a:srgbClr val="8597A3"/>
                </a:solidFill>
                <a:latin typeface="Tahoma"/>
                <a:cs typeface="Tahoma"/>
              </a:rPr>
              <a:t>the </a:t>
            </a:r>
            <a:r>
              <a:rPr sz="850" dirty="0">
                <a:solidFill>
                  <a:srgbClr val="8597A3"/>
                </a:solidFill>
                <a:latin typeface="Tahoma"/>
                <a:cs typeface="Tahoma"/>
              </a:rPr>
              <a:t>business </a:t>
            </a:r>
            <a:r>
              <a:rPr sz="850" spc="-5" dirty="0">
                <a:solidFill>
                  <a:srgbClr val="8597A3"/>
                </a:solidFill>
                <a:latin typeface="Tahoma"/>
                <a:cs typeface="Tahoma"/>
              </a:rPr>
              <a:t>unit  </a:t>
            </a:r>
            <a:r>
              <a:rPr sz="850" dirty="0">
                <a:solidFill>
                  <a:srgbClr val="8597A3"/>
                </a:solidFill>
                <a:latin typeface="Tahoma"/>
                <a:cs typeface="Tahoma"/>
              </a:rPr>
              <a:t>managing </a:t>
            </a:r>
            <a:r>
              <a:rPr sz="850" spc="-5" dirty="0">
                <a:solidFill>
                  <a:srgbClr val="8597A3"/>
                </a:solidFill>
                <a:latin typeface="Tahoma"/>
                <a:cs typeface="Tahoma"/>
              </a:rPr>
              <a:t>the </a:t>
            </a:r>
            <a:r>
              <a:rPr sz="850" spc="-10" dirty="0">
                <a:solidFill>
                  <a:srgbClr val="8597A3"/>
                </a:solidFill>
                <a:latin typeface="Tahoma"/>
                <a:cs typeface="Tahoma"/>
              </a:rPr>
              <a:t>relevant</a:t>
            </a:r>
            <a:r>
              <a:rPr sz="850" spc="-5" dirty="0">
                <a:solidFill>
                  <a:srgbClr val="8597A3"/>
                </a:solidFill>
                <a:latin typeface="Tahoma"/>
                <a:cs typeface="Tahoma"/>
              </a:rPr>
              <a:t> facilities.</a:t>
            </a:r>
            <a:endParaRPr sz="850" dirty="0">
              <a:latin typeface="Tahoma"/>
              <a:cs typeface="Tahoma"/>
            </a:endParaRPr>
          </a:p>
          <a:p>
            <a:pPr>
              <a:lnSpc>
                <a:spcPct val="100000"/>
              </a:lnSpc>
            </a:pPr>
            <a:endParaRPr sz="1000" dirty="0">
              <a:latin typeface="Times New Roman"/>
              <a:cs typeface="Times New Roman"/>
            </a:endParaRPr>
          </a:p>
          <a:p>
            <a:pPr>
              <a:lnSpc>
                <a:spcPct val="100000"/>
              </a:lnSpc>
              <a:spcBef>
                <a:spcPts val="50"/>
              </a:spcBef>
            </a:pPr>
            <a:endParaRPr sz="950" dirty="0">
              <a:latin typeface="Times New Roman"/>
              <a:cs typeface="Times New Roman"/>
            </a:endParaRPr>
          </a:p>
          <a:p>
            <a:pPr marL="12700" marR="337185">
              <a:lnSpc>
                <a:spcPts val="2400"/>
              </a:lnSpc>
            </a:pPr>
            <a:r>
              <a:rPr sz="2400" b="1" spc="-5" dirty="0">
                <a:solidFill>
                  <a:srgbClr val="8597A3"/>
                </a:solidFill>
                <a:latin typeface="Tahoma"/>
                <a:cs typeface="Tahoma"/>
              </a:rPr>
              <a:t>Information </a:t>
            </a:r>
            <a:r>
              <a:rPr sz="2400" b="1" spc="-10" dirty="0">
                <a:solidFill>
                  <a:srgbClr val="8597A3"/>
                </a:solidFill>
                <a:latin typeface="Tahoma"/>
                <a:cs typeface="Tahoma"/>
              </a:rPr>
              <a:t>classification  </a:t>
            </a:r>
            <a:r>
              <a:rPr sz="2400" b="1" dirty="0">
                <a:solidFill>
                  <a:srgbClr val="8597A3"/>
                </a:solidFill>
                <a:latin typeface="Tahoma"/>
                <a:cs typeface="Tahoma"/>
              </a:rPr>
              <a:t>and</a:t>
            </a:r>
            <a:r>
              <a:rPr sz="2400" b="1" spc="-5" dirty="0">
                <a:solidFill>
                  <a:srgbClr val="8597A3"/>
                </a:solidFill>
                <a:latin typeface="Tahoma"/>
                <a:cs typeface="Tahoma"/>
              </a:rPr>
              <a:t> </a:t>
            </a:r>
            <a:r>
              <a:rPr sz="2400" b="1" spc="-5" dirty="0" smtClean="0">
                <a:solidFill>
                  <a:srgbClr val="8597A3"/>
                </a:solidFill>
                <a:latin typeface="Tahoma"/>
                <a:cs typeface="Tahoma"/>
              </a:rPr>
              <a:t>handling</a:t>
            </a:r>
            <a:endParaRPr sz="2100" baseline="31746" dirty="0">
              <a:latin typeface="Tahoma"/>
              <a:cs typeface="Tahoma"/>
            </a:endParaRPr>
          </a:p>
          <a:p>
            <a:pPr marL="372110" marR="5080">
              <a:lnSpc>
                <a:spcPct val="107800"/>
              </a:lnSpc>
              <a:spcBef>
                <a:spcPts val="825"/>
              </a:spcBef>
            </a:pPr>
            <a:r>
              <a:rPr sz="850" dirty="0">
                <a:solidFill>
                  <a:srgbClr val="8597A3"/>
                </a:solidFill>
                <a:latin typeface="Tahoma"/>
                <a:cs typeface="Tahoma"/>
              </a:rPr>
              <a:t>All </a:t>
            </a:r>
            <a:r>
              <a:rPr sz="850" spc="-5" dirty="0">
                <a:solidFill>
                  <a:srgbClr val="8597A3"/>
                </a:solidFill>
                <a:latin typeface="Tahoma"/>
                <a:cs typeface="Tahoma"/>
              </a:rPr>
              <a:t>information </a:t>
            </a:r>
            <a:r>
              <a:rPr sz="850" dirty="0">
                <a:solidFill>
                  <a:srgbClr val="8597A3"/>
                </a:solidFill>
                <a:latin typeface="Tahoma"/>
                <a:cs typeface="Tahoma"/>
              </a:rPr>
              <a:t>is a </a:t>
            </a:r>
            <a:r>
              <a:rPr sz="850" spc="-5" dirty="0">
                <a:solidFill>
                  <a:srgbClr val="8597A3"/>
                </a:solidFill>
                <a:latin typeface="Tahoma"/>
                <a:cs typeface="Tahoma"/>
              </a:rPr>
              <a:t>valuable </a:t>
            </a:r>
            <a:r>
              <a:rPr sz="850" dirty="0">
                <a:solidFill>
                  <a:srgbClr val="8597A3"/>
                </a:solidFill>
                <a:latin typeface="Tahoma"/>
                <a:cs typeface="Tahoma"/>
              </a:rPr>
              <a:t>asset and </a:t>
            </a:r>
            <a:r>
              <a:rPr sz="850" spc="-5" dirty="0">
                <a:solidFill>
                  <a:srgbClr val="8597A3"/>
                </a:solidFill>
                <a:latin typeface="Tahoma"/>
                <a:cs typeface="Tahoma"/>
              </a:rPr>
              <a:t>should </a:t>
            </a:r>
            <a:r>
              <a:rPr sz="850" dirty="0">
                <a:solidFill>
                  <a:srgbClr val="8597A3"/>
                </a:solidFill>
                <a:latin typeface="Tahoma"/>
                <a:cs typeface="Tahoma"/>
              </a:rPr>
              <a:t>be </a:t>
            </a:r>
            <a:r>
              <a:rPr sz="850" spc="-10" dirty="0">
                <a:solidFill>
                  <a:srgbClr val="8597A3"/>
                </a:solidFill>
                <a:latin typeface="Tahoma"/>
                <a:cs typeface="Tahoma"/>
              </a:rPr>
              <a:t>classified </a:t>
            </a:r>
            <a:r>
              <a:rPr sz="850" dirty="0">
                <a:solidFill>
                  <a:srgbClr val="8597A3"/>
                </a:solidFill>
                <a:latin typeface="Tahoma"/>
                <a:cs typeface="Tahoma"/>
              </a:rPr>
              <a:t>based on an  assessment of </a:t>
            </a:r>
            <a:r>
              <a:rPr sz="850" spc="-5" dirty="0">
                <a:solidFill>
                  <a:srgbClr val="8597A3"/>
                </a:solidFill>
                <a:latin typeface="Tahoma"/>
                <a:cs typeface="Tahoma"/>
              </a:rPr>
              <a:t>the </a:t>
            </a:r>
            <a:r>
              <a:rPr sz="850" dirty="0">
                <a:solidFill>
                  <a:srgbClr val="8597A3"/>
                </a:solidFill>
                <a:latin typeface="Tahoma"/>
                <a:cs typeface="Tahoma"/>
              </a:rPr>
              <a:t>impact it </a:t>
            </a:r>
            <a:r>
              <a:rPr sz="850" spc="-5" dirty="0">
                <a:solidFill>
                  <a:srgbClr val="8597A3"/>
                </a:solidFill>
                <a:latin typeface="Tahoma"/>
                <a:cs typeface="Tahoma"/>
              </a:rPr>
              <a:t>would have, should the information </a:t>
            </a:r>
            <a:r>
              <a:rPr sz="850" dirty="0">
                <a:solidFill>
                  <a:srgbClr val="8597A3"/>
                </a:solidFill>
                <a:latin typeface="Tahoma"/>
                <a:cs typeface="Tahoma"/>
              </a:rPr>
              <a:t>be disclosed </a:t>
            </a:r>
            <a:r>
              <a:rPr sz="850" spc="-5" dirty="0">
                <a:solidFill>
                  <a:srgbClr val="8597A3"/>
                </a:solidFill>
                <a:latin typeface="Tahoma"/>
                <a:cs typeface="Tahoma"/>
              </a:rPr>
              <a:t>to  </a:t>
            </a:r>
            <a:r>
              <a:rPr sz="850" dirty="0">
                <a:solidFill>
                  <a:srgbClr val="8597A3"/>
                </a:solidFill>
                <a:latin typeface="Tahoma"/>
                <a:cs typeface="Tahoma"/>
              </a:rPr>
              <a:t>an unauthorised person, or be lost or </a:t>
            </a:r>
            <a:r>
              <a:rPr sz="850" spc="-5" dirty="0">
                <a:solidFill>
                  <a:srgbClr val="8597A3"/>
                </a:solidFill>
                <a:latin typeface="Tahoma"/>
                <a:cs typeface="Tahoma"/>
              </a:rPr>
              <a:t>destroyed </a:t>
            </a:r>
            <a:r>
              <a:rPr sz="850" spc="-10" dirty="0">
                <a:solidFill>
                  <a:srgbClr val="8597A3"/>
                </a:solidFill>
                <a:latin typeface="Tahoma"/>
                <a:cs typeface="Tahoma"/>
              </a:rPr>
              <a:t>inappropriately. </a:t>
            </a:r>
            <a:r>
              <a:rPr sz="850" dirty="0">
                <a:solidFill>
                  <a:srgbClr val="8597A3"/>
                </a:solidFill>
                <a:latin typeface="Tahoma"/>
                <a:cs typeface="Tahoma"/>
              </a:rPr>
              <a:t>All </a:t>
            </a:r>
            <a:r>
              <a:rPr sz="850" spc="-5" dirty="0">
                <a:solidFill>
                  <a:srgbClr val="8597A3"/>
                </a:solidFill>
                <a:latin typeface="Tahoma"/>
                <a:cs typeface="Tahoma"/>
              </a:rPr>
              <a:t>such company  information </a:t>
            </a:r>
            <a:r>
              <a:rPr sz="850" dirty="0">
                <a:solidFill>
                  <a:srgbClr val="8597A3"/>
                </a:solidFill>
                <a:latin typeface="Tahoma"/>
                <a:cs typeface="Tahoma"/>
              </a:rPr>
              <a:t>must be </a:t>
            </a:r>
            <a:r>
              <a:rPr sz="850" spc="-5" dirty="0">
                <a:solidFill>
                  <a:srgbClr val="8597A3"/>
                </a:solidFill>
                <a:latin typeface="Tahoma"/>
                <a:cs typeface="Tahoma"/>
              </a:rPr>
              <a:t>marked </a:t>
            </a:r>
            <a:r>
              <a:rPr sz="850" dirty="0">
                <a:solidFill>
                  <a:srgbClr val="8597A3"/>
                </a:solidFill>
                <a:latin typeface="Tahoma"/>
                <a:cs typeface="Tahoma"/>
              </a:rPr>
              <a:t>in </a:t>
            </a:r>
            <a:r>
              <a:rPr sz="850" spc="-5" dirty="0">
                <a:solidFill>
                  <a:srgbClr val="8597A3"/>
                </a:solidFill>
                <a:latin typeface="Tahoma"/>
                <a:cs typeface="Tahoma"/>
              </a:rPr>
              <a:t>accordance with this</a:t>
            </a:r>
            <a:r>
              <a:rPr sz="850" spc="15" dirty="0">
                <a:solidFill>
                  <a:srgbClr val="8597A3"/>
                </a:solidFill>
                <a:latin typeface="Tahoma"/>
                <a:cs typeface="Tahoma"/>
              </a:rPr>
              <a:t> </a:t>
            </a:r>
            <a:r>
              <a:rPr sz="850" spc="-10" dirty="0">
                <a:solidFill>
                  <a:srgbClr val="8597A3"/>
                </a:solidFill>
                <a:latin typeface="Tahoma"/>
                <a:cs typeface="Tahoma"/>
              </a:rPr>
              <a:t>classification</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4" name="object 14"/>
          <p:cNvSpPr txBox="1"/>
          <p:nvPr/>
        </p:nvSpPr>
        <p:spPr>
          <a:xfrm>
            <a:off x="5413700" y="995570"/>
            <a:ext cx="4031615" cy="1344663"/>
          </a:xfrm>
          <a:prstGeom prst="rect">
            <a:avLst/>
          </a:prstGeom>
        </p:spPr>
        <p:txBody>
          <a:bodyPr vert="horz" wrap="square" lIns="0" tIns="73660" rIns="0" bIns="0" rtlCol="0">
            <a:spAutoFit/>
          </a:bodyPr>
          <a:lstStyle/>
          <a:p>
            <a:pPr marL="12700" marR="548640">
              <a:lnSpc>
                <a:spcPts val="2400"/>
              </a:lnSpc>
              <a:spcBef>
                <a:spcPts val="580"/>
              </a:spcBef>
            </a:pPr>
            <a:r>
              <a:rPr sz="2400" b="1" spc="-10" dirty="0">
                <a:solidFill>
                  <a:srgbClr val="8597A3"/>
                </a:solidFill>
                <a:latin typeface="Tahoma"/>
                <a:cs typeface="Tahoma"/>
              </a:rPr>
              <a:t>Classified </a:t>
            </a:r>
            <a:r>
              <a:rPr sz="2400" b="1" dirty="0">
                <a:solidFill>
                  <a:srgbClr val="8597A3"/>
                </a:solidFill>
                <a:latin typeface="Tahoma"/>
                <a:cs typeface="Tahoma"/>
              </a:rPr>
              <a:t>and </a:t>
            </a:r>
            <a:r>
              <a:rPr sz="2400" b="1" spc="-5" dirty="0">
                <a:solidFill>
                  <a:srgbClr val="8597A3"/>
                </a:solidFill>
                <a:latin typeface="Tahoma"/>
                <a:cs typeface="Tahoma"/>
              </a:rPr>
              <a:t>national  </a:t>
            </a:r>
            <a:r>
              <a:rPr sz="2400" b="1" dirty="0">
                <a:solidFill>
                  <a:srgbClr val="8597A3"/>
                </a:solidFill>
                <a:latin typeface="Tahoma"/>
                <a:cs typeface="Tahoma"/>
              </a:rPr>
              <a:t>security</a:t>
            </a:r>
            <a:r>
              <a:rPr sz="2400" b="1" spc="-25" dirty="0">
                <a:solidFill>
                  <a:srgbClr val="8597A3"/>
                </a:solidFill>
                <a:latin typeface="Tahoma"/>
                <a:cs typeface="Tahoma"/>
              </a:rPr>
              <a:t> </a:t>
            </a:r>
            <a:r>
              <a:rPr sz="2400" b="1" dirty="0">
                <a:solidFill>
                  <a:srgbClr val="8597A3"/>
                </a:solidFill>
                <a:latin typeface="Tahoma"/>
                <a:cs typeface="Tahoma"/>
              </a:rPr>
              <a:t>information</a:t>
            </a:r>
            <a:endParaRPr sz="2400" dirty="0">
              <a:latin typeface="Tahoma"/>
              <a:cs typeface="Tahoma"/>
            </a:endParaRPr>
          </a:p>
          <a:p>
            <a:pPr marL="372110" marR="5080">
              <a:lnSpc>
                <a:spcPct val="107800"/>
              </a:lnSpc>
              <a:spcBef>
                <a:spcPts val="825"/>
              </a:spcBef>
            </a:pP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take </a:t>
            </a:r>
            <a:r>
              <a:rPr sz="850" dirty="0">
                <a:solidFill>
                  <a:srgbClr val="8597A3"/>
                </a:solidFill>
                <a:latin typeface="Tahoma"/>
                <a:cs typeface="Tahoma"/>
              </a:rPr>
              <a:t>all necessary </a:t>
            </a:r>
            <a:r>
              <a:rPr sz="850" spc="-5" dirty="0">
                <a:solidFill>
                  <a:srgbClr val="8597A3"/>
                </a:solidFill>
                <a:latin typeface="Tahoma"/>
                <a:cs typeface="Tahoma"/>
              </a:rPr>
              <a:t>steps to protect any such information. </a:t>
            </a:r>
            <a:r>
              <a:rPr sz="850" spc="-10" dirty="0">
                <a:solidFill>
                  <a:srgbClr val="8597A3"/>
                </a:solidFill>
                <a:latin typeface="Tahoma"/>
                <a:cs typeface="Tahoma"/>
              </a:rPr>
              <a:t>It’s </a:t>
            </a:r>
            <a:r>
              <a:rPr sz="850" spc="-5" dirty="0">
                <a:solidFill>
                  <a:srgbClr val="8597A3"/>
                </a:solidFill>
                <a:latin typeface="Tahoma"/>
                <a:cs typeface="Tahoma"/>
              </a:rPr>
              <a:t>never  appropriate to </a:t>
            </a:r>
            <a:r>
              <a:rPr sz="850" dirty="0">
                <a:solidFill>
                  <a:srgbClr val="8597A3"/>
                </a:solidFill>
                <a:latin typeface="Tahoma"/>
                <a:cs typeface="Tahoma"/>
              </a:rPr>
              <a:t>disclose </a:t>
            </a:r>
            <a:r>
              <a:rPr sz="850" spc="-5" dirty="0">
                <a:solidFill>
                  <a:srgbClr val="8597A3"/>
                </a:solidFill>
                <a:latin typeface="Tahoma"/>
                <a:cs typeface="Tahoma"/>
              </a:rPr>
              <a:t>such information to </a:t>
            </a:r>
            <a:r>
              <a:rPr sz="850" dirty="0">
                <a:solidFill>
                  <a:srgbClr val="8597A3"/>
                </a:solidFill>
                <a:latin typeface="Tahoma"/>
                <a:cs typeface="Tahoma"/>
              </a:rPr>
              <a:t>another person, </a:t>
            </a:r>
            <a:r>
              <a:rPr sz="850" spc="-5" dirty="0">
                <a:solidFill>
                  <a:srgbClr val="8597A3"/>
                </a:solidFill>
                <a:latin typeface="Tahoma"/>
                <a:cs typeface="Tahoma"/>
              </a:rPr>
              <a:t>without explicit  approval from the appropriate</a:t>
            </a:r>
            <a:r>
              <a:rPr sz="850" spc="0" dirty="0">
                <a:solidFill>
                  <a:srgbClr val="8597A3"/>
                </a:solidFill>
                <a:latin typeface="Tahoma"/>
                <a:cs typeface="Tahoma"/>
              </a:rPr>
              <a:t> </a:t>
            </a:r>
            <a:r>
              <a:rPr sz="850" spc="-20" dirty="0">
                <a:solidFill>
                  <a:srgbClr val="8597A3"/>
                </a:solidFill>
                <a:latin typeface="Tahoma"/>
                <a:cs typeface="Tahoma"/>
              </a:rPr>
              <a:t>body</a:t>
            </a:r>
            <a:r>
              <a:rPr sz="850" spc="-20" dirty="0" smtClean="0">
                <a:solidFill>
                  <a:srgbClr val="8597A3"/>
                </a:solidFill>
                <a:latin typeface="Tahoma"/>
                <a:cs typeface="Tahoma"/>
              </a:rPr>
              <a:t>.</a:t>
            </a:r>
            <a:r>
              <a:rPr lang="en-GB" sz="850" spc="-20" dirty="0" smtClean="0">
                <a:solidFill>
                  <a:srgbClr val="8597A3"/>
                </a:solidFill>
                <a:latin typeface="Tahoma"/>
                <a:cs typeface="Tahoma"/>
              </a:rPr>
              <a:t> If you have any doubts speak to your line management and check.</a:t>
            </a:r>
            <a:endParaRPr sz="850" dirty="0">
              <a:latin typeface="Tahoma"/>
              <a:cs typeface="Tahoma"/>
            </a:endParaRPr>
          </a:p>
        </p:txBody>
      </p:sp>
      <p:sp>
        <p:nvSpPr>
          <p:cNvPr id="18" name="object 18"/>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0" name="object 20"/>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16</a:t>
            </a:fld>
            <a:endParaRPr dirty="0">
              <a:solidFill>
                <a:srgbClr val="FFFFFF"/>
              </a:solidFill>
            </a:endParaRPr>
          </a:p>
        </p:txBody>
      </p:sp>
      <p:sp>
        <p:nvSpPr>
          <p:cNvPr id="15" name="TextBox 14"/>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16</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01398" y="3347999"/>
            <a:ext cx="4890601" cy="289758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899988"/>
            <a:ext cx="10692130" cy="937260"/>
          </a:xfrm>
          <a:custGeom>
            <a:avLst/>
            <a:gdLst/>
            <a:ahLst/>
            <a:cxnLst/>
            <a:rect l="l" t="t" r="r" b="b"/>
            <a:pathLst>
              <a:path w="10692130" h="937259">
                <a:moveTo>
                  <a:pt x="10692003" y="0"/>
                </a:moveTo>
                <a:lnTo>
                  <a:pt x="0" y="555624"/>
                </a:lnTo>
                <a:lnTo>
                  <a:pt x="0" y="936878"/>
                </a:lnTo>
                <a:lnTo>
                  <a:pt x="10692003" y="3378"/>
                </a:lnTo>
                <a:lnTo>
                  <a:pt x="10692003" y="0"/>
                </a:lnTo>
                <a:close/>
              </a:path>
            </a:pathLst>
          </a:custGeom>
          <a:solidFill>
            <a:srgbClr val="346885"/>
          </a:solidFill>
        </p:spPr>
        <p:txBody>
          <a:bodyPr wrap="square" lIns="0" tIns="0" rIns="0" bIns="0" rtlCol="0"/>
          <a:lstStyle/>
          <a:p>
            <a:endParaRPr/>
          </a:p>
        </p:txBody>
      </p:sp>
      <p:sp>
        <p:nvSpPr>
          <p:cNvPr id="4" name="object 4"/>
          <p:cNvSpPr/>
          <p:nvPr/>
        </p:nvSpPr>
        <p:spPr>
          <a:xfrm>
            <a:off x="0" y="5453107"/>
            <a:ext cx="4675505" cy="2106930"/>
          </a:xfrm>
          <a:custGeom>
            <a:avLst/>
            <a:gdLst/>
            <a:ahLst/>
            <a:cxnLst/>
            <a:rect l="l" t="t" r="r" b="b"/>
            <a:pathLst>
              <a:path w="4675505" h="2106929">
                <a:moveTo>
                  <a:pt x="0" y="0"/>
                </a:moveTo>
                <a:lnTo>
                  <a:pt x="0" y="1549"/>
                </a:lnTo>
                <a:lnTo>
                  <a:pt x="3921340" y="2106891"/>
                </a:lnTo>
                <a:lnTo>
                  <a:pt x="4674971" y="2106891"/>
                </a:lnTo>
                <a:lnTo>
                  <a:pt x="0" y="0"/>
                </a:lnTo>
                <a:close/>
              </a:path>
            </a:pathLst>
          </a:custGeom>
          <a:solidFill>
            <a:srgbClr val="8597A3"/>
          </a:solidFill>
        </p:spPr>
        <p:txBody>
          <a:bodyPr wrap="square" lIns="0" tIns="0" rIns="0" bIns="0" rtlCol="0"/>
          <a:lstStyle/>
          <a:p>
            <a:endParaRPr/>
          </a:p>
        </p:txBody>
      </p:sp>
      <p:sp>
        <p:nvSpPr>
          <p:cNvPr id="5" name="object 5"/>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6" name="object 6"/>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7" name="object 7"/>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8" name="object 8"/>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9" name="object 9"/>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10" name="object 10"/>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1" name="object 11"/>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2" name="object 12"/>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3" name="object 13"/>
          <p:cNvSpPr txBox="1"/>
          <p:nvPr/>
        </p:nvSpPr>
        <p:spPr>
          <a:xfrm>
            <a:off x="491300" y="959570"/>
            <a:ext cx="4301490" cy="3652795"/>
          </a:xfrm>
          <a:prstGeom prst="rect">
            <a:avLst/>
          </a:prstGeom>
        </p:spPr>
        <p:txBody>
          <a:bodyPr vert="horz" wrap="square" lIns="0" tIns="73660" rIns="0" bIns="0" rtlCol="0">
            <a:spAutoFit/>
          </a:bodyPr>
          <a:lstStyle/>
          <a:p>
            <a:pPr marL="12700" marR="579120">
              <a:lnSpc>
                <a:spcPts val="2400"/>
              </a:lnSpc>
              <a:spcBef>
                <a:spcPts val="580"/>
              </a:spcBef>
            </a:pPr>
            <a:r>
              <a:rPr sz="2400" b="1" spc="-5" dirty="0">
                <a:solidFill>
                  <a:srgbClr val="8597A3"/>
                </a:solidFill>
                <a:latin typeface="Tahoma"/>
                <a:cs typeface="Tahoma"/>
              </a:rPr>
              <a:t>Global </a:t>
            </a:r>
            <a:r>
              <a:rPr sz="2400" b="1" dirty="0">
                <a:solidFill>
                  <a:srgbClr val="8597A3"/>
                </a:solidFill>
                <a:latin typeface="Tahoma"/>
                <a:cs typeface="Tahoma"/>
              </a:rPr>
              <a:t>trade</a:t>
            </a:r>
            <a:r>
              <a:rPr sz="2400" b="1" spc="-90" dirty="0">
                <a:solidFill>
                  <a:srgbClr val="8597A3"/>
                </a:solidFill>
                <a:latin typeface="Tahoma"/>
                <a:cs typeface="Tahoma"/>
              </a:rPr>
              <a:t> </a:t>
            </a:r>
            <a:r>
              <a:rPr sz="2400" b="1" spc="-5" dirty="0">
                <a:solidFill>
                  <a:srgbClr val="8597A3"/>
                </a:solidFill>
                <a:latin typeface="Tahoma"/>
                <a:cs typeface="Tahoma"/>
              </a:rPr>
              <a:t>compliance  </a:t>
            </a:r>
            <a:r>
              <a:rPr sz="2400" b="1" dirty="0">
                <a:solidFill>
                  <a:srgbClr val="8597A3"/>
                </a:solidFill>
                <a:latin typeface="Tahoma"/>
                <a:cs typeface="Tahoma"/>
              </a:rPr>
              <a:t>and</a:t>
            </a:r>
            <a:r>
              <a:rPr sz="2400" b="1" spc="-5" dirty="0">
                <a:solidFill>
                  <a:srgbClr val="8597A3"/>
                </a:solidFill>
                <a:latin typeface="Tahoma"/>
                <a:cs typeface="Tahoma"/>
              </a:rPr>
              <a:t> </a:t>
            </a:r>
            <a:r>
              <a:rPr sz="2400" b="1" spc="-5" dirty="0" smtClean="0">
                <a:solidFill>
                  <a:srgbClr val="8597A3"/>
                </a:solidFill>
                <a:latin typeface="Tahoma"/>
                <a:cs typeface="Tahoma"/>
              </a:rPr>
              <a:t>controls</a:t>
            </a:r>
            <a:endParaRPr sz="2100" baseline="31746" dirty="0">
              <a:latin typeface="Tahoma"/>
              <a:cs typeface="Tahoma"/>
            </a:endParaRPr>
          </a:p>
          <a:p>
            <a:pPr marL="372110" marR="5080">
              <a:lnSpc>
                <a:spcPct val="107800"/>
              </a:lnSpc>
              <a:spcBef>
                <a:spcPts val="825"/>
              </a:spcBef>
            </a:pPr>
            <a:r>
              <a:rPr sz="850" dirty="0">
                <a:solidFill>
                  <a:srgbClr val="8597A3"/>
                </a:solidFill>
                <a:latin typeface="Tahoma"/>
                <a:cs typeface="Tahoma"/>
              </a:rPr>
              <a:t>As a global </a:t>
            </a:r>
            <a:r>
              <a:rPr sz="850" spc="-15" dirty="0">
                <a:solidFill>
                  <a:srgbClr val="8597A3"/>
                </a:solidFill>
                <a:latin typeface="Tahoma"/>
                <a:cs typeface="Tahoma"/>
              </a:rPr>
              <a:t>company, </a:t>
            </a:r>
            <a:r>
              <a:rPr sz="850" spc="-5" dirty="0">
                <a:solidFill>
                  <a:srgbClr val="8597A3"/>
                </a:solidFill>
                <a:latin typeface="Tahoma"/>
                <a:cs typeface="Tahoma"/>
              </a:rPr>
              <a:t>we serve the </a:t>
            </a:r>
            <a:r>
              <a:rPr sz="850" dirty="0">
                <a:solidFill>
                  <a:srgbClr val="8597A3"/>
                </a:solidFill>
                <a:latin typeface="Tahoma"/>
                <a:cs typeface="Tahoma"/>
              </a:rPr>
              <a:t>needs of our </a:t>
            </a:r>
            <a:r>
              <a:rPr sz="850" spc="-5" dirty="0">
                <a:solidFill>
                  <a:srgbClr val="8597A3"/>
                </a:solidFill>
                <a:latin typeface="Tahoma"/>
                <a:cs typeface="Tahoma"/>
              </a:rPr>
              <a:t>customers worldwide through the  delivery </a:t>
            </a:r>
            <a:r>
              <a:rPr sz="850" dirty="0">
                <a:solidFill>
                  <a:srgbClr val="8597A3"/>
                </a:solidFill>
                <a:latin typeface="Tahoma"/>
                <a:cs typeface="Tahoma"/>
              </a:rPr>
              <a:t>of </a:t>
            </a:r>
            <a:r>
              <a:rPr sz="850" spc="-5" dirty="0">
                <a:solidFill>
                  <a:srgbClr val="8597A3"/>
                </a:solidFill>
                <a:latin typeface="Tahoma"/>
                <a:cs typeface="Tahoma"/>
              </a:rPr>
              <a:t>products </a:t>
            </a:r>
            <a:r>
              <a:rPr sz="850" dirty="0">
                <a:solidFill>
                  <a:srgbClr val="8597A3"/>
                </a:solidFill>
                <a:latin typeface="Tahoma"/>
                <a:cs typeface="Tahoma"/>
              </a:rPr>
              <a:t>and </a:t>
            </a:r>
            <a:r>
              <a:rPr sz="850" spc="-5" dirty="0">
                <a:solidFill>
                  <a:srgbClr val="8597A3"/>
                </a:solidFill>
                <a:latin typeface="Tahoma"/>
                <a:cs typeface="Tahoma"/>
              </a:rPr>
              <a:t>services. </a:t>
            </a:r>
            <a:r>
              <a:rPr sz="850" dirty="0">
                <a:solidFill>
                  <a:srgbClr val="8597A3"/>
                </a:solidFill>
                <a:latin typeface="Tahoma"/>
                <a:cs typeface="Tahoma"/>
              </a:rPr>
              <a:t>All import, </a:t>
            </a:r>
            <a:r>
              <a:rPr sz="850" spc="-5" dirty="0">
                <a:solidFill>
                  <a:srgbClr val="8597A3"/>
                </a:solidFill>
                <a:latin typeface="Tahoma"/>
                <a:cs typeface="Tahoma"/>
              </a:rPr>
              <a:t>export </a:t>
            </a:r>
            <a:r>
              <a:rPr sz="850" dirty="0">
                <a:solidFill>
                  <a:srgbClr val="8597A3"/>
                </a:solidFill>
                <a:latin typeface="Tahoma"/>
                <a:cs typeface="Tahoma"/>
              </a:rPr>
              <a:t>and </a:t>
            </a:r>
            <a:r>
              <a:rPr sz="850" spc="-5" dirty="0">
                <a:solidFill>
                  <a:srgbClr val="8597A3"/>
                </a:solidFill>
                <a:latin typeface="Tahoma"/>
                <a:cs typeface="Tahoma"/>
              </a:rPr>
              <a:t>re-export activities  </a:t>
            </a:r>
            <a:r>
              <a:rPr sz="850" dirty="0">
                <a:solidFill>
                  <a:srgbClr val="8597A3"/>
                </a:solidFill>
                <a:latin typeface="Tahoma"/>
                <a:cs typeface="Tahoma"/>
              </a:rPr>
              <a:t>and/or </a:t>
            </a:r>
            <a:r>
              <a:rPr sz="850" spc="-5" dirty="0">
                <a:solidFill>
                  <a:srgbClr val="8597A3"/>
                </a:solidFill>
                <a:latin typeface="Tahoma"/>
                <a:cs typeface="Tahoma"/>
              </a:rPr>
              <a:t>transactions shall </a:t>
            </a:r>
            <a:r>
              <a:rPr sz="850" dirty="0">
                <a:solidFill>
                  <a:srgbClr val="8597A3"/>
                </a:solidFill>
                <a:latin typeface="Tahoma"/>
                <a:cs typeface="Tahoma"/>
              </a:rPr>
              <a:t>be </a:t>
            </a:r>
            <a:r>
              <a:rPr sz="850" spc="-5" dirty="0">
                <a:solidFill>
                  <a:srgbClr val="8597A3"/>
                </a:solidFill>
                <a:latin typeface="Tahoma"/>
                <a:cs typeface="Tahoma"/>
              </a:rPr>
              <a:t>conducted </a:t>
            </a:r>
            <a:r>
              <a:rPr sz="850" dirty="0">
                <a:solidFill>
                  <a:srgbClr val="8597A3"/>
                </a:solidFill>
                <a:latin typeface="Tahoma"/>
                <a:cs typeface="Tahoma"/>
              </a:rPr>
              <a:t>in </a:t>
            </a:r>
            <a:r>
              <a:rPr sz="850" spc="-5" dirty="0">
                <a:solidFill>
                  <a:srgbClr val="8597A3"/>
                </a:solidFill>
                <a:latin typeface="Tahoma"/>
                <a:cs typeface="Tahoma"/>
              </a:rPr>
              <a:t>full compliance with </a:t>
            </a:r>
            <a:r>
              <a:rPr sz="850" dirty="0">
                <a:solidFill>
                  <a:srgbClr val="8597A3"/>
                </a:solidFill>
                <a:latin typeface="Tahoma"/>
                <a:cs typeface="Tahoma"/>
              </a:rPr>
              <a:t>all </a:t>
            </a:r>
            <a:r>
              <a:rPr sz="850" spc="-5" dirty="0">
                <a:solidFill>
                  <a:srgbClr val="8597A3"/>
                </a:solidFill>
                <a:latin typeface="Tahoma"/>
                <a:cs typeface="Tahoma"/>
              </a:rPr>
              <a:t>applicable  </a:t>
            </a:r>
            <a:r>
              <a:rPr sz="850" dirty="0">
                <a:solidFill>
                  <a:srgbClr val="8597A3"/>
                </a:solidFill>
                <a:latin typeface="Tahoma"/>
                <a:cs typeface="Tahoma"/>
              </a:rPr>
              <a:t>import and </a:t>
            </a:r>
            <a:r>
              <a:rPr sz="850" spc="-5" dirty="0">
                <a:solidFill>
                  <a:srgbClr val="8597A3"/>
                </a:solidFill>
                <a:latin typeface="Tahoma"/>
                <a:cs typeface="Tahoma"/>
              </a:rPr>
              <a:t>export control laws, regulations, sanctions, embargoes </a:t>
            </a:r>
            <a:r>
              <a:rPr sz="850" dirty="0">
                <a:solidFill>
                  <a:srgbClr val="8597A3"/>
                </a:solidFill>
                <a:latin typeface="Tahoma"/>
                <a:cs typeface="Tahoma"/>
              </a:rPr>
              <a:t>and</a:t>
            </a:r>
            <a:r>
              <a:rPr sz="850" spc="0" dirty="0">
                <a:solidFill>
                  <a:srgbClr val="8597A3"/>
                </a:solidFill>
                <a:latin typeface="Tahoma"/>
                <a:cs typeface="Tahoma"/>
              </a:rPr>
              <a:t> </a:t>
            </a:r>
            <a:r>
              <a:rPr sz="850" spc="-5" dirty="0">
                <a:solidFill>
                  <a:srgbClr val="8597A3"/>
                </a:solidFill>
                <a:latin typeface="Tahoma"/>
                <a:cs typeface="Tahoma"/>
              </a:rPr>
              <a:t>policies.</a:t>
            </a:r>
            <a:endParaRPr sz="850" dirty="0">
              <a:latin typeface="Tahoma"/>
              <a:cs typeface="Tahoma"/>
            </a:endParaRPr>
          </a:p>
          <a:p>
            <a:pPr marL="372110" marR="120650">
              <a:lnSpc>
                <a:spcPct val="107800"/>
              </a:lnSpc>
            </a:pPr>
            <a:r>
              <a:rPr sz="850" dirty="0">
                <a:solidFill>
                  <a:srgbClr val="8597A3"/>
                </a:solidFill>
                <a:latin typeface="Tahoma"/>
                <a:cs typeface="Tahoma"/>
              </a:rPr>
              <a:t>This includes </a:t>
            </a:r>
            <a:r>
              <a:rPr sz="850" spc="-5" dirty="0">
                <a:solidFill>
                  <a:srgbClr val="8597A3"/>
                </a:solidFill>
                <a:latin typeface="Tahoma"/>
                <a:cs typeface="Tahoma"/>
              </a:rPr>
              <a:t>recognising </a:t>
            </a:r>
            <a:r>
              <a:rPr sz="850" dirty="0">
                <a:solidFill>
                  <a:srgbClr val="8597A3"/>
                </a:solidFill>
                <a:latin typeface="Tahoma"/>
                <a:cs typeface="Tahoma"/>
              </a:rPr>
              <a:t>potentially illegal </a:t>
            </a:r>
            <a:r>
              <a:rPr sz="850" spc="-10" dirty="0">
                <a:solidFill>
                  <a:srgbClr val="8597A3"/>
                </a:solidFill>
                <a:latin typeface="Tahoma"/>
                <a:cs typeface="Tahoma"/>
              </a:rPr>
              <a:t>boycott </a:t>
            </a:r>
            <a:r>
              <a:rPr sz="850" spc="-5" dirty="0">
                <a:solidFill>
                  <a:srgbClr val="8597A3"/>
                </a:solidFill>
                <a:latin typeface="Tahoma"/>
                <a:cs typeface="Tahoma"/>
              </a:rPr>
              <a:t>requests </a:t>
            </a:r>
            <a:r>
              <a:rPr sz="850" dirty="0">
                <a:solidFill>
                  <a:srgbClr val="8597A3"/>
                </a:solidFill>
                <a:latin typeface="Tahoma"/>
                <a:cs typeface="Tahoma"/>
              </a:rPr>
              <a:t>under all </a:t>
            </a:r>
            <a:r>
              <a:rPr sz="850" spc="-5" dirty="0">
                <a:solidFill>
                  <a:srgbClr val="8597A3"/>
                </a:solidFill>
                <a:latin typeface="Tahoma"/>
                <a:cs typeface="Tahoma"/>
              </a:rPr>
              <a:t>applicable  laws.</a:t>
            </a:r>
            <a:endParaRPr sz="850" dirty="0">
              <a:latin typeface="Tahoma"/>
              <a:cs typeface="Tahoma"/>
            </a:endParaRPr>
          </a:p>
          <a:p>
            <a:pPr marL="372110" marR="5080">
              <a:lnSpc>
                <a:spcPct val="107800"/>
              </a:lnSpc>
              <a:spcBef>
                <a:spcPts val="850"/>
              </a:spcBef>
            </a:pPr>
            <a:r>
              <a:rPr sz="850" dirty="0">
                <a:solidFill>
                  <a:srgbClr val="8597A3"/>
                </a:solidFill>
                <a:latin typeface="Tahoma"/>
                <a:cs typeface="Tahoma"/>
              </a:rPr>
              <a:t>An </a:t>
            </a:r>
            <a:r>
              <a:rPr sz="850" spc="-5" dirty="0">
                <a:solidFill>
                  <a:srgbClr val="8597A3"/>
                </a:solidFill>
                <a:latin typeface="Tahoma"/>
                <a:cs typeface="Tahoma"/>
              </a:rPr>
              <a:t>“export” can occur when </a:t>
            </a:r>
            <a:r>
              <a:rPr sz="850" dirty="0">
                <a:solidFill>
                  <a:srgbClr val="8597A3"/>
                </a:solidFill>
                <a:latin typeface="Tahoma"/>
                <a:cs typeface="Tahoma"/>
              </a:rPr>
              <a:t>a </a:t>
            </a:r>
            <a:r>
              <a:rPr sz="850" spc="-5" dirty="0">
                <a:solidFill>
                  <a:srgbClr val="8597A3"/>
                </a:solidFill>
                <a:latin typeface="Tahoma"/>
                <a:cs typeface="Tahoma"/>
              </a:rPr>
              <a:t>product, service, </a:t>
            </a:r>
            <a:r>
              <a:rPr sz="850" spc="-15" dirty="0">
                <a:solidFill>
                  <a:srgbClr val="8597A3"/>
                </a:solidFill>
                <a:latin typeface="Tahoma"/>
                <a:cs typeface="Tahoma"/>
              </a:rPr>
              <a:t>technology, </a:t>
            </a:r>
            <a:r>
              <a:rPr sz="850" dirty="0">
                <a:solidFill>
                  <a:srgbClr val="8597A3"/>
                </a:solidFill>
                <a:latin typeface="Tahoma"/>
                <a:cs typeface="Tahoma"/>
              </a:rPr>
              <a:t>or piece of  </a:t>
            </a:r>
            <a:r>
              <a:rPr sz="850" spc="-5" dirty="0">
                <a:solidFill>
                  <a:srgbClr val="8597A3"/>
                </a:solidFill>
                <a:latin typeface="Tahoma"/>
                <a:cs typeface="Tahoma"/>
              </a:rPr>
              <a:t>information </a:t>
            </a:r>
            <a:r>
              <a:rPr sz="850" dirty="0">
                <a:solidFill>
                  <a:srgbClr val="8597A3"/>
                </a:solidFill>
                <a:latin typeface="Tahoma"/>
                <a:cs typeface="Tahoma"/>
              </a:rPr>
              <a:t>is </a:t>
            </a:r>
            <a:r>
              <a:rPr sz="850" spc="-5" dirty="0">
                <a:solidFill>
                  <a:srgbClr val="8597A3"/>
                </a:solidFill>
                <a:latin typeface="Tahoma"/>
                <a:cs typeface="Tahoma"/>
              </a:rPr>
              <a:t>shipped to </a:t>
            </a:r>
            <a:r>
              <a:rPr sz="850" dirty="0">
                <a:solidFill>
                  <a:srgbClr val="8597A3"/>
                </a:solidFill>
                <a:latin typeface="Tahoma"/>
                <a:cs typeface="Tahoma"/>
              </a:rPr>
              <a:t>a person in another </a:t>
            </a:r>
            <a:r>
              <a:rPr sz="850" spc="-5" dirty="0">
                <a:solidFill>
                  <a:srgbClr val="8597A3"/>
                </a:solidFill>
                <a:latin typeface="Tahoma"/>
                <a:cs typeface="Tahoma"/>
              </a:rPr>
              <a:t>country </a:t>
            </a:r>
            <a:r>
              <a:rPr sz="850" dirty="0">
                <a:solidFill>
                  <a:srgbClr val="8597A3"/>
                </a:solidFill>
                <a:latin typeface="Tahoma"/>
                <a:cs typeface="Tahoma"/>
              </a:rPr>
              <a:t>or </a:t>
            </a:r>
            <a:r>
              <a:rPr sz="850" spc="-5" dirty="0">
                <a:solidFill>
                  <a:srgbClr val="8597A3"/>
                </a:solidFill>
                <a:latin typeface="Tahoma"/>
                <a:cs typeface="Tahoma"/>
              </a:rPr>
              <a:t>to </a:t>
            </a:r>
            <a:r>
              <a:rPr sz="850" dirty="0">
                <a:solidFill>
                  <a:srgbClr val="8597A3"/>
                </a:solidFill>
                <a:latin typeface="Tahoma"/>
                <a:cs typeface="Tahoma"/>
              </a:rPr>
              <a:t>a </a:t>
            </a:r>
            <a:r>
              <a:rPr sz="850" spc="-5" dirty="0">
                <a:solidFill>
                  <a:srgbClr val="8597A3"/>
                </a:solidFill>
                <a:latin typeface="Tahoma"/>
                <a:cs typeface="Tahoma"/>
              </a:rPr>
              <a:t>foreign </a:t>
            </a:r>
            <a:r>
              <a:rPr sz="850" dirty="0">
                <a:solidFill>
                  <a:srgbClr val="8597A3"/>
                </a:solidFill>
                <a:latin typeface="Tahoma"/>
                <a:cs typeface="Tahoma"/>
              </a:rPr>
              <a:t>person </a:t>
            </a:r>
            <a:r>
              <a:rPr sz="850" spc="-5" dirty="0">
                <a:solidFill>
                  <a:srgbClr val="8597A3"/>
                </a:solidFill>
                <a:latin typeface="Tahoma"/>
                <a:cs typeface="Tahoma"/>
              </a:rPr>
              <a:t>either  </a:t>
            </a:r>
            <a:r>
              <a:rPr sz="850" dirty="0">
                <a:solidFill>
                  <a:srgbClr val="8597A3"/>
                </a:solidFill>
                <a:latin typeface="Tahoma"/>
                <a:cs typeface="Tahoma"/>
              </a:rPr>
              <a:t>in </a:t>
            </a:r>
            <a:r>
              <a:rPr sz="850" spc="-5" dirty="0">
                <a:solidFill>
                  <a:srgbClr val="8597A3"/>
                </a:solidFill>
                <a:latin typeface="Tahoma"/>
                <a:cs typeface="Tahoma"/>
              </a:rPr>
              <a:t>the country </a:t>
            </a:r>
            <a:r>
              <a:rPr sz="850" dirty="0">
                <a:solidFill>
                  <a:srgbClr val="8597A3"/>
                </a:solidFill>
                <a:latin typeface="Tahoma"/>
                <a:cs typeface="Tahoma"/>
              </a:rPr>
              <a:t>or </a:t>
            </a:r>
            <a:r>
              <a:rPr sz="850" spc="-5" dirty="0">
                <a:solidFill>
                  <a:srgbClr val="8597A3"/>
                </a:solidFill>
                <a:latin typeface="Tahoma"/>
                <a:cs typeface="Tahoma"/>
              </a:rPr>
              <a:t>abroad. If you transport </a:t>
            </a:r>
            <a:r>
              <a:rPr sz="850" dirty="0">
                <a:solidFill>
                  <a:srgbClr val="8597A3"/>
                </a:solidFill>
                <a:latin typeface="Tahoma"/>
                <a:cs typeface="Tahoma"/>
              </a:rPr>
              <a:t>and/or use goods and </a:t>
            </a:r>
            <a:r>
              <a:rPr sz="850" spc="-5" dirty="0">
                <a:solidFill>
                  <a:srgbClr val="8597A3"/>
                </a:solidFill>
                <a:latin typeface="Tahoma"/>
                <a:cs typeface="Tahoma"/>
              </a:rPr>
              <a:t>technology  subject to export </a:t>
            </a:r>
            <a:r>
              <a:rPr sz="850" dirty="0">
                <a:solidFill>
                  <a:srgbClr val="8597A3"/>
                </a:solidFill>
                <a:latin typeface="Tahoma"/>
                <a:cs typeface="Tahoma"/>
              </a:rPr>
              <a:t>or import </a:t>
            </a:r>
            <a:r>
              <a:rPr sz="850" spc="-5" dirty="0">
                <a:solidFill>
                  <a:srgbClr val="8597A3"/>
                </a:solidFill>
                <a:latin typeface="Tahoma"/>
                <a:cs typeface="Tahoma"/>
              </a:rPr>
              <a:t>controls, you </a:t>
            </a:r>
            <a:r>
              <a:rPr sz="850" dirty="0">
                <a:solidFill>
                  <a:srgbClr val="8597A3"/>
                </a:solidFill>
                <a:latin typeface="Tahoma"/>
                <a:cs typeface="Tahoma"/>
              </a:rPr>
              <a:t>must understand and </a:t>
            </a:r>
            <a:r>
              <a:rPr sz="850" spc="-5" dirty="0">
                <a:solidFill>
                  <a:srgbClr val="8597A3"/>
                </a:solidFill>
                <a:latin typeface="Tahoma"/>
                <a:cs typeface="Tahoma"/>
              </a:rPr>
              <a:t>follow the relevant  laws, regulations </a:t>
            </a:r>
            <a:r>
              <a:rPr sz="850" dirty="0">
                <a:solidFill>
                  <a:srgbClr val="8597A3"/>
                </a:solidFill>
                <a:latin typeface="Tahoma"/>
                <a:cs typeface="Tahoma"/>
              </a:rPr>
              <a:t>and </a:t>
            </a:r>
            <a:r>
              <a:rPr sz="850" spc="-5" dirty="0">
                <a:solidFill>
                  <a:srgbClr val="8597A3"/>
                </a:solidFill>
                <a:latin typeface="Tahoma"/>
                <a:cs typeface="Tahoma"/>
              </a:rPr>
              <a:t>policies.</a:t>
            </a:r>
            <a:endParaRPr sz="850" dirty="0">
              <a:latin typeface="Tahoma"/>
              <a:cs typeface="Tahoma"/>
            </a:endParaRPr>
          </a:p>
          <a:p>
            <a:pPr marL="372110" marR="52705">
              <a:lnSpc>
                <a:spcPct val="107800"/>
              </a:lnSpc>
              <a:spcBef>
                <a:spcPts val="850"/>
              </a:spcBef>
            </a:pPr>
            <a:r>
              <a:rPr sz="850" dirty="0">
                <a:solidFill>
                  <a:srgbClr val="8597A3"/>
                </a:solidFill>
                <a:latin typeface="Tahoma"/>
                <a:cs typeface="Tahoma"/>
              </a:rPr>
              <a:t>Consequences </a:t>
            </a:r>
            <a:r>
              <a:rPr sz="850" spc="-5" dirty="0">
                <a:solidFill>
                  <a:srgbClr val="8597A3"/>
                </a:solidFill>
                <a:latin typeface="Tahoma"/>
                <a:cs typeface="Tahoma"/>
              </a:rPr>
              <a:t>for violating trade controls are severe for the Company </a:t>
            </a:r>
            <a:r>
              <a:rPr sz="850" dirty="0">
                <a:solidFill>
                  <a:srgbClr val="8597A3"/>
                </a:solidFill>
                <a:latin typeface="Tahoma"/>
                <a:cs typeface="Tahoma"/>
              </a:rPr>
              <a:t>and </a:t>
            </a:r>
            <a:r>
              <a:rPr sz="850" spc="-5" dirty="0">
                <a:solidFill>
                  <a:srgbClr val="8597A3"/>
                </a:solidFill>
                <a:latin typeface="Tahoma"/>
                <a:cs typeface="Tahoma"/>
              </a:rPr>
              <a:t>for  the </a:t>
            </a:r>
            <a:r>
              <a:rPr sz="850" dirty="0">
                <a:solidFill>
                  <a:srgbClr val="8597A3"/>
                </a:solidFill>
                <a:latin typeface="Tahoma"/>
                <a:cs typeface="Tahoma"/>
              </a:rPr>
              <a:t>individuals </a:t>
            </a:r>
            <a:r>
              <a:rPr sz="850" spc="-5" dirty="0">
                <a:solidFill>
                  <a:srgbClr val="8597A3"/>
                </a:solidFill>
                <a:latin typeface="Tahoma"/>
                <a:cs typeface="Tahoma"/>
              </a:rPr>
              <a:t>involved, </a:t>
            </a:r>
            <a:r>
              <a:rPr sz="850" dirty="0">
                <a:solidFill>
                  <a:srgbClr val="8597A3"/>
                </a:solidFill>
                <a:latin typeface="Tahoma"/>
                <a:cs typeface="Tahoma"/>
              </a:rPr>
              <a:t>and </a:t>
            </a:r>
            <a:r>
              <a:rPr sz="850" spc="-5" dirty="0">
                <a:solidFill>
                  <a:srgbClr val="8597A3"/>
                </a:solidFill>
                <a:latin typeface="Tahoma"/>
                <a:cs typeface="Tahoma"/>
              </a:rPr>
              <a:t>can result </a:t>
            </a:r>
            <a:r>
              <a:rPr sz="850" dirty="0">
                <a:solidFill>
                  <a:srgbClr val="8597A3"/>
                </a:solidFill>
                <a:latin typeface="Tahoma"/>
                <a:cs typeface="Tahoma"/>
              </a:rPr>
              <a:t>in </a:t>
            </a:r>
            <a:r>
              <a:rPr sz="850" spc="-5" dirty="0">
                <a:solidFill>
                  <a:srgbClr val="8597A3"/>
                </a:solidFill>
                <a:latin typeface="Tahoma"/>
                <a:cs typeface="Tahoma"/>
              </a:rPr>
              <a:t>termination </a:t>
            </a:r>
            <a:r>
              <a:rPr sz="850" dirty="0">
                <a:solidFill>
                  <a:srgbClr val="8597A3"/>
                </a:solidFill>
                <a:latin typeface="Tahoma"/>
                <a:cs typeface="Tahoma"/>
              </a:rPr>
              <a:t>of </a:t>
            </a:r>
            <a:r>
              <a:rPr sz="850" spc="-5" dirty="0">
                <a:solidFill>
                  <a:srgbClr val="8597A3"/>
                </a:solidFill>
                <a:latin typeface="Tahoma"/>
                <a:cs typeface="Tahoma"/>
              </a:rPr>
              <a:t>employment, substantial  </a:t>
            </a:r>
            <a:r>
              <a:rPr sz="850" spc="-10" dirty="0">
                <a:solidFill>
                  <a:srgbClr val="8597A3"/>
                </a:solidFill>
                <a:latin typeface="Tahoma"/>
                <a:cs typeface="Tahoma"/>
              </a:rPr>
              <a:t>fines </a:t>
            </a:r>
            <a:r>
              <a:rPr sz="850" dirty="0">
                <a:solidFill>
                  <a:srgbClr val="8597A3"/>
                </a:solidFill>
                <a:latin typeface="Tahoma"/>
                <a:cs typeface="Tahoma"/>
              </a:rPr>
              <a:t>and</a:t>
            </a:r>
            <a:r>
              <a:rPr sz="850" spc="0" dirty="0">
                <a:solidFill>
                  <a:srgbClr val="8597A3"/>
                </a:solidFill>
                <a:latin typeface="Tahoma"/>
                <a:cs typeface="Tahoma"/>
              </a:rPr>
              <a:t> </a:t>
            </a:r>
            <a:r>
              <a:rPr sz="850" dirty="0">
                <a:solidFill>
                  <a:srgbClr val="8597A3"/>
                </a:solidFill>
                <a:latin typeface="Tahoma"/>
                <a:cs typeface="Tahoma"/>
              </a:rPr>
              <a:t>imprisonment.</a:t>
            </a:r>
            <a:endParaRPr sz="850" dirty="0">
              <a:latin typeface="Tahoma"/>
              <a:cs typeface="Tahoma"/>
            </a:endParaRPr>
          </a:p>
          <a:p>
            <a:pPr marL="372110" marR="15240">
              <a:lnSpc>
                <a:spcPct val="107800"/>
              </a:lnSpc>
              <a:spcBef>
                <a:spcPts val="850"/>
              </a:spcBef>
            </a:pPr>
            <a:r>
              <a:rPr sz="850" spc="-5" dirty="0">
                <a:solidFill>
                  <a:srgbClr val="8597A3"/>
                </a:solidFill>
                <a:latin typeface="Tahoma"/>
                <a:cs typeface="Tahoma"/>
              </a:rPr>
              <a:t>If you have any </a:t>
            </a:r>
            <a:r>
              <a:rPr sz="850" dirty="0">
                <a:solidFill>
                  <a:srgbClr val="8597A3"/>
                </a:solidFill>
                <a:latin typeface="Tahoma"/>
                <a:cs typeface="Tahoma"/>
              </a:rPr>
              <a:t>queries, </a:t>
            </a:r>
            <a:r>
              <a:rPr sz="850" spc="-5" dirty="0">
                <a:solidFill>
                  <a:srgbClr val="8597A3"/>
                </a:solidFill>
                <a:latin typeface="Tahoma"/>
                <a:cs typeface="Tahoma"/>
              </a:rPr>
              <a:t>contact </a:t>
            </a:r>
            <a:r>
              <a:rPr lang="en-GB" sz="850" spc="-5" dirty="0" smtClean="0">
                <a:solidFill>
                  <a:srgbClr val="8597A3"/>
                </a:solidFill>
                <a:latin typeface="Tahoma"/>
                <a:cs typeface="Tahoma"/>
              </a:rPr>
              <a:t>your Commercial department </a:t>
            </a:r>
            <a:r>
              <a:rPr sz="850" dirty="0" smtClean="0">
                <a:solidFill>
                  <a:srgbClr val="8597A3"/>
                </a:solidFill>
                <a:latin typeface="Tahoma"/>
                <a:cs typeface="Tahoma"/>
              </a:rPr>
              <a:t>or </a:t>
            </a:r>
            <a:r>
              <a:rPr sz="850" spc="-5" dirty="0">
                <a:solidFill>
                  <a:srgbClr val="8597A3"/>
                </a:solidFill>
                <a:latin typeface="Tahoma"/>
                <a:cs typeface="Tahoma"/>
              </a:rPr>
              <a:t>the relevant Export </a:t>
            </a:r>
            <a:r>
              <a:rPr sz="850" dirty="0" smtClean="0">
                <a:solidFill>
                  <a:srgbClr val="8597A3"/>
                </a:solidFill>
                <a:latin typeface="Tahoma"/>
                <a:cs typeface="Tahoma"/>
              </a:rPr>
              <a:t>Compliance</a:t>
            </a:r>
            <a:r>
              <a:rPr sz="850" spc="-5" dirty="0" smtClean="0">
                <a:solidFill>
                  <a:srgbClr val="8597A3"/>
                </a:solidFill>
                <a:latin typeface="Tahoma"/>
                <a:cs typeface="Tahoma"/>
              </a:rPr>
              <a:t> </a:t>
            </a:r>
            <a:r>
              <a:rPr sz="850" spc="-5" dirty="0" smtClean="0">
                <a:solidFill>
                  <a:srgbClr val="8597A3"/>
                </a:solidFill>
                <a:latin typeface="Tahoma"/>
                <a:cs typeface="Tahoma"/>
              </a:rPr>
              <a:t>function</a:t>
            </a:r>
            <a:r>
              <a:rPr lang="en-GB" sz="850" spc="-5" dirty="0">
                <a:solidFill>
                  <a:srgbClr val="8597A3"/>
                </a:solidFill>
                <a:latin typeface="Tahoma"/>
                <a:cs typeface="Tahoma"/>
              </a:rPr>
              <a:t>,</a:t>
            </a:r>
            <a:r>
              <a:rPr lang="en-GB" sz="850" spc="-5" dirty="0" smtClean="0">
                <a:solidFill>
                  <a:srgbClr val="8597A3"/>
                </a:solidFill>
                <a:latin typeface="Tahoma"/>
                <a:cs typeface="Tahoma"/>
              </a:rPr>
              <a:t> </a:t>
            </a:r>
            <a:r>
              <a:rPr lang="en-GB" sz="850" spc="-5" dirty="0">
                <a:solidFill>
                  <a:srgbClr val="8597A3"/>
                </a:solidFill>
                <a:latin typeface="Tahoma"/>
                <a:cs typeface="Tahoma"/>
              </a:rPr>
              <a:t>Cobham Limited Holdco employees should contact the Group General </a:t>
            </a:r>
            <a:r>
              <a:rPr lang="en-GB" sz="850" spc="-5" dirty="0" smtClean="0">
                <a:solidFill>
                  <a:srgbClr val="8597A3"/>
                </a:solidFill>
                <a:latin typeface="Tahoma"/>
                <a:cs typeface="Tahoma"/>
              </a:rPr>
              <a:t>Counsel.</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4" name="object 14"/>
          <p:cNvSpPr txBox="1">
            <a:spLocks noGrp="1"/>
          </p:cNvSpPr>
          <p:nvPr>
            <p:ph type="title"/>
          </p:nvPr>
        </p:nvSpPr>
        <p:spPr>
          <a:xfrm>
            <a:off x="5413700" y="959570"/>
            <a:ext cx="2990850" cy="391160"/>
          </a:xfrm>
          <a:prstGeom prst="rect">
            <a:avLst/>
          </a:prstGeom>
        </p:spPr>
        <p:txBody>
          <a:bodyPr vert="horz" wrap="square" lIns="0" tIns="12700" rIns="0" bIns="0" rtlCol="0">
            <a:spAutoFit/>
          </a:bodyPr>
          <a:lstStyle/>
          <a:p>
            <a:pPr marL="12700">
              <a:lnSpc>
                <a:spcPct val="100000"/>
              </a:lnSpc>
              <a:spcBef>
                <a:spcPts val="100"/>
              </a:spcBef>
            </a:pPr>
            <a:r>
              <a:rPr spc="-5" dirty="0"/>
              <a:t>Inside</a:t>
            </a:r>
            <a:r>
              <a:rPr spc="-85" dirty="0"/>
              <a:t> </a:t>
            </a:r>
            <a:r>
              <a:rPr dirty="0" smtClean="0"/>
              <a:t>information</a:t>
            </a:r>
            <a:endParaRPr sz="2100" baseline="31746" dirty="0"/>
          </a:p>
        </p:txBody>
      </p:sp>
      <p:sp>
        <p:nvSpPr>
          <p:cNvPr id="15" name="object 15"/>
          <p:cNvSpPr txBox="1"/>
          <p:nvPr/>
        </p:nvSpPr>
        <p:spPr>
          <a:xfrm>
            <a:off x="5773700" y="1429972"/>
            <a:ext cx="3899535" cy="1258293"/>
          </a:xfrm>
          <a:prstGeom prst="rect">
            <a:avLst/>
          </a:prstGeom>
        </p:spPr>
        <p:txBody>
          <a:bodyPr vert="horz" wrap="square" lIns="0" tIns="12700" rIns="0" bIns="0" rtlCol="0">
            <a:spAutoFit/>
          </a:bodyPr>
          <a:lstStyle/>
          <a:p>
            <a:pPr marL="12700" marR="5080">
              <a:lnSpc>
                <a:spcPct val="107800"/>
              </a:lnSpc>
              <a:spcBef>
                <a:spcPts val="100"/>
              </a:spcBef>
            </a:pPr>
            <a:r>
              <a:rPr sz="850" spc="-10" dirty="0">
                <a:solidFill>
                  <a:srgbClr val="8597A3"/>
                </a:solidFill>
                <a:latin typeface="Tahoma"/>
                <a:cs typeface="Tahoma"/>
              </a:rPr>
              <a:t>We’re </a:t>
            </a:r>
            <a:r>
              <a:rPr sz="850" dirty="0">
                <a:solidFill>
                  <a:srgbClr val="8597A3"/>
                </a:solidFill>
                <a:latin typeface="Tahoma"/>
                <a:cs typeface="Tahoma"/>
              </a:rPr>
              <a:t>all </a:t>
            </a:r>
            <a:r>
              <a:rPr sz="850" spc="-5" dirty="0">
                <a:solidFill>
                  <a:srgbClr val="8597A3"/>
                </a:solidFill>
                <a:latin typeface="Tahoma"/>
                <a:cs typeface="Tahoma"/>
              </a:rPr>
              <a:t>prohibited from </a:t>
            </a:r>
            <a:r>
              <a:rPr sz="850" dirty="0">
                <a:solidFill>
                  <a:srgbClr val="8597A3"/>
                </a:solidFill>
                <a:latin typeface="Tahoma"/>
                <a:cs typeface="Tahoma"/>
              </a:rPr>
              <a:t>using or </a:t>
            </a:r>
            <a:r>
              <a:rPr sz="850" spc="-5" dirty="0">
                <a:solidFill>
                  <a:srgbClr val="8597A3"/>
                </a:solidFill>
                <a:latin typeface="Tahoma"/>
                <a:cs typeface="Tahoma"/>
              </a:rPr>
              <a:t>providing to any </a:t>
            </a:r>
            <a:r>
              <a:rPr sz="850" dirty="0">
                <a:solidFill>
                  <a:srgbClr val="8597A3"/>
                </a:solidFill>
                <a:latin typeface="Tahoma"/>
                <a:cs typeface="Tahoma"/>
              </a:rPr>
              <a:t>person, inside </a:t>
            </a:r>
            <a:r>
              <a:rPr sz="850" spc="-5" dirty="0">
                <a:solidFill>
                  <a:srgbClr val="8597A3"/>
                </a:solidFill>
                <a:latin typeface="Tahoma"/>
                <a:cs typeface="Tahoma"/>
              </a:rPr>
              <a:t>information to  </a:t>
            </a:r>
            <a:r>
              <a:rPr sz="850" dirty="0">
                <a:solidFill>
                  <a:srgbClr val="8597A3"/>
                </a:solidFill>
                <a:latin typeface="Tahoma"/>
                <a:cs typeface="Tahoma"/>
              </a:rPr>
              <a:t>buy or </a:t>
            </a:r>
            <a:r>
              <a:rPr sz="850" spc="-5" dirty="0">
                <a:solidFill>
                  <a:srgbClr val="8597A3"/>
                </a:solidFill>
                <a:latin typeface="Tahoma"/>
                <a:cs typeface="Tahoma"/>
              </a:rPr>
              <a:t>sell </a:t>
            </a:r>
            <a:r>
              <a:rPr sz="850" spc="-5" dirty="0" smtClean="0">
                <a:solidFill>
                  <a:srgbClr val="8597A3"/>
                </a:solidFill>
                <a:latin typeface="Tahoma"/>
                <a:cs typeface="Tahoma"/>
              </a:rPr>
              <a:t>shares</a:t>
            </a:r>
            <a:r>
              <a:rPr lang="en-GB" sz="850" spc="-5" dirty="0" smtClean="0">
                <a:solidFill>
                  <a:srgbClr val="8597A3"/>
                </a:solidFill>
                <a:latin typeface="Tahoma"/>
                <a:cs typeface="Tahoma"/>
              </a:rPr>
              <a:t> </a:t>
            </a:r>
            <a:r>
              <a:rPr sz="850" dirty="0" smtClean="0">
                <a:solidFill>
                  <a:srgbClr val="8597A3"/>
                </a:solidFill>
                <a:latin typeface="Tahoma"/>
                <a:cs typeface="Tahoma"/>
              </a:rPr>
              <a:t>of </a:t>
            </a:r>
            <a:r>
              <a:rPr sz="850" spc="-5" dirty="0">
                <a:solidFill>
                  <a:srgbClr val="8597A3"/>
                </a:solidFill>
                <a:latin typeface="Tahoma"/>
                <a:cs typeface="Tahoma"/>
              </a:rPr>
              <a:t>any </a:t>
            </a:r>
            <a:r>
              <a:rPr sz="850" dirty="0">
                <a:solidFill>
                  <a:srgbClr val="8597A3"/>
                </a:solidFill>
                <a:latin typeface="Tahoma"/>
                <a:cs typeface="Tahoma"/>
              </a:rPr>
              <a:t>other </a:t>
            </a:r>
            <a:r>
              <a:rPr sz="850" spc="-5" dirty="0">
                <a:solidFill>
                  <a:srgbClr val="8597A3"/>
                </a:solidFill>
                <a:latin typeface="Tahoma"/>
                <a:cs typeface="Tahoma"/>
              </a:rPr>
              <a:t>publicly traded company </a:t>
            </a:r>
            <a:r>
              <a:rPr sz="850" dirty="0">
                <a:solidFill>
                  <a:srgbClr val="8597A3"/>
                </a:solidFill>
                <a:latin typeface="Tahoma"/>
                <a:cs typeface="Tahoma"/>
              </a:rPr>
              <a:t>doing </a:t>
            </a:r>
            <a:r>
              <a:rPr sz="850" dirty="0" smtClean="0">
                <a:solidFill>
                  <a:srgbClr val="8597A3"/>
                </a:solidFill>
                <a:latin typeface="Tahoma"/>
                <a:cs typeface="Tahoma"/>
              </a:rPr>
              <a:t>business </a:t>
            </a:r>
            <a:r>
              <a:rPr sz="850" spc="-5" dirty="0">
                <a:solidFill>
                  <a:srgbClr val="8597A3"/>
                </a:solidFill>
                <a:latin typeface="Tahoma"/>
                <a:cs typeface="Tahoma"/>
              </a:rPr>
              <a:t>with</a:t>
            </a:r>
            <a:r>
              <a:rPr sz="850" spc="-10" dirty="0">
                <a:solidFill>
                  <a:srgbClr val="8597A3"/>
                </a:solidFill>
                <a:latin typeface="Tahoma"/>
                <a:cs typeface="Tahoma"/>
              </a:rPr>
              <a:t> </a:t>
            </a:r>
            <a:r>
              <a:rPr sz="850" dirty="0">
                <a:solidFill>
                  <a:srgbClr val="8597A3"/>
                </a:solidFill>
                <a:latin typeface="Tahoma"/>
                <a:cs typeface="Tahoma"/>
              </a:rPr>
              <a:t>us.</a:t>
            </a:r>
            <a:endParaRPr sz="850" dirty="0">
              <a:latin typeface="Tahoma"/>
              <a:cs typeface="Tahoma"/>
            </a:endParaRPr>
          </a:p>
          <a:p>
            <a:pPr marL="12700" marR="153035">
              <a:lnSpc>
                <a:spcPct val="107800"/>
              </a:lnSpc>
              <a:spcBef>
                <a:spcPts val="850"/>
              </a:spcBef>
            </a:pPr>
            <a:r>
              <a:rPr sz="850" spc="-5" dirty="0">
                <a:solidFill>
                  <a:srgbClr val="8597A3"/>
                </a:solidFill>
                <a:latin typeface="Tahoma"/>
                <a:cs typeface="Tahoma"/>
              </a:rPr>
              <a:t>Inside information </a:t>
            </a:r>
            <a:r>
              <a:rPr sz="850" dirty="0">
                <a:solidFill>
                  <a:srgbClr val="8597A3"/>
                </a:solidFill>
                <a:latin typeface="Tahoma"/>
                <a:cs typeface="Tahoma"/>
              </a:rPr>
              <a:t>is </a:t>
            </a:r>
            <a:r>
              <a:rPr sz="850" spc="-5" dirty="0">
                <a:solidFill>
                  <a:srgbClr val="8597A3"/>
                </a:solidFill>
                <a:latin typeface="Tahoma"/>
                <a:cs typeface="Tahoma"/>
              </a:rPr>
              <a:t>precise information which relates to </a:t>
            </a:r>
            <a:r>
              <a:rPr sz="850" dirty="0">
                <a:solidFill>
                  <a:srgbClr val="8597A3"/>
                </a:solidFill>
                <a:latin typeface="Tahoma"/>
                <a:cs typeface="Tahoma"/>
              </a:rPr>
              <a:t>particular </a:t>
            </a:r>
            <a:r>
              <a:rPr sz="850" spc="-5" dirty="0">
                <a:solidFill>
                  <a:srgbClr val="8597A3"/>
                </a:solidFill>
                <a:latin typeface="Tahoma"/>
                <a:cs typeface="Tahoma"/>
              </a:rPr>
              <a:t>securities  </a:t>
            </a:r>
            <a:r>
              <a:rPr sz="850" dirty="0">
                <a:solidFill>
                  <a:srgbClr val="8597A3"/>
                </a:solidFill>
                <a:latin typeface="Tahoma"/>
                <a:cs typeface="Tahoma"/>
              </a:rPr>
              <a:t>or an issuer of </a:t>
            </a:r>
            <a:r>
              <a:rPr sz="850" spc="-5" dirty="0">
                <a:solidFill>
                  <a:srgbClr val="8597A3"/>
                </a:solidFill>
                <a:latin typeface="Tahoma"/>
                <a:cs typeface="Tahoma"/>
              </a:rPr>
              <a:t>securities that </a:t>
            </a:r>
            <a:r>
              <a:rPr sz="850" dirty="0">
                <a:solidFill>
                  <a:srgbClr val="8597A3"/>
                </a:solidFill>
                <a:latin typeface="Tahoma"/>
                <a:cs typeface="Tahoma"/>
              </a:rPr>
              <a:t>has not been disclosed </a:t>
            </a:r>
            <a:r>
              <a:rPr sz="850" spc="-5" dirty="0">
                <a:solidFill>
                  <a:srgbClr val="8597A3"/>
                </a:solidFill>
                <a:latin typeface="Tahoma"/>
                <a:cs typeface="Tahoma"/>
              </a:rPr>
              <a:t>to the public </a:t>
            </a:r>
            <a:r>
              <a:rPr sz="850" dirty="0">
                <a:solidFill>
                  <a:srgbClr val="8597A3"/>
                </a:solidFill>
                <a:latin typeface="Tahoma"/>
                <a:cs typeface="Tahoma"/>
              </a:rPr>
              <a:t>and </a:t>
            </a:r>
            <a:r>
              <a:rPr sz="850" spc="-5" dirty="0">
                <a:solidFill>
                  <a:srgbClr val="8597A3"/>
                </a:solidFill>
                <a:latin typeface="Tahoma"/>
                <a:cs typeface="Tahoma"/>
              </a:rPr>
              <a:t>which  would, </a:t>
            </a:r>
            <a:r>
              <a:rPr sz="850" dirty="0">
                <a:solidFill>
                  <a:srgbClr val="8597A3"/>
                </a:solidFill>
                <a:latin typeface="Tahoma"/>
                <a:cs typeface="Tahoma"/>
              </a:rPr>
              <a:t>if it </a:t>
            </a:r>
            <a:r>
              <a:rPr sz="850" spc="-5" dirty="0">
                <a:solidFill>
                  <a:srgbClr val="8597A3"/>
                </a:solidFill>
                <a:latin typeface="Tahoma"/>
                <a:cs typeface="Tahoma"/>
              </a:rPr>
              <a:t>were </a:t>
            </a:r>
            <a:r>
              <a:rPr sz="850" dirty="0">
                <a:solidFill>
                  <a:srgbClr val="8597A3"/>
                </a:solidFill>
                <a:latin typeface="Tahoma"/>
                <a:cs typeface="Tahoma"/>
              </a:rPr>
              <a:t>made </a:t>
            </a:r>
            <a:r>
              <a:rPr sz="850" spc="-5" dirty="0">
                <a:solidFill>
                  <a:srgbClr val="8597A3"/>
                </a:solidFill>
                <a:latin typeface="Tahoma"/>
                <a:cs typeface="Tahoma"/>
              </a:rPr>
              <a:t>public, </a:t>
            </a:r>
            <a:r>
              <a:rPr sz="850" dirty="0">
                <a:solidFill>
                  <a:srgbClr val="8597A3"/>
                </a:solidFill>
                <a:latin typeface="Tahoma"/>
                <a:cs typeface="Tahoma"/>
              </a:rPr>
              <a:t>be </a:t>
            </a:r>
            <a:r>
              <a:rPr sz="850" spc="-5" dirty="0">
                <a:solidFill>
                  <a:srgbClr val="8597A3"/>
                </a:solidFill>
                <a:latin typeface="Tahoma"/>
                <a:cs typeface="Tahoma"/>
              </a:rPr>
              <a:t>likely to have </a:t>
            </a:r>
            <a:r>
              <a:rPr sz="850" dirty="0">
                <a:solidFill>
                  <a:srgbClr val="8597A3"/>
                </a:solidFill>
                <a:latin typeface="Tahoma"/>
                <a:cs typeface="Tahoma"/>
              </a:rPr>
              <a:t>a </a:t>
            </a:r>
            <a:r>
              <a:rPr sz="850" spc="-10" dirty="0">
                <a:solidFill>
                  <a:srgbClr val="8597A3"/>
                </a:solidFill>
                <a:latin typeface="Tahoma"/>
                <a:cs typeface="Tahoma"/>
              </a:rPr>
              <a:t>significant effect </a:t>
            </a:r>
            <a:r>
              <a:rPr sz="850" dirty="0">
                <a:solidFill>
                  <a:srgbClr val="8597A3"/>
                </a:solidFill>
                <a:latin typeface="Tahoma"/>
                <a:cs typeface="Tahoma"/>
              </a:rPr>
              <a:t>on </a:t>
            </a:r>
            <a:r>
              <a:rPr sz="850" spc="-5" dirty="0">
                <a:solidFill>
                  <a:srgbClr val="8597A3"/>
                </a:solidFill>
                <a:latin typeface="Tahoma"/>
                <a:cs typeface="Tahoma"/>
              </a:rPr>
              <a:t>the </a:t>
            </a:r>
            <a:r>
              <a:rPr sz="850" dirty="0">
                <a:solidFill>
                  <a:srgbClr val="8597A3"/>
                </a:solidFill>
                <a:latin typeface="Tahoma"/>
                <a:cs typeface="Tahoma"/>
              </a:rPr>
              <a:t>price  of </a:t>
            </a:r>
            <a:r>
              <a:rPr sz="850" spc="-5" dirty="0">
                <a:solidFill>
                  <a:srgbClr val="8597A3"/>
                </a:solidFill>
                <a:latin typeface="Tahoma"/>
                <a:cs typeface="Tahoma"/>
              </a:rPr>
              <a:t>any securities. Not </a:t>
            </a:r>
            <a:r>
              <a:rPr sz="850" dirty="0">
                <a:solidFill>
                  <a:srgbClr val="8597A3"/>
                </a:solidFill>
                <a:latin typeface="Tahoma"/>
                <a:cs typeface="Tahoma"/>
              </a:rPr>
              <a:t>only is it a </a:t>
            </a:r>
            <a:r>
              <a:rPr sz="850" spc="-5" dirty="0">
                <a:solidFill>
                  <a:srgbClr val="8597A3"/>
                </a:solidFill>
                <a:latin typeface="Tahoma"/>
                <a:cs typeface="Tahoma"/>
              </a:rPr>
              <a:t>breach </a:t>
            </a:r>
            <a:r>
              <a:rPr sz="850" dirty="0">
                <a:solidFill>
                  <a:srgbClr val="8597A3"/>
                </a:solidFill>
                <a:latin typeface="Tahoma"/>
                <a:cs typeface="Tahoma"/>
              </a:rPr>
              <a:t>of </a:t>
            </a:r>
            <a:r>
              <a:rPr lang="en-GB" sz="850" spc="-5" dirty="0" smtClean="0">
                <a:solidFill>
                  <a:srgbClr val="8597A3"/>
                </a:solidFill>
                <a:latin typeface="Tahoma"/>
                <a:cs typeface="Tahoma"/>
              </a:rPr>
              <a:t>this Code</a:t>
            </a:r>
            <a:r>
              <a:rPr sz="850" spc="-15" dirty="0" smtClean="0">
                <a:solidFill>
                  <a:srgbClr val="8597A3"/>
                </a:solidFill>
                <a:latin typeface="Tahoma"/>
                <a:cs typeface="Tahoma"/>
              </a:rPr>
              <a:t>, </a:t>
            </a:r>
            <a:r>
              <a:rPr sz="850" dirty="0">
                <a:solidFill>
                  <a:srgbClr val="8597A3"/>
                </a:solidFill>
                <a:latin typeface="Tahoma"/>
                <a:cs typeface="Tahoma"/>
              </a:rPr>
              <a:t>but </a:t>
            </a:r>
            <a:r>
              <a:rPr sz="850" spc="-10" dirty="0">
                <a:solidFill>
                  <a:srgbClr val="8597A3"/>
                </a:solidFill>
                <a:latin typeface="Tahoma"/>
                <a:cs typeface="Tahoma"/>
              </a:rPr>
              <a:t>it’s </a:t>
            </a:r>
            <a:r>
              <a:rPr sz="850" dirty="0">
                <a:solidFill>
                  <a:srgbClr val="8597A3"/>
                </a:solidFill>
                <a:latin typeface="Tahoma"/>
                <a:cs typeface="Tahoma"/>
              </a:rPr>
              <a:t>also</a:t>
            </a:r>
            <a:r>
              <a:rPr sz="850" spc="25" dirty="0">
                <a:solidFill>
                  <a:srgbClr val="8597A3"/>
                </a:solidFill>
                <a:latin typeface="Tahoma"/>
                <a:cs typeface="Tahoma"/>
              </a:rPr>
              <a:t> </a:t>
            </a:r>
            <a:r>
              <a:rPr sz="850" dirty="0">
                <a:solidFill>
                  <a:srgbClr val="8597A3"/>
                </a:solidFill>
                <a:latin typeface="Tahoma"/>
                <a:cs typeface="Tahoma"/>
              </a:rPr>
              <a:t>a</a:t>
            </a:r>
            <a:endParaRPr sz="850" dirty="0">
              <a:latin typeface="Tahoma"/>
              <a:cs typeface="Tahoma"/>
            </a:endParaRPr>
          </a:p>
          <a:p>
            <a:pPr marL="12700" marR="53340">
              <a:lnSpc>
                <a:spcPct val="107800"/>
              </a:lnSpc>
            </a:pPr>
            <a:r>
              <a:rPr sz="850" spc="-5" dirty="0">
                <a:solidFill>
                  <a:srgbClr val="8597A3"/>
                </a:solidFill>
                <a:latin typeface="Tahoma"/>
                <a:cs typeface="Tahoma"/>
              </a:rPr>
              <a:t>criminal offence to </a:t>
            </a:r>
            <a:r>
              <a:rPr sz="850" dirty="0">
                <a:solidFill>
                  <a:srgbClr val="8597A3"/>
                </a:solidFill>
                <a:latin typeface="Tahoma"/>
                <a:cs typeface="Tahoma"/>
              </a:rPr>
              <a:t>deal in </a:t>
            </a:r>
            <a:r>
              <a:rPr sz="850" spc="-5" dirty="0">
                <a:solidFill>
                  <a:srgbClr val="8597A3"/>
                </a:solidFill>
                <a:latin typeface="Tahoma"/>
                <a:cs typeface="Tahoma"/>
              </a:rPr>
              <a:t>securities while </a:t>
            </a:r>
            <a:r>
              <a:rPr sz="850" dirty="0">
                <a:solidFill>
                  <a:srgbClr val="8597A3"/>
                </a:solidFill>
                <a:latin typeface="Tahoma"/>
                <a:cs typeface="Tahoma"/>
              </a:rPr>
              <a:t>in possession of inside </a:t>
            </a:r>
            <a:r>
              <a:rPr sz="850" spc="-5" dirty="0">
                <a:solidFill>
                  <a:srgbClr val="8597A3"/>
                </a:solidFill>
                <a:latin typeface="Tahoma"/>
                <a:cs typeface="Tahoma"/>
              </a:rPr>
              <a:t>information, to  encourage </a:t>
            </a:r>
            <a:r>
              <a:rPr sz="850" dirty="0">
                <a:solidFill>
                  <a:srgbClr val="8597A3"/>
                </a:solidFill>
                <a:latin typeface="Tahoma"/>
                <a:cs typeface="Tahoma"/>
              </a:rPr>
              <a:t>others </a:t>
            </a:r>
            <a:r>
              <a:rPr sz="850" spc="-5" dirty="0">
                <a:solidFill>
                  <a:srgbClr val="8597A3"/>
                </a:solidFill>
                <a:latin typeface="Tahoma"/>
                <a:cs typeface="Tahoma"/>
              </a:rPr>
              <a:t>to </a:t>
            </a:r>
            <a:r>
              <a:rPr sz="850" dirty="0">
                <a:solidFill>
                  <a:srgbClr val="8597A3"/>
                </a:solidFill>
                <a:latin typeface="Tahoma"/>
                <a:cs typeface="Tahoma"/>
              </a:rPr>
              <a:t>do </a:t>
            </a:r>
            <a:r>
              <a:rPr sz="850" spc="-10" dirty="0">
                <a:solidFill>
                  <a:srgbClr val="8597A3"/>
                </a:solidFill>
                <a:latin typeface="Tahoma"/>
                <a:cs typeface="Tahoma"/>
              </a:rPr>
              <a:t>so, </a:t>
            </a:r>
            <a:r>
              <a:rPr sz="850" dirty="0">
                <a:solidFill>
                  <a:srgbClr val="8597A3"/>
                </a:solidFill>
                <a:latin typeface="Tahoma"/>
                <a:cs typeface="Tahoma"/>
              </a:rPr>
              <a:t>or </a:t>
            </a:r>
            <a:r>
              <a:rPr sz="850" spc="-5" dirty="0">
                <a:solidFill>
                  <a:srgbClr val="8597A3"/>
                </a:solidFill>
                <a:latin typeface="Tahoma"/>
                <a:cs typeface="Tahoma"/>
              </a:rPr>
              <a:t>to </a:t>
            </a:r>
            <a:r>
              <a:rPr sz="850" dirty="0">
                <a:solidFill>
                  <a:srgbClr val="8597A3"/>
                </a:solidFill>
                <a:latin typeface="Tahoma"/>
                <a:cs typeface="Tahoma"/>
              </a:rPr>
              <a:t>disclose </a:t>
            </a:r>
            <a:r>
              <a:rPr sz="850" spc="-5" dirty="0">
                <a:solidFill>
                  <a:srgbClr val="8597A3"/>
                </a:solidFill>
                <a:latin typeface="Tahoma"/>
                <a:cs typeface="Tahoma"/>
              </a:rPr>
              <a:t>such information to</a:t>
            </a:r>
            <a:r>
              <a:rPr sz="850" spc="0" dirty="0">
                <a:solidFill>
                  <a:srgbClr val="8597A3"/>
                </a:solidFill>
                <a:latin typeface="Tahoma"/>
                <a:cs typeface="Tahoma"/>
              </a:rPr>
              <a:t> </a:t>
            </a:r>
            <a:r>
              <a:rPr sz="850" dirty="0">
                <a:solidFill>
                  <a:srgbClr val="8597A3"/>
                </a:solidFill>
                <a:latin typeface="Tahoma"/>
                <a:cs typeface="Tahoma"/>
              </a:rPr>
              <a:t>others.</a:t>
            </a:r>
            <a:endParaRPr sz="850" dirty="0">
              <a:latin typeface="Tahoma"/>
              <a:cs typeface="Tahoma"/>
            </a:endParaRPr>
          </a:p>
        </p:txBody>
      </p:sp>
      <p:sp>
        <p:nvSpPr>
          <p:cNvPr id="17" name="object 17"/>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9" name="object 19"/>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17</a:t>
            </a:fld>
            <a:endParaRPr dirty="0">
              <a:solidFill>
                <a:srgbClr val="FFFFFF"/>
              </a:solidFill>
            </a:endParaRPr>
          </a:p>
        </p:txBody>
      </p:sp>
      <p:sp>
        <p:nvSpPr>
          <p:cNvPr id="16" name="TextBox 15"/>
          <p:cNvSpPr txBox="1"/>
          <p:nvPr/>
        </p:nvSpPr>
        <p:spPr>
          <a:xfrm>
            <a:off x="10176320" y="7147736"/>
            <a:ext cx="36990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17</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txBox="1">
            <a:spLocks noGrp="1"/>
          </p:cNvSpPr>
          <p:nvPr>
            <p:ph type="title"/>
          </p:nvPr>
        </p:nvSpPr>
        <p:spPr>
          <a:xfrm>
            <a:off x="491300" y="995570"/>
            <a:ext cx="3225165" cy="695960"/>
          </a:xfrm>
          <a:prstGeom prst="rect">
            <a:avLst/>
          </a:prstGeom>
        </p:spPr>
        <p:txBody>
          <a:bodyPr vert="horz" wrap="square" lIns="0" tIns="73660" rIns="0" bIns="0" rtlCol="0">
            <a:spAutoFit/>
          </a:bodyPr>
          <a:lstStyle/>
          <a:p>
            <a:pPr marL="12700" marR="5080">
              <a:lnSpc>
                <a:spcPts val="2400"/>
              </a:lnSpc>
              <a:spcBef>
                <a:spcPts val="580"/>
              </a:spcBef>
            </a:pPr>
            <a:r>
              <a:rPr spc="-5" dirty="0"/>
              <a:t>Customers </a:t>
            </a:r>
            <a:r>
              <a:rPr dirty="0"/>
              <a:t>and</a:t>
            </a:r>
            <a:r>
              <a:rPr spc="-95" dirty="0"/>
              <a:t> </a:t>
            </a:r>
            <a:r>
              <a:rPr spc="-5" dirty="0"/>
              <a:t>other  partners</a:t>
            </a:r>
          </a:p>
        </p:txBody>
      </p:sp>
      <p:sp>
        <p:nvSpPr>
          <p:cNvPr id="11" name="object 11"/>
          <p:cNvSpPr txBox="1"/>
          <p:nvPr/>
        </p:nvSpPr>
        <p:spPr>
          <a:xfrm>
            <a:off x="491300" y="1770771"/>
            <a:ext cx="4290695" cy="3985643"/>
          </a:xfrm>
          <a:prstGeom prst="rect">
            <a:avLst/>
          </a:prstGeom>
        </p:spPr>
        <p:txBody>
          <a:bodyPr vert="horz" wrap="square" lIns="0" tIns="12700" rIns="0" bIns="0" rtlCol="0">
            <a:spAutoFit/>
          </a:bodyPr>
          <a:lstStyle/>
          <a:p>
            <a:pPr marL="372110" marR="5080">
              <a:lnSpc>
                <a:spcPct val="107800"/>
              </a:lnSpc>
              <a:spcBef>
                <a:spcPts val="100"/>
              </a:spcBef>
            </a:pPr>
            <a:r>
              <a:rPr sz="850" spc="-20" dirty="0">
                <a:solidFill>
                  <a:srgbClr val="8597A3"/>
                </a:solidFill>
                <a:latin typeface="Tahoma"/>
                <a:cs typeface="Tahoma"/>
              </a:rPr>
              <a:t>We </a:t>
            </a:r>
            <a:r>
              <a:rPr sz="850" spc="-5" dirty="0">
                <a:solidFill>
                  <a:srgbClr val="8597A3"/>
                </a:solidFill>
                <a:latin typeface="Tahoma"/>
                <a:cs typeface="Tahoma"/>
              </a:rPr>
              <a:t>should ensure we </a:t>
            </a:r>
            <a:r>
              <a:rPr sz="850" dirty="0">
                <a:solidFill>
                  <a:srgbClr val="8597A3"/>
                </a:solidFill>
                <a:latin typeface="Tahoma"/>
                <a:cs typeface="Tahoma"/>
              </a:rPr>
              <a:t>understand our </a:t>
            </a:r>
            <a:r>
              <a:rPr sz="850" spc="-5" dirty="0">
                <a:solidFill>
                  <a:srgbClr val="8597A3"/>
                </a:solidFill>
                <a:latin typeface="Tahoma"/>
                <a:cs typeface="Tahoma"/>
              </a:rPr>
              <a:t>customers’ </a:t>
            </a:r>
            <a:r>
              <a:rPr sz="850" dirty="0">
                <a:solidFill>
                  <a:srgbClr val="8597A3"/>
                </a:solidFill>
                <a:latin typeface="Tahoma"/>
                <a:cs typeface="Tahoma"/>
              </a:rPr>
              <a:t>needs, </a:t>
            </a:r>
            <a:r>
              <a:rPr sz="850" spc="-5" dirty="0">
                <a:solidFill>
                  <a:srgbClr val="8597A3"/>
                </a:solidFill>
                <a:latin typeface="Tahoma"/>
                <a:cs typeface="Tahoma"/>
              </a:rPr>
              <a:t>deliver </a:t>
            </a:r>
            <a:r>
              <a:rPr sz="850" dirty="0">
                <a:solidFill>
                  <a:srgbClr val="8597A3"/>
                </a:solidFill>
                <a:latin typeface="Tahoma"/>
                <a:cs typeface="Tahoma"/>
              </a:rPr>
              <a:t>on </a:t>
            </a:r>
            <a:r>
              <a:rPr sz="850" spc="-5" dirty="0">
                <a:solidFill>
                  <a:srgbClr val="8597A3"/>
                </a:solidFill>
                <a:latin typeface="Tahoma"/>
                <a:cs typeface="Tahoma"/>
              </a:rPr>
              <a:t>customer  commitments </a:t>
            </a:r>
            <a:r>
              <a:rPr sz="850" dirty="0">
                <a:solidFill>
                  <a:srgbClr val="8597A3"/>
                </a:solidFill>
                <a:latin typeface="Tahoma"/>
                <a:cs typeface="Tahoma"/>
              </a:rPr>
              <a:t>and </a:t>
            </a:r>
            <a:r>
              <a:rPr sz="850" spc="-5" dirty="0">
                <a:solidFill>
                  <a:srgbClr val="8597A3"/>
                </a:solidFill>
                <a:latin typeface="Tahoma"/>
                <a:cs typeface="Tahoma"/>
              </a:rPr>
              <a:t>strive to exceed them every </a:t>
            </a:r>
            <a:r>
              <a:rPr sz="850" spc="-25" dirty="0">
                <a:solidFill>
                  <a:srgbClr val="8597A3"/>
                </a:solidFill>
                <a:latin typeface="Tahoma"/>
                <a:cs typeface="Tahoma"/>
              </a:rPr>
              <a:t>day. </a:t>
            </a:r>
            <a:r>
              <a:rPr sz="850" spc="-20" dirty="0">
                <a:solidFill>
                  <a:srgbClr val="8597A3"/>
                </a:solidFill>
                <a:latin typeface="Tahoma"/>
                <a:cs typeface="Tahoma"/>
              </a:rPr>
              <a:t>We </a:t>
            </a:r>
            <a:r>
              <a:rPr sz="850" dirty="0">
                <a:solidFill>
                  <a:srgbClr val="8597A3"/>
                </a:solidFill>
                <a:latin typeface="Tahoma"/>
                <a:cs typeface="Tahoma"/>
              </a:rPr>
              <a:t>need </a:t>
            </a:r>
            <a:r>
              <a:rPr sz="850" spc="-5" dirty="0">
                <a:solidFill>
                  <a:srgbClr val="8597A3"/>
                </a:solidFill>
                <a:latin typeface="Tahoma"/>
                <a:cs typeface="Tahoma"/>
              </a:rPr>
              <a:t>to stay committed to  remaining </a:t>
            </a:r>
            <a:r>
              <a:rPr sz="850" dirty="0">
                <a:solidFill>
                  <a:srgbClr val="8597A3"/>
                </a:solidFill>
                <a:latin typeface="Tahoma"/>
                <a:cs typeface="Tahoma"/>
              </a:rPr>
              <a:t>‘customer </a:t>
            </a:r>
            <a:r>
              <a:rPr sz="850" spc="-5" dirty="0">
                <a:solidFill>
                  <a:srgbClr val="8597A3"/>
                </a:solidFill>
                <a:latin typeface="Tahoma"/>
                <a:cs typeface="Tahoma"/>
              </a:rPr>
              <a:t>focussed’ </a:t>
            </a:r>
            <a:r>
              <a:rPr sz="850" dirty="0">
                <a:solidFill>
                  <a:srgbClr val="8597A3"/>
                </a:solidFill>
                <a:latin typeface="Tahoma"/>
                <a:cs typeface="Tahoma"/>
              </a:rPr>
              <a:t>and achieving </a:t>
            </a:r>
            <a:r>
              <a:rPr sz="850" spc="-5" dirty="0">
                <a:solidFill>
                  <a:srgbClr val="8597A3"/>
                </a:solidFill>
                <a:latin typeface="Tahoma"/>
                <a:cs typeface="Tahoma"/>
              </a:rPr>
              <a:t>operational</a:t>
            </a:r>
            <a:r>
              <a:rPr sz="850" spc="0" dirty="0">
                <a:solidFill>
                  <a:srgbClr val="8597A3"/>
                </a:solidFill>
                <a:latin typeface="Tahoma"/>
                <a:cs typeface="Tahoma"/>
              </a:rPr>
              <a:t> </a:t>
            </a:r>
            <a:r>
              <a:rPr sz="850" spc="-5" dirty="0">
                <a:solidFill>
                  <a:srgbClr val="8597A3"/>
                </a:solidFill>
                <a:latin typeface="Tahoma"/>
                <a:cs typeface="Tahoma"/>
              </a:rPr>
              <a:t>excellence.</a:t>
            </a:r>
            <a:endParaRPr sz="850" dirty="0">
              <a:latin typeface="Tahoma"/>
              <a:cs typeface="Tahoma"/>
            </a:endParaRPr>
          </a:p>
          <a:p>
            <a:pPr>
              <a:lnSpc>
                <a:spcPct val="100000"/>
              </a:lnSpc>
            </a:pPr>
            <a:endParaRPr sz="1000" dirty="0">
              <a:latin typeface="Times New Roman"/>
              <a:cs typeface="Times New Roman"/>
            </a:endParaRPr>
          </a:p>
          <a:p>
            <a:pPr marL="12700">
              <a:lnSpc>
                <a:spcPct val="100000"/>
              </a:lnSpc>
              <a:spcBef>
                <a:spcPts val="665"/>
              </a:spcBef>
            </a:pPr>
            <a:r>
              <a:rPr sz="2400" b="1" spc="-5" dirty="0" smtClean="0">
                <a:solidFill>
                  <a:srgbClr val="8597A3"/>
                </a:solidFill>
                <a:latin typeface="Tahoma"/>
                <a:cs typeface="Tahoma"/>
              </a:rPr>
              <a:t>Suppliers</a:t>
            </a:r>
            <a:endParaRPr sz="2100" baseline="31746" dirty="0">
              <a:latin typeface="Tahoma"/>
              <a:cs typeface="Tahoma"/>
            </a:endParaRPr>
          </a:p>
          <a:p>
            <a:pPr marL="372110">
              <a:lnSpc>
                <a:spcPct val="100000"/>
              </a:lnSpc>
              <a:spcBef>
                <a:spcPts val="900"/>
              </a:spcBef>
            </a:pPr>
            <a:r>
              <a:rPr sz="850" dirty="0">
                <a:solidFill>
                  <a:srgbClr val="8597A3"/>
                </a:solidFill>
                <a:latin typeface="Tahoma"/>
                <a:cs typeface="Tahoma"/>
              </a:rPr>
              <a:t>When </a:t>
            </a:r>
            <a:r>
              <a:rPr sz="850" spc="-5" dirty="0">
                <a:solidFill>
                  <a:srgbClr val="8597A3"/>
                </a:solidFill>
                <a:latin typeface="Tahoma"/>
                <a:cs typeface="Tahoma"/>
              </a:rPr>
              <a:t>seeking </a:t>
            </a:r>
            <a:r>
              <a:rPr sz="850" dirty="0">
                <a:solidFill>
                  <a:srgbClr val="8597A3"/>
                </a:solidFill>
                <a:latin typeface="Tahoma"/>
                <a:cs typeface="Tahoma"/>
              </a:rPr>
              <a:t>new </a:t>
            </a:r>
            <a:r>
              <a:rPr sz="850" spc="-5" dirty="0">
                <a:solidFill>
                  <a:srgbClr val="8597A3"/>
                </a:solidFill>
                <a:latin typeface="Tahoma"/>
                <a:cs typeface="Tahoma"/>
              </a:rPr>
              <a:t>suppliers </a:t>
            </a:r>
            <a:r>
              <a:rPr sz="850" dirty="0">
                <a:solidFill>
                  <a:srgbClr val="8597A3"/>
                </a:solidFill>
                <a:latin typeface="Tahoma"/>
                <a:cs typeface="Tahoma"/>
              </a:rPr>
              <a:t>and other partners </a:t>
            </a:r>
            <a:r>
              <a:rPr sz="850" spc="-5" dirty="0">
                <a:solidFill>
                  <a:srgbClr val="8597A3"/>
                </a:solidFill>
                <a:latin typeface="Tahoma"/>
                <a:cs typeface="Tahoma"/>
              </a:rPr>
              <a:t>we conduct </a:t>
            </a:r>
            <a:r>
              <a:rPr sz="850" dirty="0">
                <a:solidFill>
                  <a:srgbClr val="8597A3"/>
                </a:solidFill>
                <a:latin typeface="Tahoma"/>
                <a:cs typeface="Tahoma"/>
              </a:rPr>
              <a:t>due </a:t>
            </a:r>
            <a:r>
              <a:rPr sz="850" spc="-5" dirty="0">
                <a:solidFill>
                  <a:srgbClr val="8597A3"/>
                </a:solidFill>
                <a:latin typeface="Tahoma"/>
                <a:cs typeface="Tahoma"/>
              </a:rPr>
              <a:t>diligence.</a:t>
            </a:r>
            <a:endParaRPr sz="850" dirty="0">
              <a:latin typeface="Tahoma"/>
              <a:cs typeface="Tahoma"/>
            </a:endParaRPr>
          </a:p>
          <a:p>
            <a:pPr marL="372110" marR="136525">
              <a:lnSpc>
                <a:spcPct val="107800"/>
              </a:lnSpc>
              <a:spcBef>
                <a:spcPts val="5"/>
              </a:spcBef>
            </a:pPr>
            <a:r>
              <a:rPr sz="850" spc="-20" dirty="0">
                <a:solidFill>
                  <a:srgbClr val="8597A3"/>
                </a:solidFill>
                <a:latin typeface="Tahoma"/>
                <a:cs typeface="Tahoma"/>
              </a:rPr>
              <a:t>We </a:t>
            </a:r>
            <a:r>
              <a:rPr sz="850" spc="-5" dirty="0">
                <a:solidFill>
                  <a:srgbClr val="8597A3"/>
                </a:solidFill>
                <a:latin typeface="Tahoma"/>
                <a:cs typeface="Tahoma"/>
              </a:rPr>
              <a:t>have </a:t>
            </a:r>
            <a:r>
              <a:rPr sz="850" dirty="0">
                <a:solidFill>
                  <a:srgbClr val="8597A3"/>
                </a:solidFill>
                <a:latin typeface="Tahoma"/>
                <a:cs typeface="Tahoma"/>
              </a:rPr>
              <a:t>a </a:t>
            </a:r>
            <a:r>
              <a:rPr sz="850" spc="-5" dirty="0">
                <a:solidFill>
                  <a:srgbClr val="8597A3"/>
                </a:solidFill>
                <a:latin typeface="Tahoma"/>
                <a:cs typeface="Tahoma"/>
              </a:rPr>
              <a:t>supplier </a:t>
            </a:r>
            <a:r>
              <a:rPr sz="850" dirty="0">
                <a:solidFill>
                  <a:srgbClr val="8597A3"/>
                </a:solidFill>
                <a:latin typeface="Tahoma"/>
                <a:cs typeface="Tahoma"/>
              </a:rPr>
              <a:t>Code of Conduct </a:t>
            </a:r>
            <a:r>
              <a:rPr sz="850" spc="-5" dirty="0">
                <a:solidFill>
                  <a:srgbClr val="8597A3"/>
                </a:solidFill>
                <a:latin typeface="Tahoma"/>
                <a:cs typeface="Tahoma"/>
              </a:rPr>
              <a:t>which provides </a:t>
            </a:r>
            <a:r>
              <a:rPr sz="850" dirty="0">
                <a:solidFill>
                  <a:srgbClr val="8597A3"/>
                </a:solidFill>
                <a:latin typeface="Tahoma"/>
                <a:cs typeface="Tahoma"/>
              </a:rPr>
              <a:t>guidance on </a:t>
            </a:r>
            <a:r>
              <a:rPr sz="850" spc="-5" dirty="0">
                <a:solidFill>
                  <a:srgbClr val="8597A3"/>
                </a:solidFill>
                <a:latin typeface="Tahoma"/>
                <a:cs typeface="Tahoma"/>
              </a:rPr>
              <a:t>what we  expect from them. </a:t>
            </a:r>
            <a:r>
              <a:rPr sz="850" spc="-20" dirty="0">
                <a:solidFill>
                  <a:srgbClr val="8597A3"/>
                </a:solidFill>
                <a:latin typeface="Tahoma"/>
                <a:cs typeface="Tahoma"/>
              </a:rPr>
              <a:t>We </a:t>
            </a:r>
            <a:r>
              <a:rPr sz="850" dirty="0">
                <a:solidFill>
                  <a:srgbClr val="8597A3"/>
                </a:solidFill>
                <a:latin typeface="Tahoma"/>
                <a:cs typeface="Tahoma"/>
              </a:rPr>
              <a:t>also </a:t>
            </a:r>
            <a:r>
              <a:rPr sz="850" spc="-5" dirty="0">
                <a:solidFill>
                  <a:srgbClr val="8597A3"/>
                </a:solidFill>
                <a:latin typeface="Tahoma"/>
                <a:cs typeface="Tahoma"/>
              </a:rPr>
              <a:t>conduct </a:t>
            </a:r>
            <a:r>
              <a:rPr sz="850" dirty="0">
                <a:solidFill>
                  <a:srgbClr val="8597A3"/>
                </a:solidFill>
                <a:latin typeface="Tahoma"/>
                <a:cs typeface="Tahoma"/>
              </a:rPr>
              <a:t>annual due </a:t>
            </a:r>
            <a:r>
              <a:rPr sz="850" spc="-5" dirty="0">
                <a:solidFill>
                  <a:srgbClr val="8597A3"/>
                </a:solidFill>
                <a:latin typeface="Tahoma"/>
                <a:cs typeface="Tahoma"/>
              </a:rPr>
              <a:t>diligence with regard to </a:t>
            </a:r>
            <a:r>
              <a:rPr sz="850" dirty="0">
                <a:solidFill>
                  <a:srgbClr val="8597A3"/>
                </a:solidFill>
                <a:latin typeface="Tahoma"/>
                <a:cs typeface="Tahoma"/>
              </a:rPr>
              <a:t>human  </a:t>
            </a:r>
            <a:r>
              <a:rPr sz="850" spc="-5" dirty="0">
                <a:solidFill>
                  <a:srgbClr val="8597A3"/>
                </a:solidFill>
                <a:latin typeface="Tahoma"/>
                <a:cs typeface="Tahoma"/>
              </a:rPr>
              <a:t>trafficking/modern </a:t>
            </a:r>
            <a:r>
              <a:rPr sz="850" spc="-15" dirty="0">
                <a:solidFill>
                  <a:srgbClr val="8597A3"/>
                </a:solidFill>
                <a:latin typeface="Tahoma"/>
                <a:cs typeface="Tahoma"/>
              </a:rPr>
              <a:t>slavery, </a:t>
            </a:r>
            <a:r>
              <a:rPr sz="850" dirty="0">
                <a:solidFill>
                  <a:srgbClr val="8597A3"/>
                </a:solidFill>
                <a:latin typeface="Tahoma"/>
                <a:cs typeface="Tahoma"/>
              </a:rPr>
              <a:t>bribery and </a:t>
            </a:r>
            <a:r>
              <a:rPr sz="850" spc="-10" dirty="0">
                <a:solidFill>
                  <a:srgbClr val="8597A3"/>
                </a:solidFill>
                <a:latin typeface="Tahoma"/>
                <a:cs typeface="Tahoma"/>
              </a:rPr>
              <a:t>conflict </a:t>
            </a:r>
            <a:r>
              <a:rPr sz="850" spc="-5" dirty="0">
                <a:solidFill>
                  <a:srgbClr val="8597A3"/>
                </a:solidFill>
                <a:latin typeface="Tahoma"/>
                <a:cs typeface="Tahoma"/>
              </a:rPr>
              <a:t>minerals</a:t>
            </a:r>
            <a:r>
              <a:rPr sz="850" spc="25" dirty="0">
                <a:solidFill>
                  <a:srgbClr val="8597A3"/>
                </a:solidFill>
                <a:latin typeface="Tahoma"/>
                <a:cs typeface="Tahoma"/>
              </a:rPr>
              <a:t> </a:t>
            </a:r>
            <a:r>
              <a:rPr sz="850" spc="-5" dirty="0">
                <a:solidFill>
                  <a:srgbClr val="8597A3"/>
                </a:solidFill>
                <a:latin typeface="Tahoma"/>
                <a:cs typeface="Tahoma"/>
              </a:rPr>
              <a:t>risks.</a:t>
            </a:r>
            <a:endParaRPr sz="850" dirty="0">
              <a:latin typeface="Tahoma"/>
              <a:cs typeface="Tahoma"/>
            </a:endParaRPr>
          </a:p>
          <a:p>
            <a:pPr>
              <a:lnSpc>
                <a:spcPct val="100000"/>
              </a:lnSpc>
              <a:spcBef>
                <a:spcPts val="5"/>
              </a:spcBef>
            </a:pPr>
            <a:endParaRPr sz="8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50"/>
              </a:spcBef>
            </a:pPr>
            <a:endParaRPr sz="950" dirty="0">
              <a:latin typeface="Times New Roman"/>
              <a:cs typeface="Times New Roman"/>
            </a:endParaRPr>
          </a:p>
          <a:p>
            <a:pPr marL="12700" marR="220345">
              <a:lnSpc>
                <a:spcPts val="2400"/>
              </a:lnSpc>
            </a:pPr>
            <a:r>
              <a:rPr sz="2400" b="1" dirty="0">
                <a:solidFill>
                  <a:srgbClr val="8597A3"/>
                </a:solidFill>
                <a:latin typeface="Tahoma"/>
                <a:cs typeface="Tahoma"/>
              </a:rPr>
              <a:t>United </a:t>
            </a:r>
            <a:r>
              <a:rPr sz="2400" b="1" spc="-5" dirty="0">
                <a:solidFill>
                  <a:srgbClr val="8597A3"/>
                </a:solidFill>
                <a:latin typeface="Tahoma"/>
                <a:cs typeface="Tahoma"/>
              </a:rPr>
              <a:t>States</a:t>
            </a:r>
            <a:r>
              <a:rPr sz="2400" b="1" spc="-95" dirty="0">
                <a:solidFill>
                  <a:srgbClr val="8597A3"/>
                </a:solidFill>
                <a:latin typeface="Tahoma"/>
                <a:cs typeface="Tahoma"/>
              </a:rPr>
              <a:t> </a:t>
            </a:r>
            <a:r>
              <a:rPr sz="2400" b="1" spc="-5" dirty="0">
                <a:solidFill>
                  <a:srgbClr val="8597A3"/>
                </a:solidFill>
                <a:latin typeface="Tahoma"/>
                <a:cs typeface="Tahoma"/>
              </a:rPr>
              <a:t>Government  </a:t>
            </a:r>
            <a:r>
              <a:rPr sz="2400" b="1" spc="-10" dirty="0" smtClean="0">
                <a:solidFill>
                  <a:srgbClr val="8597A3"/>
                </a:solidFill>
                <a:latin typeface="Tahoma"/>
                <a:cs typeface="Tahoma"/>
              </a:rPr>
              <a:t>officials</a:t>
            </a:r>
            <a:endParaRPr sz="2100" baseline="31746" dirty="0">
              <a:latin typeface="Tahoma"/>
              <a:cs typeface="Tahoma"/>
            </a:endParaRPr>
          </a:p>
          <a:p>
            <a:pPr marL="372110" marR="102870">
              <a:lnSpc>
                <a:spcPct val="107800"/>
              </a:lnSpc>
              <a:spcBef>
                <a:spcPts val="825"/>
              </a:spcBef>
            </a:pPr>
            <a:r>
              <a:rPr sz="850" dirty="0">
                <a:solidFill>
                  <a:srgbClr val="8597A3"/>
                </a:solidFill>
                <a:latin typeface="Tahoma"/>
                <a:cs typeface="Tahoma"/>
              </a:rPr>
              <a:t>The United </a:t>
            </a:r>
            <a:r>
              <a:rPr sz="850" spc="-5" dirty="0">
                <a:solidFill>
                  <a:srgbClr val="8597A3"/>
                </a:solidFill>
                <a:latin typeface="Tahoma"/>
                <a:cs typeface="Tahoma"/>
              </a:rPr>
              <a:t>States Government </a:t>
            </a:r>
            <a:r>
              <a:rPr sz="850" dirty="0">
                <a:solidFill>
                  <a:srgbClr val="8597A3"/>
                </a:solidFill>
                <a:latin typeface="Tahoma"/>
                <a:cs typeface="Tahoma"/>
              </a:rPr>
              <a:t>(USG) has adopted </a:t>
            </a:r>
            <a:r>
              <a:rPr sz="850" spc="-10" dirty="0">
                <a:solidFill>
                  <a:srgbClr val="8597A3"/>
                </a:solidFill>
                <a:latin typeface="Tahoma"/>
                <a:cs typeface="Tahoma"/>
              </a:rPr>
              <a:t>specific </a:t>
            </a:r>
            <a:r>
              <a:rPr sz="850" spc="-5" dirty="0">
                <a:solidFill>
                  <a:srgbClr val="8597A3"/>
                </a:solidFill>
                <a:latin typeface="Tahoma"/>
                <a:cs typeface="Tahoma"/>
              </a:rPr>
              <a:t>laws </a:t>
            </a:r>
            <a:r>
              <a:rPr sz="850" dirty="0">
                <a:solidFill>
                  <a:srgbClr val="8597A3"/>
                </a:solidFill>
                <a:latin typeface="Tahoma"/>
                <a:cs typeface="Tahoma"/>
              </a:rPr>
              <a:t>and </a:t>
            </a:r>
            <a:r>
              <a:rPr sz="850" spc="-10" dirty="0">
                <a:solidFill>
                  <a:srgbClr val="8597A3"/>
                </a:solidFill>
                <a:latin typeface="Tahoma"/>
                <a:cs typeface="Tahoma"/>
              </a:rPr>
              <a:t>regulations  </a:t>
            </a:r>
            <a:r>
              <a:rPr sz="850" dirty="0">
                <a:solidFill>
                  <a:srgbClr val="8597A3"/>
                </a:solidFill>
                <a:latin typeface="Tahoma"/>
                <a:cs typeface="Tahoma"/>
              </a:rPr>
              <a:t>on </a:t>
            </a:r>
            <a:r>
              <a:rPr sz="850" spc="-5" dirty="0">
                <a:solidFill>
                  <a:srgbClr val="8597A3"/>
                </a:solidFill>
                <a:latin typeface="Tahoma"/>
                <a:cs typeface="Tahoma"/>
              </a:rPr>
              <a:t>providing gifts </a:t>
            </a:r>
            <a:r>
              <a:rPr sz="850" dirty="0">
                <a:solidFill>
                  <a:srgbClr val="8597A3"/>
                </a:solidFill>
                <a:latin typeface="Tahoma"/>
                <a:cs typeface="Tahoma"/>
              </a:rPr>
              <a:t>and </a:t>
            </a:r>
            <a:r>
              <a:rPr sz="850" spc="-5" dirty="0">
                <a:solidFill>
                  <a:srgbClr val="8597A3"/>
                </a:solidFill>
                <a:latin typeface="Tahoma"/>
                <a:cs typeface="Tahoma"/>
              </a:rPr>
              <a:t>hospitality to certain </a:t>
            </a:r>
            <a:r>
              <a:rPr sz="850" dirty="0">
                <a:solidFill>
                  <a:srgbClr val="8597A3"/>
                </a:solidFill>
                <a:latin typeface="Tahoma"/>
                <a:cs typeface="Tahoma"/>
              </a:rPr>
              <a:t>USG </a:t>
            </a:r>
            <a:r>
              <a:rPr sz="850" spc="-10" dirty="0">
                <a:solidFill>
                  <a:srgbClr val="8597A3"/>
                </a:solidFill>
                <a:latin typeface="Tahoma"/>
                <a:cs typeface="Tahoma"/>
              </a:rPr>
              <a:t>employees, </a:t>
            </a:r>
            <a:r>
              <a:rPr sz="850" spc="-5" dirty="0">
                <a:solidFill>
                  <a:srgbClr val="8597A3"/>
                </a:solidFill>
                <a:latin typeface="Tahoma"/>
                <a:cs typeface="Tahoma"/>
              </a:rPr>
              <a:t>which </a:t>
            </a:r>
            <a:r>
              <a:rPr sz="850" dirty="0">
                <a:solidFill>
                  <a:srgbClr val="8597A3"/>
                </a:solidFill>
                <a:latin typeface="Tahoma"/>
                <a:cs typeface="Tahoma"/>
              </a:rPr>
              <a:t>includes  USG </a:t>
            </a:r>
            <a:r>
              <a:rPr sz="850" spc="-10" dirty="0">
                <a:solidFill>
                  <a:srgbClr val="8597A3"/>
                </a:solidFill>
                <a:latin typeface="Tahoma"/>
                <a:cs typeface="Tahoma"/>
              </a:rPr>
              <a:t>Executive </a:t>
            </a:r>
            <a:r>
              <a:rPr sz="850" spc="-5" dirty="0">
                <a:solidFill>
                  <a:srgbClr val="8597A3"/>
                </a:solidFill>
                <a:latin typeface="Tahoma"/>
                <a:cs typeface="Tahoma"/>
              </a:rPr>
              <a:t>Branch </a:t>
            </a:r>
            <a:r>
              <a:rPr sz="850" spc="-10" dirty="0">
                <a:solidFill>
                  <a:srgbClr val="8597A3"/>
                </a:solidFill>
                <a:latin typeface="Tahoma"/>
                <a:cs typeface="Tahoma"/>
              </a:rPr>
              <a:t>employees </a:t>
            </a:r>
            <a:r>
              <a:rPr sz="850" spc="-5" dirty="0">
                <a:solidFill>
                  <a:srgbClr val="8597A3"/>
                </a:solidFill>
                <a:latin typeface="Tahoma"/>
                <a:cs typeface="Tahoma"/>
              </a:rPr>
              <a:t>(political </a:t>
            </a:r>
            <a:r>
              <a:rPr sz="850" dirty="0">
                <a:solidFill>
                  <a:srgbClr val="8597A3"/>
                </a:solidFill>
                <a:latin typeface="Tahoma"/>
                <a:cs typeface="Tahoma"/>
              </a:rPr>
              <a:t>appointees and </a:t>
            </a:r>
            <a:r>
              <a:rPr sz="850" spc="-5" dirty="0">
                <a:solidFill>
                  <a:srgbClr val="8597A3"/>
                </a:solidFill>
                <a:latin typeface="Tahoma"/>
                <a:cs typeface="Tahoma"/>
              </a:rPr>
              <a:t>civilian </a:t>
            </a:r>
            <a:r>
              <a:rPr sz="850" dirty="0">
                <a:solidFill>
                  <a:srgbClr val="8597A3"/>
                </a:solidFill>
                <a:latin typeface="Tahoma"/>
                <a:cs typeface="Tahoma"/>
              </a:rPr>
              <a:t>and </a:t>
            </a:r>
            <a:r>
              <a:rPr sz="850" spc="-5" dirty="0">
                <a:solidFill>
                  <a:srgbClr val="8597A3"/>
                </a:solidFill>
                <a:latin typeface="Tahoma"/>
                <a:cs typeface="Tahoma"/>
              </a:rPr>
              <a:t>military  </a:t>
            </a:r>
            <a:r>
              <a:rPr sz="850" dirty="0">
                <a:solidFill>
                  <a:srgbClr val="8597A3"/>
                </a:solidFill>
                <a:latin typeface="Tahoma"/>
                <a:cs typeface="Tahoma"/>
              </a:rPr>
              <a:t>personnel), </a:t>
            </a:r>
            <a:r>
              <a:rPr sz="850" spc="-5" dirty="0">
                <a:solidFill>
                  <a:srgbClr val="8597A3"/>
                </a:solidFill>
                <a:latin typeface="Tahoma"/>
                <a:cs typeface="Tahoma"/>
              </a:rPr>
              <a:t>Legislative Branch </a:t>
            </a:r>
            <a:r>
              <a:rPr sz="850" spc="-10" dirty="0">
                <a:solidFill>
                  <a:srgbClr val="8597A3"/>
                </a:solidFill>
                <a:latin typeface="Tahoma"/>
                <a:cs typeface="Tahoma"/>
              </a:rPr>
              <a:t>employees </a:t>
            </a:r>
            <a:r>
              <a:rPr sz="850" dirty="0">
                <a:solidFill>
                  <a:srgbClr val="8597A3"/>
                </a:solidFill>
                <a:latin typeface="Tahoma"/>
                <a:cs typeface="Tahoma"/>
              </a:rPr>
              <a:t>(members of </a:t>
            </a:r>
            <a:r>
              <a:rPr sz="850" spc="-5" dirty="0">
                <a:solidFill>
                  <a:srgbClr val="8597A3"/>
                </a:solidFill>
                <a:latin typeface="Tahoma"/>
                <a:cs typeface="Tahoma"/>
              </a:rPr>
              <a:t>the U.S. Congress </a:t>
            </a:r>
            <a:r>
              <a:rPr sz="850" dirty="0">
                <a:solidFill>
                  <a:srgbClr val="8597A3"/>
                </a:solidFill>
                <a:latin typeface="Tahoma"/>
                <a:cs typeface="Tahoma"/>
              </a:rPr>
              <a:t>and  </a:t>
            </a:r>
            <a:r>
              <a:rPr sz="850" spc="-5" dirty="0">
                <a:solidFill>
                  <a:srgbClr val="8597A3"/>
                </a:solidFill>
                <a:latin typeface="Tahoma"/>
                <a:cs typeface="Tahoma"/>
              </a:rPr>
              <a:t>congressional </a:t>
            </a:r>
            <a:r>
              <a:rPr sz="850" spc="-10" dirty="0">
                <a:solidFill>
                  <a:srgbClr val="8597A3"/>
                </a:solidFill>
                <a:latin typeface="Tahoma"/>
                <a:cs typeface="Tahoma"/>
              </a:rPr>
              <a:t>employees) </a:t>
            </a:r>
            <a:r>
              <a:rPr sz="850" dirty="0">
                <a:solidFill>
                  <a:srgbClr val="8597A3"/>
                </a:solidFill>
                <a:latin typeface="Tahoma"/>
                <a:cs typeface="Tahoma"/>
              </a:rPr>
              <a:t>and Judicial </a:t>
            </a:r>
            <a:r>
              <a:rPr sz="850" spc="-5" dirty="0">
                <a:solidFill>
                  <a:srgbClr val="8597A3"/>
                </a:solidFill>
                <a:latin typeface="Tahoma"/>
                <a:cs typeface="Tahoma"/>
              </a:rPr>
              <a:t>Branch </a:t>
            </a:r>
            <a:r>
              <a:rPr sz="850" spc="-10" dirty="0">
                <a:solidFill>
                  <a:srgbClr val="8597A3"/>
                </a:solidFill>
                <a:latin typeface="Tahoma"/>
                <a:cs typeface="Tahoma"/>
              </a:rPr>
              <a:t>employees. </a:t>
            </a:r>
            <a:r>
              <a:rPr lang="en-GB" sz="850" spc="-10" dirty="0" smtClean="0">
                <a:solidFill>
                  <a:srgbClr val="8597A3"/>
                </a:solidFill>
                <a:latin typeface="Tahoma"/>
                <a:cs typeface="Tahoma"/>
              </a:rPr>
              <a:t> If relevant, you should obtain specific advice prior to offering or accepting hospitality to/from a USG employee. </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2" name="object 12"/>
          <p:cNvSpPr txBox="1"/>
          <p:nvPr/>
        </p:nvSpPr>
        <p:spPr>
          <a:xfrm>
            <a:off x="5428099" y="995570"/>
            <a:ext cx="4291965" cy="3945760"/>
          </a:xfrm>
          <a:prstGeom prst="rect">
            <a:avLst/>
          </a:prstGeom>
        </p:spPr>
        <p:txBody>
          <a:bodyPr vert="horz" wrap="square" lIns="0" tIns="73660" rIns="0" bIns="0" rtlCol="0">
            <a:spAutoFit/>
          </a:bodyPr>
          <a:lstStyle/>
          <a:p>
            <a:pPr marL="12700" marR="217170">
              <a:lnSpc>
                <a:spcPts val="2400"/>
              </a:lnSpc>
              <a:spcBef>
                <a:spcPts val="580"/>
              </a:spcBef>
            </a:pPr>
            <a:r>
              <a:rPr sz="2400" b="1" dirty="0">
                <a:solidFill>
                  <a:srgbClr val="8597A3"/>
                </a:solidFill>
                <a:latin typeface="Tahoma"/>
                <a:cs typeface="Tahoma"/>
              </a:rPr>
              <a:t>Working with</a:t>
            </a:r>
            <a:r>
              <a:rPr sz="2400" b="1" spc="-95" dirty="0">
                <a:solidFill>
                  <a:srgbClr val="8597A3"/>
                </a:solidFill>
                <a:latin typeface="Tahoma"/>
                <a:cs typeface="Tahoma"/>
              </a:rPr>
              <a:t> </a:t>
            </a:r>
            <a:r>
              <a:rPr sz="2400" b="1" spc="-5" dirty="0">
                <a:solidFill>
                  <a:srgbClr val="8597A3"/>
                </a:solidFill>
                <a:latin typeface="Tahoma"/>
                <a:cs typeface="Tahoma"/>
              </a:rPr>
              <a:t>Government  </a:t>
            </a:r>
            <a:r>
              <a:rPr sz="2400" b="1" spc="-10" dirty="0" smtClean="0">
                <a:solidFill>
                  <a:srgbClr val="8597A3"/>
                </a:solidFill>
                <a:latin typeface="Tahoma"/>
                <a:cs typeface="Tahoma"/>
              </a:rPr>
              <a:t>officials</a:t>
            </a:r>
            <a:endParaRPr sz="2100" baseline="31746" dirty="0">
              <a:latin typeface="Tahoma"/>
              <a:cs typeface="Tahoma"/>
            </a:endParaRPr>
          </a:p>
          <a:p>
            <a:pPr marL="372110" marR="105410">
              <a:lnSpc>
                <a:spcPct val="107800"/>
              </a:lnSpc>
              <a:spcBef>
                <a:spcPts val="825"/>
              </a:spcBef>
            </a:pPr>
            <a:r>
              <a:rPr sz="850" spc="-5" dirty="0">
                <a:solidFill>
                  <a:srgbClr val="8597A3"/>
                </a:solidFill>
                <a:latin typeface="Tahoma"/>
                <a:cs typeface="Tahoma"/>
              </a:rPr>
              <a:t>Governments </a:t>
            </a:r>
            <a:r>
              <a:rPr sz="850" dirty="0">
                <a:solidFill>
                  <a:srgbClr val="8597A3"/>
                </a:solidFill>
                <a:latin typeface="Tahoma"/>
                <a:cs typeface="Tahoma"/>
              </a:rPr>
              <a:t>in </a:t>
            </a:r>
            <a:r>
              <a:rPr sz="850" spc="-5" dirty="0">
                <a:solidFill>
                  <a:srgbClr val="8597A3"/>
                </a:solidFill>
                <a:latin typeface="Tahoma"/>
                <a:cs typeface="Tahoma"/>
              </a:rPr>
              <a:t>some </a:t>
            </a:r>
            <a:r>
              <a:rPr sz="850" dirty="0">
                <a:solidFill>
                  <a:srgbClr val="8597A3"/>
                </a:solidFill>
                <a:latin typeface="Tahoma"/>
                <a:cs typeface="Tahoma"/>
              </a:rPr>
              <a:t>parts of </a:t>
            </a:r>
            <a:r>
              <a:rPr sz="850" spc="-5" dirty="0">
                <a:solidFill>
                  <a:srgbClr val="8597A3"/>
                </a:solidFill>
                <a:latin typeface="Tahoma"/>
                <a:cs typeface="Tahoma"/>
              </a:rPr>
              <a:t>the world have more stringent requirements with  regard to </a:t>
            </a:r>
            <a:r>
              <a:rPr sz="850" dirty="0">
                <a:solidFill>
                  <a:srgbClr val="8597A3"/>
                </a:solidFill>
                <a:latin typeface="Tahoma"/>
                <a:cs typeface="Tahoma"/>
              </a:rPr>
              <a:t>gifts and </a:t>
            </a:r>
            <a:r>
              <a:rPr sz="850" spc="-5" dirty="0">
                <a:solidFill>
                  <a:srgbClr val="8597A3"/>
                </a:solidFill>
                <a:latin typeface="Tahoma"/>
                <a:cs typeface="Tahoma"/>
              </a:rPr>
              <a:t>hospitality that </a:t>
            </a:r>
            <a:r>
              <a:rPr sz="850" dirty="0">
                <a:solidFill>
                  <a:srgbClr val="8597A3"/>
                </a:solidFill>
                <a:latin typeface="Tahoma"/>
                <a:cs typeface="Tahoma"/>
              </a:rPr>
              <a:t>is </a:t>
            </a:r>
            <a:r>
              <a:rPr sz="850" spc="-5" dirty="0">
                <a:solidFill>
                  <a:srgbClr val="8597A3"/>
                </a:solidFill>
                <a:latin typeface="Tahoma"/>
                <a:cs typeface="Tahoma"/>
              </a:rPr>
              <a:t>offered to officials. Breaches </a:t>
            </a:r>
            <a:r>
              <a:rPr sz="850" dirty="0">
                <a:solidFill>
                  <a:srgbClr val="8597A3"/>
                </a:solidFill>
                <a:latin typeface="Tahoma"/>
                <a:cs typeface="Tahoma"/>
              </a:rPr>
              <a:t>of </a:t>
            </a:r>
            <a:r>
              <a:rPr sz="850" spc="-5" dirty="0">
                <a:solidFill>
                  <a:srgbClr val="8597A3"/>
                </a:solidFill>
                <a:latin typeface="Tahoma"/>
                <a:cs typeface="Tahoma"/>
              </a:rPr>
              <a:t>these laws  </a:t>
            </a:r>
            <a:r>
              <a:rPr sz="850" dirty="0">
                <a:solidFill>
                  <a:srgbClr val="8597A3"/>
                </a:solidFill>
                <a:latin typeface="Tahoma"/>
                <a:cs typeface="Tahoma"/>
              </a:rPr>
              <a:t>and </a:t>
            </a:r>
            <a:r>
              <a:rPr sz="850" spc="-5" dirty="0">
                <a:solidFill>
                  <a:srgbClr val="8597A3"/>
                </a:solidFill>
                <a:latin typeface="Tahoma"/>
                <a:cs typeface="Tahoma"/>
              </a:rPr>
              <a:t>regulations can </a:t>
            </a:r>
            <a:r>
              <a:rPr sz="850" dirty="0">
                <a:solidFill>
                  <a:srgbClr val="8597A3"/>
                </a:solidFill>
                <a:latin typeface="Tahoma"/>
                <a:cs typeface="Tahoma"/>
              </a:rPr>
              <a:t>be </a:t>
            </a:r>
            <a:r>
              <a:rPr sz="850" spc="-5" dirty="0">
                <a:solidFill>
                  <a:srgbClr val="8597A3"/>
                </a:solidFill>
                <a:latin typeface="Tahoma"/>
                <a:cs typeface="Tahoma"/>
              </a:rPr>
              <a:t>serious offences. If </a:t>
            </a:r>
            <a:r>
              <a:rPr sz="850" dirty="0">
                <a:solidFill>
                  <a:srgbClr val="8597A3"/>
                </a:solidFill>
                <a:latin typeface="Tahoma"/>
                <a:cs typeface="Tahoma"/>
              </a:rPr>
              <a:t>dealing </a:t>
            </a:r>
            <a:r>
              <a:rPr sz="850" spc="-5" dirty="0">
                <a:solidFill>
                  <a:srgbClr val="8597A3"/>
                </a:solidFill>
                <a:latin typeface="Tahoma"/>
                <a:cs typeface="Tahoma"/>
              </a:rPr>
              <a:t>with government officials,  make sure you </a:t>
            </a:r>
            <a:r>
              <a:rPr sz="850" dirty="0">
                <a:solidFill>
                  <a:srgbClr val="8597A3"/>
                </a:solidFill>
                <a:latin typeface="Tahoma"/>
                <a:cs typeface="Tahoma"/>
              </a:rPr>
              <a:t>understand </a:t>
            </a:r>
            <a:r>
              <a:rPr sz="850" spc="-5" dirty="0">
                <a:solidFill>
                  <a:srgbClr val="8597A3"/>
                </a:solidFill>
                <a:latin typeface="Tahoma"/>
                <a:cs typeface="Tahoma"/>
              </a:rPr>
              <a:t>any rules </a:t>
            </a:r>
            <a:r>
              <a:rPr sz="850" dirty="0">
                <a:solidFill>
                  <a:srgbClr val="8597A3"/>
                </a:solidFill>
                <a:latin typeface="Tahoma"/>
                <a:cs typeface="Tahoma"/>
              </a:rPr>
              <a:t>and </a:t>
            </a:r>
            <a:r>
              <a:rPr sz="850" spc="-5" dirty="0">
                <a:solidFill>
                  <a:srgbClr val="8597A3"/>
                </a:solidFill>
                <a:latin typeface="Tahoma"/>
                <a:cs typeface="Tahoma"/>
              </a:rPr>
              <a:t>regulations that </a:t>
            </a:r>
            <a:r>
              <a:rPr sz="850" dirty="0">
                <a:solidFill>
                  <a:srgbClr val="8597A3"/>
                </a:solidFill>
                <a:latin typeface="Tahoma"/>
                <a:cs typeface="Tahoma"/>
              </a:rPr>
              <a:t>apply </a:t>
            </a:r>
            <a:r>
              <a:rPr sz="850" spc="-5" dirty="0">
                <a:solidFill>
                  <a:srgbClr val="8597A3"/>
                </a:solidFill>
                <a:latin typeface="Tahoma"/>
                <a:cs typeface="Tahoma"/>
              </a:rPr>
              <a:t>to the country  you are </a:t>
            </a:r>
            <a:r>
              <a:rPr sz="850" dirty="0">
                <a:solidFill>
                  <a:srgbClr val="8597A3"/>
                </a:solidFill>
                <a:latin typeface="Tahoma"/>
                <a:cs typeface="Tahoma"/>
              </a:rPr>
              <a:t>in and </a:t>
            </a:r>
            <a:r>
              <a:rPr sz="850" spc="-5" dirty="0">
                <a:solidFill>
                  <a:srgbClr val="8597A3"/>
                </a:solidFill>
                <a:latin typeface="Tahoma"/>
                <a:cs typeface="Tahoma"/>
              </a:rPr>
              <a:t>if </a:t>
            </a:r>
            <a:r>
              <a:rPr sz="850" dirty="0">
                <a:solidFill>
                  <a:srgbClr val="8597A3"/>
                </a:solidFill>
                <a:latin typeface="Tahoma"/>
                <a:cs typeface="Tahoma"/>
              </a:rPr>
              <a:t>in doubt </a:t>
            </a:r>
            <a:r>
              <a:rPr sz="850" spc="-5" dirty="0">
                <a:solidFill>
                  <a:srgbClr val="8597A3"/>
                </a:solidFill>
                <a:latin typeface="Tahoma"/>
                <a:cs typeface="Tahoma"/>
              </a:rPr>
              <a:t>seek </a:t>
            </a:r>
            <a:r>
              <a:rPr sz="850" dirty="0">
                <a:solidFill>
                  <a:srgbClr val="8597A3"/>
                </a:solidFill>
                <a:latin typeface="Tahoma"/>
                <a:cs typeface="Tahoma"/>
              </a:rPr>
              <a:t>advice </a:t>
            </a:r>
            <a:r>
              <a:rPr sz="850" spc="-5" dirty="0">
                <a:solidFill>
                  <a:srgbClr val="8597A3"/>
                </a:solidFill>
                <a:latin typeface="Tahoma"/>
                <a:cs typeface="Tahoma"/>
              </a:rPr>
              <a:t>from </a:t>
            </a:r>
            <a:r>
              <a:rPr lang="en-GB" sz="850" spc="-5" dirty="0" smtClean="0">
                <a:solidFill>
                  <a:srgbClr val="8597A3"/>
                </a:solidFill>
                <a:latin typeface="Tahoma"/>
                <a:cs typeface="Tahoma"/>
              </a:rPr>
              <a:t>your Legal department</a:t>
            </a:r>
            <a:r>
              <a:rPr sz="850" spc="-5" dirty="0" smtClean="0">
                <a:solidFill>
                  <a:srgbClr val="8597A3"/>
                </a:solidFill>
                <a:latin typeface="Tahoma"/>
                <a:cs typeface="Tahoma"/>
              </a:rPr>
              <a:t>.</a:t>
            </a:r>
            <a:endParaRPr sz="850" dirty="0">
              <a:latin typeface="Tahoma"/>
              <a:cs typeface="Tahoma"/>
            </a:endParaRPr>
          </a:p>
          <a:p>
            <a:pPr marL="372110" marR="7620">
              <a:lnSpc>
                <a:spcPct val="107800"/>
              </a:lnSpc>
              <a:spcBef>
                <a:spcPts val="850"/>
              </a:spcBef>
            </a:pPr>
            <a:r>
              <a:rPr sz="850" spc="-5" dirty="0">
                <a:solidFill>
                  <a:srgbClr val="8597A3"/>
                </a:solidFill>
                <a:latin typeface="Tahoma"/>
                <a:cs typeface="Tahoma"/>
              </a:rPr>
              <a:t>With regard to state </a:t>
            </a:r>
            <a:r>
              <a:rPr sz="850" dirty="0">
                <a:solidFill>
                  <a:srgbClr val="8597A3"/>
                </a:solidFill>
                <a:latin typeface="Tahoma"/>
                <a:cs typeface="Tahoma"/>
              </a:rPr>
              <a:t>and other </a:t>
            </a:r>
            <a:r>
              <a:rPr sz="850" spc="-5" dirty="0">
                <a:solidFill>
                  <a:srgbClr val="8597A3"/>
                </a:solidFill>
                <a:latin typeface="Tahoma"/>
                <a:cs typeface="Tahoma"/>
              </a:rPr>
              <a:t>similar </a:t>
            </a:r>
            <a:r>
              <a:rPr sz="850" dirty="0">
                <a:solidFill>
                  <a:srgbClr val="8597A3"/>
                </a:solidFill>
                <a:latin typeface="Tahoma"/>
                <a:cs typeface="Tahoma"/>
              </a:rPr>
              <a:t>delegations, </a:t>
            </a:r>
            <a:r>
              <a:rPr sz="850" spc="-5" dirty="0">
                <a:solidFill>
                  <a:srgbClr val="8597A3"/>
                </a:solidFill>
                <a:latin typeface="Tahoma"/>
                <a:cs typeface="Tahoma"/>
              </a:rPr>
              <a:t>it </a:t>
            </a:r>
            <a:r>
              <a:rPr sz="850" dirty="0">
                <a:solidFill>
                  <a:srgbClr val="8597A3"/>
                </a:solidFill>
                <a:latin typeface="Tahoma"/>
                <a:cs typeface="Tahoma"/>
              </a:rPr>
              <a:t>is </a:t>
            </a:r>
            <a:r>
              <a:rPr sz="850" spc="-5" dirty="0">
                <a:solidFill>
                  <a:srgbClr val="8597A3"/>
                </a:solidFill>
                <a:latin typeface="Tahoma"/>
                <a:cs typeface="Tahoma"/>
              </a:rPr>
              <a:t>acceptable to demonstrate  </a:t>
            </a:r>
            <a:r>
              <a:rPr sz="850" dirty="0">
                <a:solidFill>
                  <a:srgbClr val="8597A3"/>
                </a:solidFill>
                <a:latin typeface="Tahoma"/>
                <a:cs typeface="Tahoma"/>
              </a:rPr>
              <a:t>and </a:t>
            </a:r>
            <a:r>
              <a:rPr sz="850" spc="-5" dirty="0">
                <a:solidFill>
                  <a:srgbClr val="8597A3"/>
                </a:solidFill>
                <a:latin typeface="Tahoma"/>
                <a:cs typeface="Tahoma"/>
              </a:rPr>
              <a:t>explain </a:t>
            </a:r>
            <a:r>
              <a:rPr sz="850" dirty="0">
                <a:solidFill>
                  <a:srgbClr val="8597A3"/>
                </a:solidFill>
                <a:latin typeface="Tahoma"/>
                <a:cs typeface="Tahoma"/>
              </a:rPr>
              <a:t>our </a:t>
            </a:r>
            <a:r>
              <a:rPr sz="850" spc="-5" dirty="0">
                <a:solidFill>
                  <a:srgbClr val="8597A3"/>
                </a:solidFill>
                <a:latin typeface="Tahoma"/>
                <a:cs typeface="Tahoma"/>
              </a:rPr>
              <a:t>products </a:t>
            </a:r>
            <a:r>
              <a:rPr sz="850" dirty="0">
                <a:solidFill>
                  <a:srgbClr val="8597A3"/>
                </a:solidFill>
                <a:latin typeface="Tahoma"/>
                <a:cs typeface="Tahoma"/>
              </a:rPr>
              <a:t>and </a:t>
            </a:r>
            <a:r>
              <a:rPr sz="850" spc="-5" dirty="0">
                <a:solidFill>
                  <a:srgbClr val="8597A3"/>
                </a:solidFill>
                <a:latin typeface="Tahoma"/>
                <a:cs typeface="Tahoma"/>
              </a:rPr>
              <a:t>to make them feel welcome. </a:t>
            </a:r>
            <a:r>
              <a:rPr sz="850" spc="-20" dirty="0">
                <a:solidFill>
                  <a:srgbClr val="8597A3"/>
                </a:solidFill>
                <a:latin typeface="Tahoma"/>
                <a:cs typeface="Tahoma"/>
              </a:rPr>
              <a:t>However, </a:t>
            </a:r>
            <a:r>
              <a:rPr sz="850" dirty="0">
                <a:solidFill>
                  <a:srgbClr val="8597A3"/>
                </a:solidFill>
                <a:latin typeface="Tahoma"/>
                <a:cs typeface="Tahoma"/>
              </a:rPr>
              <a:t>because  </a:t>
            </a:r>
            <a:r>
              <a:rPr sz="850" spc="-5" dirty="0">
                <a:solidFill>
                  <a:srgbClr val="8597A3"/>
                </a:solidFill>
                <a:latin typeface="Tahoma"/>
                <a:cs typeface="Tahoma"/>
              </a:rPr>
              <a:t>some countries have very strict restrictions </a:t>
            </a:r>
            <a:r>
              <a:rPr sz="850" dirty="0">
                <a:solidFill>
                  <a:srgbClr val="8597A3"/>
                </a:solidFill>
                <a:latin typeface="Tahoma"/>
                <a:cs typeface="Tahoma"/>
              </a:rPr>
              <a:t>on hosting </a:t>
            </a:r>
            <a:r>
              <a:rPr sz="850" spc="-5" dirty="0">
                <a:solidFill>
                  <a:srgbClr val="8597A3"/>
                </a:solidFill>
                <a:latin typeface="Tahoma"/>
                <a:cs typeface="Tahoma"/>
              </a:rPr>
              <a:t>State </a:t>
            </a:r>
            <a:r>
              <a:rPr sz="850" spc="-20" dirty="0">
                <a:solidFill>
                  <a:srgbClr val="8597A3"/>
                </a:solidFill>
                <a:latin typeface="Tahoma"/>
                <a:cs typeface="Tahoma"/>
              </a:rPr>
              <a:t>Trade </a:t>
            </a:r>
            <a:r>
              <a:rPr sz="850" dirty="0">
                <a:solidFill>
                  <a:srgbClr val="8597A3"/>
                </a:solidFill>
                <a:latin typeface="Tahoma"/>
                <a:cs typeface="Tahoma"/>
              </a:rPr>
              <a:t>delegations,  </a:t>
            </a:r>
            <a:r>
              <a:rPr sz="850" spc="-5" dirty="0">
                <a:solidFill>
                  <a:srgbClr val="8597A3"/>
                </a:solidFill>
                <a:latin typeface="Tahoma"/>
                <a:cs typeface="Tahoma"/>
              </a:rPr>
              <a:t>you should take </a:t>
            </a:r>
            <a:r>
              <a:rPr sz="850" spc="-10" dirty="0">
                <a:solidFill>
                  <a:srgbClr val="8597A3"/>
                </a:solidFill>
                <a:latin typeface="Tahoma"/>
                <a:cs typeface="Tahoma"/>
              </a:rPr>
              <a:t>specific </a:t>
            </a:r>
            <a:r>
              <a:rPr sz="850" dirty="0">
                <a:solidFill>
                  <a:srgbClr val="8597A3"/>
                </a:solidFill>
                <a:latin typeface="Tahoma"/>
                <a:cs typeface="Tahoma"/>
              </a:rPr>
              <a:t>legal advice </a:t>
            </a:r>
            <a:r>
              <a:rPr sz="850" spc="-5" dirty="0">
                <a:solidFill>
                  <a:srgbClr val="8597A3"/>
                </a:solidFill>
                <a:latin typeface="Tahoma"/>
                <a:cs typeface="Tahoma"/>
              </a:rPr>
              <a:t>to check that what you’re </a:t>
            </a:r>
            <a:r>
              <a:rPr sz="850" dirty="0">
                <a:solidFill>
                  <a:srgbClr val="8597A3"/>
                </a:solidFill>
                <a:latin typeface="Tahoma"/>
                <a:cs typeface="Tahoma"/>
              </a:rPr>
              <a:t>planning is  </a:t>
            </a:r>
            <a:r>
              <a:rPr sz="850" spc="-5" dirty="0">
                <a:solidFill>
                  <a:srgbClr val="8597A3"/>
                </a:solidFill>
                <a:latin typeface="Tahoma"/>
                <a:cs typeface="Tahoma"/>
              </a:rPr>
              <a:t>acceptable </a:t>
            </a:r>
            <a:r>
              <a:rPr sz="850" dirty="0">
                <a:solidFill>
                  <a:srgbClr val="8597A3"/>
                </a:solidFill>
                <a:latin typeface="Tahoma"/>
                <a:cs typeface="Tahoma"/>
              </a:rPr>
              <a:t>and </a:t>
            </a:r>
            <a:r>
              <a:rPr sz="850" spc="-5" dirty="0">
                <a:solidFill>
                  <a:srgbClr val="8597A3"/>
                </a:solidFill>
                <a:latin typeface="Tahoma"/>
                <a:cs typeface="Tahoma"/>
              </a:rPr>
              <a:t>there should never </a:t>
            </a:r>
            <a:r>
              <a:rPr sz="850" dirty="0">
                <a:solidFill>
                  <a:srgbClr val="8597A3"/>
                </a:solidFill>
                <a:latin typeface="Tahoma"/>
                <a:cs typeface="Tahoma"/>
              </a:rPr>
              <a:t>be </a:t>
            </a:r>
            <a:r>
              <a:rPr sz="850" spc="-5" dirty="0">
                <a:solidFill>
                  <a:srgbClr val="8597A3"/>
                </a:solidFill>
                <a:latin typeface="Tahoma"/>
                <a:cs typeface="Tahoma"/>
              </a:rPr>
              <a:t>any attempt to seek improper advantage </a:t>
            </a:r>
            <a:r>
              <a:rPr sz="850" dirty="0">
                <a:solidFill>
                  <a:srgbClr val="8597A3"/>
                </a:solidFill>
                <a:latin typeface="Tahoma"/>
                <a:cs typeface="Tahoma"/>
              </a:rPr>
              <a:t>or  decisions </a:t>
            </a:r>
            <a:r>
              <a:rPr sz="850" spc="-5" dirty="0">
                <a:solidFill>
                  <a:srgbClr val="8597A3"/>
                </a:solidFill>
                <a:latin typeface="Tahoma"/>
                <a:cs typeface="Tahoma"/>
              </a:rPr>
              <a:t>by </a:t>
            </a:r>
            <a:r>
              <a:rPr sz="850" dirty="0">
                <a:solidFill>
                  <a:srgbClr val="8597A3"/>
                </a:solidFill>
                <a:latin typeface="Tahoma"/>
                <a:cs typeface="Tahoma"/>
              </a:rPr>
              <a:t>doing </a:t>
            </a:r>
            <a:r>
              <a:rPr sz="850" spc="-5" dirty="0">
                <a:solidFill>
                  <a:srgbClr val="8597A3"/>
                </a:solidFill>
                <a:latin typeface="Tahoma"/>
                <a:cs typeface="Tahoma"/>
              </a:rPr>
              <a:t>so.</a:t>
            </a:r>
            <a:endParaRPr sz="850" dirty="0">
              <a:latin typeface="Tahoma"/>
              <a:cs typeface="Tahoma"/>
            </a:endParaRPr>
          </a:p>
          <a:p>
            <a:pPr marL="372110" marR="207010">
              <a:lnSpc>
                <a:spcPct val="107800"/>
              </a:lnSpc>
              <a:spcBef>
                <a:spcPts val="850"/>
              </a:spcBef>
            </a:pPr>
            <a:r>
              <a:rPr sz="850" spc="-5" dirty="0">
                <a:solidFill>
                  <a:srgbClr val="8597A3"/>
                </a:solidFill>
                <a:latin typeface="Tahoma"/>
                <a:cs typeface="Tahoma"/>
              </a:rPr>
              <a:t>If you are asked to provide information </a:t>
            </a:r>
            <a:r>
              <a:rPr sz="850" dirty="0">
                <a:solidFill>
                  <a:srgbClr val="8597A3"/>
                </a:solidFill>
                <a:latin typeface="Tahoma"/>
                <a:cs typeface="Tahoma"/>
              </a:rPr>
              <a:t>in </a:t>
            </a:r>
            <a:r>
              <a:rPr sz="850" spc="-5" dirty="0">
                <a:solidFill>
                  <a:srgbClr val="8597A3"/>
                </a:solidFill>
                <a:latin typeface="Tahoma"/>
                <a:cs typeface="Tahoma"/>
              </a:rPr>
              <a:t>connection with </a:t>
            </a:r>
            <a:r>
              <a:rPr sz="850" dirty="0">
                <a:solidFill>
                  <a:srgbClr val="8597A3"/>
                </a:solidFill>
                <a:latin typeface="Tahoma"/>
                <a:cs typeface="Tahoma"/>
              </a:rPr>
              <a:t>a </a:t>
            </a:r>
            <a:r>
              <a:rPr sz="850" spc="-5" dirty="0">
                <a:solidFill>
                  <a:srgbClr val="8597A3"/>
                </a:solidFill>
                <a:latin typeface="Tahoma"/>
                <a:cs typeface="Tahoma"/>
              </a:rPr>
              <a:t>government </a:t>
            </a:r>
            <a:r>
              <a:rPr sz="850" dirty="0">
                <a:solidFill>
                  <a:srgbClr val="8597A3"/>
                </a:solidFill>
                <a:latin typeface="Tahoma"/>
                <a:cs typeface="Tahoma"/>
              </a:rPr>
              <a:t>or  </a:t>
            </a:r>
            <a:r>
              <a:rPr sz="850" spc="-5" dirty="0">
                <a:solidFill>
                  <a:srgbClr val="8597A3"/>
                </a:solidFill>
                <a:latin typeface="Tahoma"/>
                <a:cs typeface="Tahoma"/>
              </a:rPr>
              <a:t>regulatory </a:t>
            </a:r>
            <a:r>
              <a:rPr sz="850" dirty="0">
                <a:solidFill>
                  <a:srgbClr val="8597A3"/>
                </a:solidFill>
                <a:latin typeface="Tahoma"/>
                <a:cs typeface="Tahoma"/>
              </a:rPr>
              <a:t>agency </a:t>
            </a:r>
            <a:r>
              <a:rPr sz="850" spc="-5" dirty="0">
                <a:solidFill>
                  <a:srgbClr val="8597A3"/>
                </a:solidFill>
                <a:latin typeface="Tahoma"/>
                <a:cs typeface="Tahoma"/>
              </a:rPr>
              <a:t>investigation, you </a:t>
            </a:r>
            <a:r>
              <a:rPr sz="850" dirty="0">
                <a:solidFill>
                  <a:srgbClr val="8597A3"/>
                </a:solidFill>
                <a:latin typeface="Tahoma"/>
                <a:cs typeface="Tahoma"/>
              </a:rPr>
              <a:t>must </a:t>
            </a:r>
            <a:r>
              <a:rPr sz="850" spc="-5" dirty="0">
                <a:solidFill>
                  <a:srgbClr val="8597A3"/>
                </a:solidFill>
                <a:latin typeface="Tahoma"/>
                <a:cs typeface="Tahoma"/>
              </a:rPr>
              <a:t>ensure any information provided </a:t>
            </a:r>
            <a:r>
              <a:rPr sz="850" dirty="0">
                <a:solidFill>
                  <a:srgbClr val="8597A3"/>
                </a:solidFill>
                <a:latin typeface="Tahoma"/>
                <a:cs typeface="Tahoma"/>
              </a:rPr>
              <a:t>is  </a:t>
            </a:r>
            <a:r>
              <a:rPr sz="850" spc="-5" dirty="0">
                <a:solidFill>
                  <a:srgbClr val="8597A3"/>
                </a:solidFill>
                <a:latin typeface="Tahoma"/>
                <a:cs typeface="Tahoma"/>
              </a:rPr>
              <a:t>accurate </a:t>
            </a:r>
            <a:r>
              <a:rPr sz="850" dirty="0">
                <a:solidFill>
                  <a:srgbClr val="8597A3"/>
                </a:solidFill>
                <a:latin typeface="Tahoma"/>
                <a:cs typeface="Tahoma"/>
              </a:rPr>
              <a:t>and </a:t>
            </a:r>
            <a:r>
              <a:rPr sz="850" spc="-5" dirty="0">
                <a:solidFill>
                  <a:srgbClr val="8597A3"/>
                </a:solidFill>
                <a:latin typeface="Tahoma"/>
                <a:cs typeface="Tahoma"/>
              </a:rPr>
              <a:t>true. Always seek </a:t>
            </a:r>
            <a:r>
              <a:rPr sz="850" dirty="0">
                <a:solidFill>
                  <a:srgbClr val="8597A3"/>
                </a:solidFill>
                <a:latin typeface="Tahoma"/>
                <a:cs typeface="Tahoma"/>
              </a:rPr>
              <a:t>advice </a:t>
            </a:r>
            <a:r>
              <a:rPr sz="850" spc="-5" dirty="0">
                <a:solidFill>
                  <a:srgbClr val="8597A3"/>
                </a:solidFill>
                <a:latin typeface="Tahoma"/>
                <a:cs typeface="Tahoma"/>
              </a:rPr>
              <a:t>from </a:t>
            </a:r>
            <a:r>
              <a:rPr lang="en-GB" sz="850" spc="-5" dirty="0" smtClean="0">
                <a:solidFill>
                  <a:srgbClr val="8597A3"/>
                </a:solidFill>
                <a:latin typeface="Tahoma"/>
                <a:cs typeface="Tahoma"/>
              </a:rPr>
              <a:t>your Legal department </a:t>
            </a:r>
            <a:r>
              <a:rPr sz="850" spc="-5" dirty="0" smtClean="0">
                <a:solidFill>
                  <a:srgbClr val="8597A3"/>
                </a:solidFill>
                <a:latin typeface="Tahoma"/>
                <a:cs typeface="Tahoma"/>
              </a:rPr>
              <a:t>before  </a:t>
            </a:r>
            <a:r>
              <a:rPr sz="850" spc="-5" dirty="0">
                <a:solidFill>
                  <a:srgbClr val="8597A3"/>
                </a:solidFill>
                <a:latin typeface="Tahoma"/>
                <a:cs typeface="Tahoma"/>
              </a:rPr>
              <a:t>responding to any such requests.</a:t>
            </a:r>
            <a:endParaRPr sz="850" dirty="0">
              <a:latin typeface="Tahoma"/>
              <a:cs typeface="Tahoma"/>
            </a:endParaRPr>
          </a:p>
          <a:p>
            <a:pPr marL="372110" marR="5080">
              <a:lnSpc>
                <a:spcPct val="107800"/>
              </a:lnSpc>
              <a:spcBef>
                <a:spcPts val="850"/>
              </a:spcBef>
            </a:pPr>
            <a:r>
              <a:rPr sz="850" dirty="0">
                <a:solidFill>
                  <a:srgbClr val="8597A3"/>
                </a:solidFill>
                <a:latin typeface="Tahoma"/>
                <a:cs typeface="Tahoma"/>
              </a:rPr>
              <a:t>The hiring of an </a:t>
            </a:r>
            <a:r>
              <a:rPr sz="850" spc="-10" dirty="0">
                <a:solidFill>
                  <a:srgbClr val="8597A3"/>
                </a:solidFill>
                <a:latin typeface="Tahoma"/>
                <a:cs typeface="Tahoma"/>
              </a:rPr>
              <a:t>ex-government </a:t>
            </a:r>
            <a:r>
              <a:rPr sz="850" spc="-5" dirty="0">
                <a:solidFill>
                  <a:srgbClr val="8597A3"/>
                </a:solidFill>
                <a:latin typeface="Tahoma"/>
                <a:cs typeface="Tahoma"/>
              </a:rPr>
              <a:t>official </a:t>
            </a:r>
            <a:r>
              <a:rPr sz="850" dirty="0">
                <a:solidFill>
                  <a:srgbClr val="8597A3"/>
                </a:solidFill>
                <a:latin typeface="Tahoma"/>
                <a:cs typeface="Tahoma"/>
              </a:rPr>
              <a:t>is </a:t>
            </a:r>
            <a:r>
              <a:rPr sz="850" spc="-5" dirty="0">
                <a:solidFill>
                  <a:srgbClr val="8597A3"/>
                </a:solidFill>
                <a:latin typeface="Tahoma"/>
                <a:cs typeface="Tahoma"/>
              </a:rPr>
              <a:t>subject to </a:t>
            </a:r>
            <a:r>
              <a:rPr sz="850" dirty="0">
                <a:solidFill>
                  <a:srgbClr val="8597A3"/>
                </a:solidFill>
                <a:latin typeface="Tahoma"/>
                <a:cs typeface="Tahoma"/>
              </a:rPr>
              <a:t>additional legal </a:t>
            </a:r>
            <a:r>
              <a:rPr sz="850" spc="-10" dirty="0">
                <a:solidFill>
                  <a:srgbClr val="8597A3"/>
                </a:solidFill>
                <a:latin typeface="Tahoma"/>
                <a:cs typeface="Tahoma"/>
              </a:rPr>
              <a:t>requirements  </a:t>
            </a:r>
            <a:r>
              <a:rPr sz="850" dirty="0">
                <a:solidFill>
                  <a:srgbClr val="8597A3"/>
                </a:solidFill>
                <a:latin typeface="Tahoma"/>
                <a:cs typeface="Tahoma"/>
              </a:rPr>
              <a:t>in </a:t>
            </a:r>
            <a:r>
              <a:rPr sz="850" spc="-5" dirty="0">
                <a:solidFill>
                  <a:srgbClr val="8597A3"/>
                </a:solidFill>
                <a:latin typeface="Tahoma"/>
                <a:cs typeface="Tahoma"/>
              </a:rPr>
              <a:t>many countries </a:t>
            </a:r>
            <a:r>
              <a:rPr sz="850" dirty="0">
                <a:solidFill>
                  <a:srgbClr val="8597A3"/>
                </a:solidFill>
                <a:latin typeface="Tahoma"/>
                <a:cs typeface="Tahoma"/>
              </a:rPr>
              <a:t>and Cobham must </a:t>
            </a:r>
            <a:r>
              <a:rPr sz="850" spc="-5" dirty="0">
                <a:solidFill>
                  <a:srgbClr val="8597A3"/>
                </a:solidFill>
                <a:latin typeface="Tahoma"/>
                <a:cs typeface="Tahoma"/>
              </a:rPr>
              <a:t>consider any such </a:t>
            </a:r>
            <a:r>
              <a:rPr sz="850" dirty="0">
                <a:solidFill>
                  <a:srgbClr val="8597A3"/>
                </a:solidFill>
                <a:latin typeface="Tahoma"/>
                <a:cs typeface="Tahoma"/>
              </a:rPr>
              <a:t>additional </a:t>
            </a:r>
            <a:r>
              <a:rPr sz="850" spc="-5" dirty="0">
                <a:solidFill>
                  <a:srgbClr val="8597A3"/>
                </a:solidFill>
                <a:latin typeface="Tahoma"/>
                <a:cs typeface="Tahoma"/>
              </a:rPr>
              <a:t>checks </a:t>
            </a:r>
            <a:r>
              <a:rPr sz="850" dirty="0">
                <a:solidFill>
                  <a:srgbClr val="8597A3"/>
                </a:solidFill>
                <a:latin typeface="Tahoma"/>
                <a:cs typeface="Tahoma"/>
              </a:rPr>
              <a:t>and  </a:t>
            </a:r>
            <a:r>
              <a:rPr sz="850" spc="-5" dirty="0">
                <a:solidFill>
                  <a:srgbClr val="8597A3"/>
                </a:solidFill>
                <a:latin typeface="Tahoma"/>
                <a:cs typeface="Tahoma"/>
              </a:rPr>
              <a:t>take external </a:t>
            </a:r>
            <a:r>
              <a:rPr sz="850" dirty="0">
                <a:solidFill>
                  <a:srgbClr val="8597A3"/>
                </a:solidFill>
                <a:latin typeface="Tahoma"/>
                <a:cs typeface="Tahoma"/>
              </a:rPr>
              <a:t>advice </a:t>
            </a:r>
            <a:r>
              <a:rPr sz="850" spc="-5" dirty="0">
                <a:solidFill>
                  <a:srgbClr val="8597A3"/>
                </a:solidFill>
                <a:latin typeface="Tahoma"/>
                <a:cs typeface="Tahoma"/>
              </a:rPr>
              <a:t>where </a:t>
            </a:r>
            <a:r>
              <a:rPr sz="850" dirty="0">
                <a:solidFill>
                  <a:srgbClr val="8597A3"/>
                </a:solidFill>
                <a:latin typeface="Tahoma"/>
                <a:cs typeface="Tahoma"/>
              </a:rPr>
              <a:t>necessary </a:t>
            </a:r>
            <a:r>
              <a:rPr sz="850" spc="-5" dirty="0">
                <a:solidFill>
                  <a:srgbClr val="8597A3"/>
                </a:solidFill>
                <a:latin typeface="Tahoma"/>
                <a:cs typeface="Tahoma"/>
              </a:rPr>
              <a:t>before hire. If </a:t>
            </a:r>
            <a:r>
              <a:rPr sz="850" dirty="0">
                <a:solidFill>
                  <a:srgbClr val="8597A3"/>
                </a:solidFill>
                <a:latin typeface="Tahoma"/>
                <a:cs typeface="Tahoma"/>
              </a:rPr>
              <a:t>in doubt, </a:t>
            </a:r>
            <a:r>
              <a:rPr sz="850" spc="-5" dirty="0">
                <a:solidFill>
                  <a:srgbClr val="8597A3"/>
                </a:solidFill>
                <a:latin typeface="Tahoma"/>
                <a:cs typeface="Tahoma"/>
              </a:rPr>
              <a:t>always seek </a:t>
            </a:r>
            <a:r>
              <a:rPr sz="850" dirty="0">
                <a:solidFill>
                  <a:srgbClr val="8597A3"/>
                </a:solidFill>
                <a:latin typeface="Tahoma"/>
                <a:cs typeface="Tahoma"/>
              </a:rPr>
              <a:t>advice  </a:t>
            </a:r>
            <a:r>
              <a:rPr sz="850" spc="-5" dirty="0">
                <a:solidFill>
                  <a:srgbClr val="8597A3"/>
                </a:solidFill>
                <a:latin typeface="Tahoma"/>
                <a:cs typeface="Tahoma"/>
              </a:rPr>
              <a:t>from </a:t>
            </a:r>
            <a:r>
              <a:rPr lang="en-GB" sz="850" spc="-5" dirty="0" smtClean="0">
                <a:solidFill>
                  <a:srgbClr val="8597A3"/>
                </a:solidFill>
                <a:latin typeface="Tahoma"/>
                <a:cs typeface="Tahoma"/>
              </a:rPr>
              <a:t>the relevant Legal </a:t>
            </a:r>
            <a:r>
              <a:rPr sz="850" dirty="0" smtClean="0">
                <a:solidFill>
                  <a:srgbClr val="8597A3"/>
                </a:solidFill>
                <a:latin typeface="Tahoma"/>
                <a:cs typeface="Tahoma"/>
              </a:rPr>
              <a:t>or </a:t>
            </a:r>
            <a:r>
              <a:rPr sz="850" spc="-5" dirty="0" smtClean="0">
                <a:solidFill>
                  <a:srgbClr val="8597A3"/>
                </a:solidFill>
                <a:latin typeface="Tahoma"/>
                <a:cs typeface="Tahoma"/>
              </a:rPr>
              <a:t>Human </a:t>
            </a:r>
            <a:r>
              <a:rPr sz="850" spc="-10" dirty="0">
                <a:solidFill>
                  <a:srgbClr val="8597A3"/>
                </a:solidFill>
                <a:latin typeface="Tahoma"/>
                <a:cs typeface="Tahoma"/>
              </a:rPr>
              <a:t>Resources </a:t>
            </a:r>
            <a:r>
              <a:rPr sz="850" spc="-5" dirty="0" smtClean="0">
                <a:solidFill>
                  <a:srgbClr val="8597A3"/>
                </a:solidFill>
                <a:latin typeface="Tahoma"/>
                <a:cs typeface="Tahoma"/>
              </a:rPr>
              <a:t>function</a:t>
            </a:r>
            <a:r>
              <a:rPr sz="850" spc="-15" dirty="0" smtClean="0">
                <a:solidFill>
                  <a:srgbClr val="8597A3"/>
                </a:solidFill>
                <a:latin typeface="Tahoma"/>
                <a:cs typeface="Tahoma"/>
              </a:rPr>
              <a:t>.</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3" name="object 13"/>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18</a:t>
            </a:fld>
            <a:endParaRPr dirty="0">
              <a:solidFill>
                <a:srgbClr val="FFFFFF"/>
              </a:solidFill>
            </a:endParaRPr>
          </a:p>
        </p:txBody>
      </p:sp>
      <p:sp>
        <p:nvSpPr>
          <p:cNvPr id="16" name="TextBox 15"/>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18</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txBox="1"/>
          <p:nvPr/>
        </p:nvSpPr>
        <p:spPr>
          <a:xfrm>
            <a:off x="491300" y="995570"/>
            <a:ext cx="4286885" cy="1763175"/>
          </a:xfrm>
          <a:prstGeom prst="rect">
            <a:avLst/>
          </a:prstGeom>
        </p:spPr>
        <p:txBody>
          <a:bodyPr vert="horz" wrap="square" lIns="0" tIns="73660" rIns="0" bIns="0" rtlCol="0">
            <a:spAutoFit/>
          </a:bodyPr>
          <a:lstStyle/>
          <a:p>
            <a:pPr marL="12700" marR="1327785">
              <a:lnSpc>
                <a:spcPts val="2400"/>
              </a:lnSpc>
              <a:spcBef>
                <a:spcPts val="580"/>
              </a:spcBef>
            </a:pPr>
            <a:r>
              <a:rPr sz="2400" b="1" spc="-5" dirty="0">
                <a:solidFill>
                  <a:srgbClr val="8597A3"/>
                </a:solidFill>
                <a:latin typeface="Tahoma"/>
                <a:cs typeface="Tahoma"/>
              </a:rPr>
              <a:t>Intermediaries</a:t>
            </a:r>
            <a:r>
              <a:rPr sz="2400" b="1" spc="-95" dirty="0">
                <a:solidFill>
                  <a:srgbClr val="8597A3"/>
                </a:solidFill>
                <a:latin typeface="Tahoma"/>
                <a:cs typeface="Tahoma"/>
              </a:rPr>
              <a:t> </a:t>
            </a:r>
            <a:r>
              <a:rPr sz="2400" b="1" dirty="0">
                <a:solidFill>
                  <a:srgbClr val="8597A3"/>
                </a:solidFill>
                <a:latin typeface="Tahoma"/>
                <a:cs typeface="Tahoma"/>
              </a:rPr>
              <a:t>and  </a:t>
            </a:r>
            <a:r>
              <a:rPr sz="2400" b="1" spc="-5" dirty="0" smtClean="0">
                <a:solidFill>
                  <a:srgbClr val="8597A3"/>
                </a:solidFill>
                <a:latin typeface="Tahoma"/>
                <a:cs typeface="Tahoma"/>
              </a:rPr>
              <a:t>representatives</a:t>
            </a:r>
            <a:endParaRPr sz="2100" baseline="31746" dirty="0">
              <a:latin typeface="Tahoma"/>
              <a:cs typeface="Tahoma"/>
            </a:endParaRPr>
          </a:p>
          <a:p>
            <a:pPr marL="372110" marR="5080">
              <a:lnSpc>
                <a:spcPct val="107800"/>
              </a:lnSpc>
              <a:spcBef>
                <a:spcPts val="825"/>
              </a:spcBef>
            </a:pPr>
            <a:r>
              <a:rPr sz="850" dirty="0">
                <a:solidFill>
                  <a:srgbClr val="8597A3"/>
                </a:solidFill>
                <a:latin typeface="Tahoma"/>
                <a:cs typeface="Tahoma"/>
              </a:rPr>
              <a:t>An </a:t>
            </a:r>
            <a:r>
              <a:rPr sz="850" spc="-5" dirty="0">
                <a:solidFill>
                  <a:srgbClr val="8597A3"/>
                </a:solidFill>
                <a:latin typeface="Tahoma"/>
                <a:cs typeface="Tahoma"/>
              </a:rPr>
              <a:t>Intermediary </a:t>
            </a:r>
            <a:r>
              <a:rPr sz="850" dirty="0">
                <a:solidFill>
                  <a:srgbClr val="8597A3"/>
                </a:solidFill>
                <a:latin typeface="Tahoma"/>
                <a:cs typeface="Tahoma"/>
              </a:rPr>
              <a:t>is </a:t>
            </a:r>
            <a:r>
              <a:rPr sz="850" spc="-5" dirty="0">
                <a:solidFill>
                  <a:srgbClr val="8597A3"/>
                </a:solidFill>
                <a:latin typeface="Tahoma"/>
                <a:cs typeface="Tahoma"/>
              </a:rPr>
              <a:t>defined </a:t>
            </a:r>
            <a:r>
              <a:rPr sz="850" dirty="0">
                <a:solidFill>
                  <a:srgbClr val="8597A3"/>
                </a:solidFill>
                <a:latin typeface="Tahoma"/>
                <a:cs typeface="Tahoma"/>
              </a:rPr>
              <a:t>as </a:t>
            </a:r>
            <a:r>
              <a:rPr sz="850" spc="-5" dirty="0">
                <a:solidFill>
                  <a:srgbClr val="8597A3"/>
                </a:solidFill>
                <a:latin typeface="Tahoma"/>
                <a:cs typeface="Tahoma"/>
              </a:rPr>
              <a:t>any third party whose proposed activities </a:t>
            </a:r>
            <a:r>
              <a:rPr sz="850" dirty="0">
                <a:solidFill>
                  <a:srgbClr val="8597A3"/>
                </a:solidFill>
                <a:latin typeface="Tahoma"/>
                <a:cs typeface="Tahoma"/>
              </a:rPr>
              <a:t>include  </a:t>
            </a:r>
            <a:r>
              <a:rPr sz="850" spc="-5" dirty="0">
                <a:solidFill>
                  <a:srgbClr val="8597A3"/>
                </a:solidFill>
                <a:latin typeface="Tahoma"/>
                <a:cs typeface="Tahoma"/>
              </a:rPr>
              <a:t>representing the Company </a:t>
            </a:r>
            <a:r>
              <a:rPr sz="850" dirty="0">
                <a:solidFill>
                  <a:srgbClr val="8597A3"/>
                </a:solidFill>
                <a:latin typeface="Tahoma"/>
                <a:cs typeface="Tahoma"/>
              </a:rPr>
              <a:t>or </a:t>
            </a:r>
            <a:r>
              <a:rPr sz="850" spc="-5" dirty="0">
                <a:solidFill>
                  <a:srgbClr val="8597A3"/>
                </a:solidFill>
                <a:latin typeface="Tahoma"/>
                <a:cs typeface="Tahoma"/>
              </a:rPr>
              <a:t>promoting the interests </a:t>
            </a:r>
            <a:r>
              <a:rPr sz="850" dirty="0">
                <a:solidFill>
                  <a:srgbClr val="8597A3"/>
                </a:solidFill>
                <a:latin typeface="Tahoma"/>
                <a:cs typeface="Tahoma"/>
              </a:rPr>
              <a:t>of </a:t>
            </a:r>
            <a:r>
              <a:rPr sz="850" spc="-5" dirty="0">
                <a:solidFill>
                  <a:srgbClr val="8597A3"/>
                </a:solidFill>
                <a:latin typeface="Tahoma"/>
                <a:cs typeface="Tahoma"/>
              </a:rPr>
              <a:t>the </a:t>
            </a:r>
            <a:r>
              <a:rPr sz="850" spc="-15" dirty="0">
                <a:solidFill>
                  <a:srgbClr val="8597A3"/>
                </a:solidFill>
                <a:latin typeface="Tahoma"/>
                <a:cs typeface="Tahoma"/>
              </a:rPr>
              <a:t>Company. </a:t>
            </a:r>
            <a:r>
              <a:rPr sz="850" dirty="0">
                <a:solidFill>
                  <a:srgbClr val="8597A3"/>
                </a:solidFill>
                <a:latin typeface="Tahoma"/>
                <a:cs typeface="Tahoma"/>
              </a:rPr>
              <a:t>The  </a:t>
            </a:r>
            <a:r>
              <a:rPr sz="850" spc="-5" dirty="0">
                <a:solidFill>
                  <a:srgbClr val="8597A3"/>
                </a:solidFill>
                <a:latin typeface="Tahoma"/>
                <a:cs typeface="Tahoma"/>
              </a:rPr>
              <a:t>Intermediary </a:t>
            </a:r>
            <a:r>
              <a:rPr sz="850" dirty="0">
                <a:solidFill>
                  <a:srgbClr val="8597A3"/>
                </a:solidFill>
                <a:latin typeface="Tahoma"/>
                <a:cs typeface="Tahoma"/>
              </a:rPr>
              <a:t>policy </a:t>
            </a:r>
            <a:r>
              <a:rPr sz="850" spc="-5" dirty="0">
                <a:solidFill>
                  <a:srgbClr val="8597A3"/>
                </a:solidFill>
                <a:latin typeface="Tahoma"/>
                <a:cs typeface="Tahoma"/>
              </a:rPr>
              <a:t>sets </a:t>
            </a:r>
            <a:r>
              <a:rPr sz="850" dirty="0">
                <a:solidFill>
                  <a:srgbClr val="8597A3"/>
                </a:solidFill>
                <a:latin typeface="Tahoma"/>
                <a:cs typeface="Tahoma"/>
              </a:rPr>
              <a:t>out </a:t>
            </a:r>
            <a:r>
              <a:rPr sz="850" spc="-5" dirty="0">
                <a:solidFill>
                  <a:srgbClr val="8597A3"/>
                </a:solidFill>
                <a:latin typeface="Tahoma"/>
                <a:cs typeface="Tahoma"/>
              </a:rPr>
              <a:t>the requirements before engagement, which </a:t>
            </a:r>
            <a:r>
              <a:rPr sz="850" dirty="0">
                <a:solidFill>
                  <a:srgbClr val="8597A3"/>
                </a:solidFill>
                <a:latin typeface="Tahoma"/>
                <a:cs typeface="Tahoma"/>
              </a:rPr>
              <a:t>includes  </a:t>
            </a:r>
            <a:r>
              <a:rPr sz="850" spc="-5" dirty="0">
                <a:solidFill>
                  <a:srgbClr val="8597A3"/>
                </a:solidFill>
                <a:latin typeface="Tahoma"/>
                <a:cs typeface="Tahoma"/>
              </a:rPr>
              <a:t>performing appropriate </a:t>
            </a:r>
            <a:r>
              <a:rPr sz="850" dirty="0">
                <a:solidFill>
                  <a:srgbClr val="8597A3"/>
                </a:solidFill>
                <a:latin typeface="Tahoma"/>
                <a:cs typeface="Tahoma"/>
              </a:rPr>
              <a:t>due </a:t>
            </a:r>
            <a:r>
              <a:rPr sz="850" spc="-5" dirty="0">
                <a:solidFill>
                  <a:srgbClr val="8597A3"/>
                </a:solidFill>
                <a:latin typeface="Tahoma"/>
                <a:cs typeface="Tahoma"/>
              </a:rPr>
              <a:t>diligence </a:t>
            </a:r>
            <a:r>
              <a:rPr sz="850" dirty="0">
                <a:solidFill>
                  <a:srgbClr val="8597A3"/>
                </a:solidFill>
                <a:latin typeface="Tahoma"/>
                <a:cs typeface="Tahoma"/>
              </a:rPr>
              <a:t>both </a:t>
            </a:r>
            <a:r>
              <a:rPr sz="850" spc="-5" dirty="0">
                <a:solidFill>
                  <a:srgbClr val="8597A3"/>
                </a:solidFill>
                <a:latin typeface="Tahoma"/>
                <a:cs typeface="Tahoma"/>
              </a:rPr>
              <a:t>pre-engagement </a:t>
            </a:r>
            <a:r>
              <a:rPr sz="850" dirty="0">
                <a:solidFill>
                  <a:srgbClr val="8597A3"/>
                </a:solidFill>
                <a:latin typeface="Tahoma"/>
                <a:cs typeface="Tahoma"/>
              </a:rPr>
              <a:t>and during </a:t>
            </a:r>
            <a:r>
              <a:rPr sz="850" spc="-5" dirty="0">
                <a:solidFill>
                  <a:srgbClr val="8597A3"/>
                </a:solidFill>
                <a:latin typeface="Tahoma"/>
                <a:cs typeface="Tahoma"/>
              </a:rPr>
              <a:t>the term  </a:t>
            </a:r>
            <a:r>
              <a:rPr sz="850" dirty="0">
                <a:solidFill>
                  <a:srgbClr val="8597A3"/>
                </a:solidFill>
                <a:latin typeface="Tahoma"/>
                <a:cs typeface="Tahoma"/>
              </a:rPr>
              <a:t>of </a:t>
            </a:r>
            <a:r>
              <a:rPr sz="850" spc="-5" dirty="0">
                <a:solidFill>
                  <a:srgbClr val="8597A3"/>
                </a:solidFill>
                <a:latin typeface="Tahoma"/>
                <a:cs typeface="Tahoma"/>
              </a:rPr>
              <a:t>the agreement, to ensure that any risks </a:t>
            </a:r>
            <a:r>
              <a:rPr sz="850" dirty="0">
                <a:solidFill>
                  <a:srgbClr val="8597A3"/>
                </a:solidFill>
                <a:latin typeface="Tahoma"/>
                <a:cs typeface="Tahoma"/>
              </a:rPr>
              <a:t>associated </a:t>
            </a:r>
            <a:r>
              <a:rPr sz="850" spc="-5" dirty="0">
                <a:solidFill>
                  <a:srgbClr val="8597A3"/>
                </a:solidFill>
                <a:latin typeface="Tahoma"/>
                <a:cs typeface="Tahoma"/>
              </a:rPr>
              <a:t>with third </a:t>
            </a:r>
            <a:r>
              <a:rPr sz="850" dirty="0">
                <a:solidFill>
                  <a:srgbClr val="8597A3"/>
                </a:solidFill>
                <a:latin typeface="Tahoma"/>
                <a:cs typeface="Tahoma"/>
              </a:rPr>
              <a:t>parties </a:t>
            </a:r>
            <a:r>
              <a:rPr sz="850" spc="-5" dirty="0">
                <a:solidFill>
                  <a:srgbClr val="8597A3"/>
                </a:solidFill>
                <a:latin typeface="Tahoma"/>
                <a:cs typeface="Tahoma"/>
              </a:rPr>
              <a:t>are  systematically </a:t>
            </a:r>
            <a:r>
              <a:rPr sz="850" dirty="0">
                <a:solidFill>
                  <a:srgbClr val="8597A3"/>
                </a:solidFill>
                <a:latin typeface="Tahoma"/>
                <a:cs typeface="Tahoma"/>
              </a:rPr>
              <a:t>managed in a </a:t>
            </a:r>
            <a:r>
              <a:rPr sz="850" spc="-5" dirty="0">
                <a:solidFill>
                  <a:srgbClr val="8597A3"/>
                </a:solidFill>
                <a:latin typeface="Tahoma"/>
                <a:cs typeface="Tahoma"/>
              </a:rPr>
              <a:t>rigorous </a:t>
            </a:r>
            <a:r>
              <a:rPr sz="850" dirty="0">
                <a:solidFill>
                  <a:srgbClr val="8597A3"/>
                </a:solidFill>
                <a:latin typeface="Tahoma"/>
                <a:cs typeface="Tahoma"/>
              </a:rPr>
              <a:t>and </a:t>
            </a:r>
            <a:r>
              <a:rPr sz="850" spc="-5" dirty="0">
                <a:solidFill>
                  <a:srgbClr val="8597A3"/>
                </a:solidFill>
                <a:latin typeface="Tahoma"/>
                <a:cs typeface="Tahoma"/>
              </a:rPr>
              <a:t>consistent </a:t>
            </a:r>
            <a:r>
              <a:rPr sz="850" spc="-20" dirty="0">
                <a:solidFill>
                  <a:srgbClr val="8597A3"/>
                </a:solidFill>
                <a:latin typeface="Tahoma"/>
                <a:cs typeface="Tahoma"/>
              </a:rPr>
              <a:t>manner.</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1" name="object 11"/>
          <p:cNvSpPr txBox="1">
            <a:spLocks noGrp="1"/>
          </p:cNvSpPr>
          <p:nvPr>
            <p:ph type="title"/>
          </p:nvPr>
        </p:nvSpPr>
        <p:spPr>
          <a:xfrm>
            <a:off x="5413700" y="995570"/>
            <a:ext cx="2644775" cy="391160"/>
          </a:xfrm>
          <a:prstGeom prst="rect">
            <a:avLst/>
          </a:prstGeom>
        </p:spPr>
        <p:txBody>
          <a:bodyPr vert="horz" wrap="square" lIns="0" tIns="12700" rIns="0" bIns="0" rtlCol="0">
            <a:spAutoFit/>
          </a:bodyPr>
          <a:lstStyle/>
          <a:p>
            <a:pPr marL="12700">
              <a:lnSpc>
                <a:spcPct val="100000"/>
              </a:lnSpc>
              <a:spcBef>
                <a:spcPts val="100"/>
              </a:spcBef>
            </a:pPr>
            <a:r>
              <a:rPr spc="-5" dirty="0"/>
              <a:t>Fair</a:t>
            </a:r>
            <a:r>
              <a:rPr spc="-70" dirty="0"/>
              <a:t> </a:t>
            </a:r>
            <a:r>
              <a:rPr spc="-5" dirty="0" smtClean="0"/>
              <a:t>competition</a:t>
            </a:r>
            <a:endParaRPr sz="2100" baseline="31746" dirty="0"/>
          </a:p>
        </p:txBody>
      </p:sp>
      <p:sp>
        <p:nvSpPr>
          <p:cNvPr id="12" name="object 12"/>
          <p:cNvSpPr txBox="1">
            <a:spLocks noGrp="1"/>
          </p:cNvSpPr>
          <p:nvPr>
            <p:ph sz="half" idx="3"/>
          </p:nvPr>
        </p:nvSpPr>
        <p:spPr>
          <a:xfrm>
            <a:off x="5773700" y="1465971"/>
            <a:ext cx="3935095" cy="4657750"/>
          </a:xfrm>
          <a:prstGeom prst="rect">
            <a:avLst/>
          </a:prstGeom>
        </p:spPr>
        <p:txBody>
          <a:bodyPr vert="horz" wrap="square" lIns="0" tIns="12700" rIns="0" bIns="0" rtlCol="0">
            <a:spAutoFit/>
          </a:bodyPr>
          <a:lstStyle/>
          <a:p>
            <a:pPr marL="12700" marR="55244">
              <a:lnSpc>
                <a:spcPct val="107800"/>
              </a:lnSpc>
              <a:spcBef>
                <a:spcPts val="100"/>
              </a:spcBef>
            </a:pPr>
            <a:r>
              <a:rPr spc="-20" dirty="0"/>
              <a:t>We </a:t>
            </a:r>
            <a:r>
              <a:rPr spc="-5" dirty="0"/>
              <a:t>compete </a:t>
            </a:r>
            <a:r>
              <a:rPr dirty="0"/>
              <a:t>in </a:t>
            </a:r>
            <a:r>
              <a:rPr spc="-5" dirty="0"/>
              <a:t>the marketplace </a:t>
            </a:r>
            <a:r>
              <a:rPr dirty="0"/>
              <a:t>on </a:t>
            </a:r>
            <a:r>
              <a:rPr spc="-5" dirty="0"/>
              <a:t>the </a:t>
            </a:r>
            <a:r>
              <a:rPr dirty="0"/>
              <a:t>basis of our </a:t>
            </a:r>
            <a:r>
              <a:rPr spc="-5" dirty="0"/>
              <a:t>products, </a:t>
            </a:r>
            <a:r>
              <a:rPr spc="-15" dirty="0"/>
              <a:t>technology,  quality, </a:t>
            </a:r>
            <a:r>
              <a:rPr spc="-5" dirty="0"/>
              <a:t>service, </a:t>
            </a:r>
            <a:r>
              <a:rPr dirty="0"/>
              <a:t>price and </a:t>
            </a:r>
            <a:r>
              <a:rPr spc="-5" dirty="0"/>
              <a:t>similar competitive factors. </a:t>
            </a:r>
            <a:r>
              <a:rPr spc="-20" dirty="0"/>
              <a:t>We </a:t>
            </a:r>
            <a:r>
              <a:rPr dirty="0"/>
              <a:t>do not </a:t>
            </a:r>
            <a:r>
              <a:rPr spc="-5" dirty="0"/>
              <a:t>seek to </a:t>
            </a:r>
            <a:r>
              <a:rPr dirty="0"/>
              <a:t>gain </a:t>
            </a:r>
            <a:r>
              <a:rPr spc="-5" dirty="0"/>
              <a:t>any  improper advantage through the </a:t>
            </a:r>
            <a:r>
              <a:rPr dirty="0"/>
              <a:t>use of manipulation, </a:t>
            </a:r>
            <a:r>
              <a:rPr spc="-5" dirty="0"/>
              <a:t>concealment, </a:t>
            </a:r>
            <a:r>
              <a:rPr spc="-10" dirty="0"/>
              <a:t>dishonesty,  </a:t>
            </a:r>
            <a:r>
              <a:rPr dirty="0"/>
              <a:t>abuse of </a:t>
            </a:r>
            <a:r>
              <a:rPr spc="-5" dirty="0"/>
              <a:t>privileged information, misrepresentation </a:t>
            </a:r>
            <a:r>
              <a:rPr dirty="0"/>
              <a:t>of </a:t>
            </a:r>
            <a:r>
              <a:rPr spc="-5" dirty="0"/>
              <a:t>facts, </a:t>
            </a:r>
            <a:r>
              <a:rPr dirty="0"/>
              <a:t>or </a:t>
            </a:r>
            <a:r>
              <a:rPr spc="-5" dirty="0"/>
              <a:t>any </a:t>
            </a:r>
            <a:r>
              <a:rPr dirty="0"/>
              <a:t>other </a:t>
            </a:r>
            <a:r>
              <a:rPr spc="-5" dirty="0"/>
              <a:t>unfair  </a:t>
            </a:r>
            <a:r>
              <a:rPr dirty="0"/>
              <a:t>dealing</a:t>
            </a:r>
            <a:r>
              <a:rPr spc="-5" dirty="0"/>
              <a:t> practice.</a:t>
            </a:r>
          </a:p>
          <a:p>
            <a:pPr marL="12700" marR="26670">
              <a:lnSpc>
                <a:spcPct val="107800"/>
              </a:lnSpc>
              <a:spcBef>
                <a:spcPts val="850"/>
              </a:spcBef>
            </a:pPr>
            <a:r>
              <a:rPr spc="-10" dirty="0"/>
              <a:t>We’re </a:t>
            </a:r>
            <a:r>
              <a:rPr spc="-5" dirty="0"/>
              <a:t>required to interact fairly with each </a:t>
            </a:r>
            <a:r>
              <a:rPr dirty="0"/>
              <a:t>other as </a:t>
            </a:r>
            <a:r>
              <a:rPr spc="-5" dirty="0"/>
              <a:t>well </a:t>
            </a:r>
            <a:r>
              <a:rPr dirty="0"/>
              <a:t>as </a:t>
            </a:r>
            <a:r>
              <a:rPr spc="-5" dirty="0"/>
              <a:t>with </a:t>
            </a:r>
            <a:r>
              <a:rPr dirty="0"/>
              <a:t>our </a:t>
            </a:r>
            <a:r>
              <a:rPr spc="-5" dirty="0"/>
              <a:t>customers,  suppliers </a:t>
            </a:r>
            <a:r>
              <a:rPr dirty="0"/>
              <a:t>and </a:t>
            </a:r>
            <a:r>
              <a:rPr spc="-5" dirty="0"/>
              <a:t>competitors. Stealing </a:t>
            </a:r>
            <a:r>
              <a:rPr dirty="0"/>
              <a:t>or </a:t>
            </a:r>
            <a:r>
              <a:rPr spc="-5" dirty="0"/>
              <a:t>illegally appropriating proprietary  information, </a:t>
            </a:r>
            <a:r>
              <a:rPr dirty="0"/>
              <a:t>disclosing </a:t>
            </a:r>
            <a:r>
              <a:rPr spc="-5" dirty="0"/>
              <a:t>proprietary information without </a:t>
            </a:r>
            <a:r>
              <a:rPr dirty="0"/>
              <a:t>authorisation, possessing  </a:t>
            </a:r>
            <a:r>
              <a:rPr spc="-5" dirty="0"/>
              <a:t>trade secret information improperly </a:t>
            </a:r>
            <a:r>
              <a:rPr dirty="0"/>
              <a:t>obtained, inducing </a:t>
            </a:r>
            <a:r>
              <a:rPr spc="-5" dirty="0"/>
              <a:t>such disclosures from </a:t>
            </a:r>
            <a:r>
              <a:rPr dirty="0"/>
              <a:t>past  or </a:t>
            </a:r>
            <a:r>
              <a:rPr spc="-5" dirty="0"/>
              <a:t>present </a:t>
            </a:r>
            <a:r>
              <a:rPr spc="-10" dirty="0"/>
              <a:t>employees </a:t>
            </a:r>
            <a:r>
              <a:rPr dirty="0"/>
              <a:t>of other </a:t>
            </a:r>
            <a:r>
              <a:rPr spc="-5" dirty="0"/>
              <a:t>companies </a:t>
            </a:r>
            <a:r>
              <a:rPr dirty="0"/>
              <a:t>or </a:t>
            </a:r>
            <a:r>
              <a:rPr spc="-5" dirty="0"/>
              <a:t>taking such information from </a:t>
            </a:r>
            <a:r>
              <a:rPr dirty="0"/>
              <a:t>prior  places of </a:t>
            </a:r>
            <a:r>
              <a:rPr spc="-5" dirty="0"/>
              <a:t>employment </a:t>
            </a:r>
            <a:r>
              <a:rPr dirty="0"/>
              <a:t>is </a:t>
            </a:r>
            <a:r>
              <a:rPr spc="-5" dirty="0"/>
              <a:t>prohibited.</a:t>
            </a:r>
          </a:p>
          <a:p>
            <a:pPr marL="12700" marR="113664" algn="just">
              <a:lnSpc>
                <a:spcPct val="107800"/>
              </a:lnSpc>
              <a:spcBef>
                <a:spcPts val="850"/>
              </a:spcBef>
            </a:pPr>
            <a:r>
              <a:rPr dirty="0"/>
              <a:t>The use of </a:t>
            </a:r>
            <a:r>
              <a:rPr spc="-5" dirty="0"/>
              <a:t>information, offered </a:t>
            </a:r>
            <a:r>
              <a:rPr dirty="0"/>
              <a:t>or </a:t>
            </a:r>
            <a:r>
              <a:rPr spc="-5" dirty="0"/>
              <a:t>found, to which the Company </a:t>
            </a:r>
            <a:r>
              <a:rPr dirty="0"/>
              <a:t>has no </a:t>
            </a:r>
            <a:r>
              <a:rPr spc="-5" dirty="0"/>
              <a:t>right, </a:t>
            </a:r>
            <a:r>
              <a:rPr dirty="0"/>
              <a:t>is  </a:t>
            </a:r>
            <a:r>
              <a:rPr spc="-5" dirty="0"/>
              <a:t>unacceptable. </a:t>
            </a:r>
            <a:r>
              <a:rPr dirty="0"/>
              <a:t>This </a:t>
            </a:r>
            <a:r>
              <a:rPr spc="-5" dirty="0"/>
              <a:t>could </a:t>
            </a:r>
            <a:r>
              <a:rPr dirty="0"/>
              <a:t>include </a:t>
            </a:r>
            <a:r>
              <a:rPr spc="-5" dirty="0"/>
              <a:t>such things </a:t>
            </a:r>
            <a:r>
              <a:rPr dirty="0"/>
              <a:t>as unauthorised bids, </a:t>
            </a:r>
            <a:r>
              <a:rPr spc="-5" dirty="0"/>
              <a:t>proposals </a:t>
            </a:r>
            <a:r>
              <a:rPr dirty="0"/>
              <a:t>or  </a:t>
            </a:r>
            <a:r>
              <a:rPr spc="-5" dirty="0"/>
              <a:t>source selection</a:t>
            </a:r>
            <a:r>
              <a:rPr spc="-10" dirty="0"/>
              <a:t> </a:t>
            </a:r>
            <a:r>
              <a:rPr dirty="0"/>
              <a:t>material.</a:t>
            </a:r>
          </a:p>
          <a:p>
            <a:pPr marL="12700" marR="64769">
              <a:lnSpc>
                <a:spcPct val="107800"/>
              </a:lnSpc>
              <a:spcBef>
                <a:spcPts val="850"/>
              </a:spcBef>
            </a:pPr>
            <a:r>
              <a:rPr spc="-20" dirty="0"/>
              <a:t>You </a:t>
            </a:r>
            <a:r>
              <a:rPr dirty="0"/>
              <a:t>must </a:t>
            </a:r>
            <a:r>
              <a:rPr spc="-5" dirty="0"/>
              <a:t>never to make </a:t>
            </a:r>
            <a:r>
              <a:rPr dirty="0"/>
              <a:t>a </a:t>
            </a:r>
            <a:r>
              <a:rPr spc="-5" dirty="0"/>
              <a:t>payment that </a:t>
            </a:r>
            <a:r>
              <a:rPr dirty="0"/>
              <a:t>is </a:t>
            </a:r>
            <a:r>
              <a:rPr spc="-5" dirty="0"/>
              <a:t>for the benefit </a:t>
            </a:r>
            <a:r>
              <a:rPr dirty="0"/>
              <a:t>of </a:t>
            </a:r>
            <a:r>
              <a:rPr spc="-5" dirty="0"/>
              <a:t>any </a:t>
            </a:r>
            <a:r>
              <a:rPr spc="-20" dirty="0"/>
              <a:t>supplier,  customer, </a:t>
            </a:r>
            <a:r>
              <a:rPr dirty="0"/>
              <a:t>or other person, </a:t>
            </a:r>
            <a:r>
              <a:rPr spc="-5" dirty="0"/>
              <a:t>for the </a:t>
            </a:r>
            <a:r>
              <a:rPr dirty="0"/>
              <a:t>purpose of inducing </a:t>
            </a:r>
            <a:r>
              <a:rPr spc="-5" dirty="0"/>
              <a:t>that </a:t>
            </a:r>
            <a:r>
              <a:rPr dirty="0"/>
              <a:t>person </a:t>
            </a:r>
            <a:r>
              <a:rPr spc="-5" dirty="0"/>
              <a:t>to </a:t>
            </a:r>
            <a:r>
              <a:rPr dirty="0"/>
              <a:t>act against  </a:t>
            </a:r>
            <a:r>
              <a:rPr spc="-5" dirty="0"/>
              <a:t>the interest </a:t>
            </a:r>
            <a:r>
              <a:rPr dirty="0"/>
              <a:t>of </a:t>
            </a:r>
            <a:r>
              <a:rPr spc="-5" dirty="0"/>
              <a:t>their</a:t>
            </a:r>
            <a:r>
              <a:rPr spc="-10" dirty="0"/>
              <a:t> </a:t>
            </a:r>
            <a:r>
              <a:rPr spc="-20" dirty="0"/>
              <a:t>employer.</a:t>
            </a:r>
          </a:p>
          <a:p>
            <a:pPr marL="12700" marR="38100" algn="just">
              <a:lnSpc>
                <a:spcPct val="107800"/>
              </a:lnSpc>
              <a:spcBef>
                <a:spcPts val="855"/>
              </a:spcBef>
            </a:pPr>
            <a:r>
              <a:rPr spc="-10" dirty="0"/>
              <a:t>We’re </a:t>
            </a:r>
            <a:r>
              <a:rPr spc="-5" dirty="0"/>
              <a:t>committed to </a:t>
            </a:r>
            <a:r>
              <a:rPr dirty="0"/>
              <a:t>open and </a:t>
            </a:r>
            <a:r>
              <a:rPr spc="-5" dirty="0"/>
              <a:t>fair competition </a:t>
            </a:r>
            <a:r>
              <a:rPr dirty="0"/>
              <a:t>and </a:t>
            </a:r>
            <a:r>
              <a:rPr spc="-5" dirty="0"/>
              <a:t>complying with </a:t>
            </a:r>
            <a:r>
              <a:rPr dirty="0"/>
              <a:t>all </a:t>
            </a:r>
            <a:r>
              <a:rPr spc="-5" dirty="0"/>
              <a:t>competition  </a:t>
            </a:r>
            <a:r>
              <a:rPr dirty="0"/>
              <a:t>and anti-trust </a:t>
            </a:r>
            <a:r>
              <a:rPr spc="-5" dirty="0"/>
              <a:t>laws </a:t>
            </a:r>
            <a:r>
              <a:rPr dirty="0"/>
              <a:t>applicable in </a:t>
            </a:r>
            <a:r>
              <a:rPr spc="-5" dirty="0"/>
              <a:t>the countries where </a:t>
            </a:r>
            <a:r>
              <a:rPr dirty="0"/>
              <a:t>it </a:t>
            </a:r>
            <a:r>
              <a:rPr spc="-5" dirty="0"/>
              <a:t>operates. </a:t>
            </a:r>
            <a:r>
              <a:rPr dirty="0"/>
              <a:t>Anti-trust, </a:t>
            </a:r>
            <a:r>
              <a:rPr spc="-5" dirty="0"/>
              <a:t>trade  </a:t>
            </a:r>
            <a:r>
              <a:rPr dirty="0"/>
              <a:t>and </a:t>
            </a:r>
            <a:r>
              <a:rPr spc="-5" dirty="0"/>
              <a:t>competition laws prohibit agreements </a:t>
            </a:r>
            <a:r>
              <a:rPr dirty="0"/>
              <a:t>and </a:t>
            </a:r>
            <a:r>
              <a:rPr spc="-5" dirty="0"/>
              <a:t>practices that are anti-competitive  </a:t>
            </a:r>
            <a:r>
              <a:rPr dirty="0"/>
              <a:t>and undermine </a:t>
            </a:r>
            <a:r>
              <a:rPr spc="-5" dirty="0"/>
              <a:t>fair competition.</a:t>
            </a:r>
          </a:p>
          <a:p>
            <a:pPr marL="12700" marR="226060">
              <a:lnSpc>
                <a:spcPct val="107800"/>
              </a:lnSpc>
              <a:spcBef>
                <a:spcPts val="850"/>
              </a:spcBef>
            </a:pPr>
            <a:r>
              <a:rPr spc="-20" dirty="0"/>
              <a:t>You </a:t>
            </a:r>
            <a:r>
              <a:rPr dirty="0"/>
              <a:t>must not </a:t>
            </a:r>
            <a:r>
              <a:rPr spc="-5" dirty="0"/>
              <a:t>make any formal </a:t>
            </a:r>
            <a:r>
              <a:rPr dirty="0"/>
              <a:t>or </a:t>
            </a:r>
            <a:r>
              <a:rPr spc="-5" dirty="0"/>
              <a:t>informal agreements </a:t>
            </a:r>
            <a:r>
              <a:rPr dirty="0"/>
              <a:t>or </a:t>
            </a:r>
            <a:r>
              <a:rPr spc="-5" dirty="0"/>
              <a:t>conduct any formal  </a:t>
            </a:r>
            <a:r>
              <a:rPr dirty="0"/>
              <a:t>or </a:t>
            </a:r>
            <a:r>
              <a:rPr spc="-5" dirty="0"/>
              <a:t>informal </a:t>
            </a:r>
            <a:r>
              <a:rPr dirty="0"/>
              <a:t>discussions </a:t>
            </a:r>
            <a:r>
              <a:rPr spc="-5" dirty="0"/>
              <a:t>with competitors regarding </a:t>
            </a:r>
            <a:r>
              <a:rPr dirty="0"/>
              <a:t>prices or pricing </a:t>
            </a:r>
            <a:r>
              <a:rPr spc="-5" dirty="0"/>
              <a:t>policies,  </a:t>
            </a:r>
            <a:r>
              <a:rPr dirty="0"/>
              <a:t>allocating </a:t>
            </a:r>
            <a:r>
              <a:rPr spc="-5" dirty="0"/>
              <a:t>customers, supplier </a:t>
            </a:r>
            <a:r>
              <a:rPr dirty="0"/>
              <a:t>or </a:t>
            </a:r>
            <a:r>
              <a:rPr spc="-5" dirty="0"/>
              <a:t>customer selection </a:t>
            </a:r>
            <a:r>
              <a:rPr dirty="0"/>
              <a:t>or </a:t>
            </a:r>
            <a:r>
              <a:rPr spc="-10" dirty="0"/>
              <a:t>classifications,</a:t>
            </a:r>
            <a:r>
              <a:rPr dirty="0"/>
              <a:t> or</a:t>
            </a:r>
          </a:p>
          <a:p>
            <a:pPr marL="12700" marR="5080">
              <a:lnSpc>
                <a:spcPct val="107800"/>
              </a:lnSpc>
            </a:pPr>
            <a:r>
              <a:rPr dirty="0"/>
              <a:t>allocating </a:t>
            </a:r>
            <a:r>
              <a:rPr spc="-5" dirty="0"/>
              <a:t>markets </a:t>
            </a:r>
            <a:r>
              <a:rPr dirty="0"/>
              <a:t>or </a:t>
            </a:r>
            <a:r>
              <a:rPr spc="-5" dirty="0"/>
              <a:t>territories </a:t>
            </a:r>
            <a:r>
              <a:rPr dirty="0"/>
              <a:t>in </a:t>
            </a:r>
            <a:r>
              <a:rPr spc="-5" dirty="0"/>
              <a:t>which competitive products are sold </a:t>
            </a:r>
            <a:r>
              <a:rPr dirty="0"/>
              <a:t>or in </a:t>
            </a:r>
            <a:r>
              <a:rPr spc="-5" dirty="0"/>
              <a:t>which  there are customer </a:t>
            </a:r>
            <a:r>
              <a:rPr dirty="0"/>
              <a:t>or </a:t>
            </a:r>
            <a:r>
              <a:rPr spc="-5" dirty="0"/>
              <a:t>supplier </a:t>
            </a:r>
            <a:r>
              <a:rPr spc="-10" dirty="0"/>
              <a:t>boycotts, </a:t>
            </a:r>
            <a:r>
              <a:rPr dirty="0"/>
              <a:t>or </a:t>
            </a:r>
            <a:r>
              <a:rPr spc="-5" dirty="0"/>
              <a:t>where competitors are excluded from  the marketplace </a:t>
            </a:r>
            <a:r>
              <a:rPr dirty="0"/>
              <a:t>or </a:t>
            </a:r>
            <a:r>
              <a:rPr spc="-5" dirty="0"/>
              <a:t>trade </a:t>
            </a:r>
            <a:r>
              <a:rPr dirty="0"/>
              <a:t>is </a:t>
            </a:r>
            <a:r>
              <a:rPr spc="-5" dirty="0"/>
              <a:t>unfairly</a:t>
            </a:r>
            <a:r>
              <a:rPr spc="0" dirty="0"/>
              <a:t> </a:t>
            </a:r>
            <a:r>
              <a:rPr spc="-10" dirty="0"/>
              <a:t>restricted.</a:t>
            </a:r>
          </a:p>
          <a:p>
            <a:pPr>
              <a:lnSpc>
                <a:spcPct val="100000"/>
              </a:lnSpc>
              <a:spcBef>
                <a:spcPts val="10"/>
              </a:spcBef>
            </a:pPr>
            <a:endParaRPr sz="800" dirty="0">
              <a:latin typeface="Times New Roman"/>
              <a:cs typeface="Times New Roman"/>
            </a:endParaRPr>
          </a:p>
        </p:txBody>
      </p:sp>
      <p:sp>
        <p:nvSpPr>
          <p:cNvPr id="13" name="object 13"/>
          <p:cNvSpPr/>
          <p:nvPr/>
        </p:nvSpPr>
        <p:spPr>
          <a:xfrm>
            <a:off x="0" y="5014173"/>
            <a:ext cx="4293235" cy="2546350"/>
          </a:xfrm>
          <a:custGeom>
            <a:avLst/>
            <a:gdLst/>
            <a:ahLst/>
            <a:cxnLst/>
            <a:rect l="l" t="t" r="r" b="b"/>
            <a:pathLst>
              <a:path w="4293235" h="2546350">
                <a:moveTo>
                  <a:pt x="0" y="0"/>
                </a:moveTo>
                <a:lnTo>
                  <a:pt x="0" y="403331"/>
                </a:lnTo>
                <a:lnTo>
                  <a:pt x="4292994" y="2545831"/>
                </a:lnTo>
                <a:lnTo>
                  <a:pt x="0" y="0"/>
                </a:lnTo>
                <a:close/>
              </a:path>
            </a:pathLst>
          </a:custGeom>
          <a:solidFill>
            <a:srgbClr val="8597A3"/>
          </a:solidFill>
        </p:spPr>
        <p:txBody>
          <a:bodyPr wrap="square" lIns="0" tIns="0" rIns="0" bIns="0" rtlCol="0"/>
          <a:lstStyle/>
          <a:p>
            <a:endParaRPr/>
          </a:p>
        </p:txBody>
      </p:sp>
      <p:sp>
        <p:nvSpPr>
          <p:cNvPr id="14" name="object 14"/>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19</a:t>
            </a:fld>
            <a:endParaRPr dirty="0">
              <a:solidFill>
                <a:srgbClr val="FFFFFF"/>
              </a:solidFill>
            </a:endParaRPr>
          </a:p>
        </p:txBody>
      </p:sp>
      <p:sp>
        <p:nvSpPr>
          <p:cNvPr id="17" name="TextBox 16"/>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19</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p:nvPr/>
        </p:nvSpPr>
        <p:spPr>
          <a:xfrm>
            <a:off x="3077013" y="19007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 name="object 11"/>
          <p:cNvSpPr/>
          <p:nvPr/>
        </p:nvSpPr>
        <p:spPr>
          <a:xfrm>
            <a:off x="5136825" y="19007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2" name="object 12"/>
          <p:cNvSpPr/>
          <p:nvPr/>
        </p:nvSpPr>
        <p:spPr>
          <a:xfrm>
            <a:off x="1658609" y="2178093"/>
            <a:ext cx="0" cy="0"/>
          </a:xfrm>
          <a:custGeom>
            <a:avLst/>
            <a:gdLst/>
            <a:ahLst/>
            <a:cxnLst/>
            <a:rect l="l" t="t" r="r" b="b"/>
            <a:pathLst>
              <a:path>
                <a:moveTo>
                  <a:pt x="0" y="0"/>
                </a:moveTo>
                <a:lnTo>
                  <a:pt x="0" y="0"/>
                </a:lnTo>
              </a:path>
            </a:pathLst>
          </a:custGeom>
          <a:ln w="12700">
            <a:solidFill>
              <a:srgbClr val="00A8B5"/>
            </a:solidFill>
          </a:ln>
        </p:spPr>
        <p:txBody>
          <a:bodyPr wrap="square" lIns="0" tIns="0" rIns="0" bIns="0" rtlCol="0"/>
          <a:lstStyle/>
          <a:p>
            <a:endParaRPr/>
          </a:p>
        </p:txBody>
      </p:sp>
      <p:sp>
        <p:nvSpPr>
          <p:cNvPr id="13" name="object 13"/>
          <p:cNvSpPr/>
          <p:nvPr/>
        </p:nvSpPr>
        <p:spPr>
          <a:xfrm>
            <a:off x="5136834" y="2178093"/>
            <a:ext cx="0" cy="0"/>
          </a:xfrm>
          <a:custGeom>
            <a:avLst/>
            <a:gdLst/>
            <a:ahLst/>
            <a:cxnLst/>
            <a:rect l="l" t="t" r="r" b="b"/>
            <a:pathLst>
              <a:path>
                <a:moveTo>
                  <a:pt x="0" y="0"/>
                </a:moveTo>
                <a:lnTo>
                  <a:pt x="0" y="0"/>
                </a:lnTo>
              </a:path>
            </a:pathLst>
          </a:custGeom>
          <a:ln w="12700">
            <a:solidFill>
              <a:srgbClr val="00A8B5"/>
            </a:solidFill>
          </a:ln>
        </p:spPr>
        <p:txBody>
          <a:bodyPr wrap="square" lIns="0" tIns="0" rIns="0" bIns="0" rtlCol="0"/>
          <a:lstStyle/>
          <a:p>
            <a:endParaRPr/>
          </a:p>
        </p:txBody>
      </p:sp>
      <p:sp>
        <p:nvSpPr>
          <p:cNvPr id="14" name="object 14"/>
          <p:cNvSpPr/>
          <p:nvPr/>
        </p:nvSpPr>
        <p:spPr>
          <a:xfrm>
            <a:off x="2113949" y="238497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5" name="object 15"/>
          <p:cNvSpPr/>
          <p:nvPr/>
        </p:nvSpPr>
        <p:spPr>
          <a:xfrm>
            <a:off x="5147788" y="238497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6" name="object 16"/>
          <p:cNvSpPr/>
          <p:nvPr/>
        </p:nvSpPr>
        <p:spPr>
          <a:xfrm>
            <a:off x="2821294" y="25543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7" name="object 17"/>
          <p:cNvSpPr/>
          <p:nvPr/>
        </p:nvSpPr>
        <p:spPr>
          <a:xfrm>
            <a:off x="5147782" y="25543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8" name="object 18"/>
          <p:cNvSpPr/>
          <p:nvPr/>
        </p:nvSpPr>
        <p:spPr>
          <a:xfrm>
            <a:off x="2817878" y="27236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9" name="object 19"/>
          <p:cNvSpPr/>
          <p:nvPr/>
        </p:nvSpPr>
        <p:spPr>
          <a:xfrm>
            <a:off x="5147782" y="27236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0" name="object 20"/>
          <p:cNvSpPr/>
          <p:nvPr/>
        </p:nvSpPr>
        <p:spPr>
          <a:xfrm>
            <a:off x="3827025" y="28930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1" name="object 21"/>
          <p:cNvSpPr/>
          <p:nvPr/>
        </p:nvSpPr>
        <p:spPr>
          <a:xfrm>
            <a:off x="5147787" y="28930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2" name="object 22"/>
          <p:cNvSpPr/>
          <p:nvPr/>
        </p:nvSpPr>
        <p:spPr>
          <a:xfrm>
            <a:off x="1950647" y="30623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3" name="object 23"/>
          <p:cNvSpPr/>
          <p:nvPr/>
        </p:nvSpPr>
        <p:spPr>
          <a:xfrm>
            <a:off x="5147783" y="30623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4" name="object 24"/>
          <p:cNvSpPr/>
          <p:nvPr/>
        </p:nvSpPr>
        <p:spPr>
          <a:xfrm>
            <a:off x="1795534" y="32317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5" name="object 25"/>
          <p:cNvSpPr/>
          <p:nvPr/>
        </p:nvSpPr>
        <p:spPr>
          <a:xfrm>
            <a:off x="5147788" y="32317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6" name="object 26"/>
          <p:cNvSpPr/>
          <p:nvPr/>
        </p:nvSpPr>
        <p:spPr>
          <a:xfrm>
            <a:off x="2566210" y="34010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7" name="object 27"/>
          <p:cNvSpPr/>
          <p:nvPr/>
        </p:nvSpPr>
        <p:spPr>
          <a:xfrm>
            <a:off x="5147790" y="34010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8" name="object 28"/>
          <p:cNvSpPr/>
          <p:nvPr/>
        </p:nvSpPr>
        <p:spPr>
          <a:xfrm>
            <a:off x="2934934" y="35704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29" name="object 29"/>
          <p:cNvSpPr/>
          <p:nvPr/>
        </p:nvSpPr>
        <p:spPr>
          <a:xfrm>
            <a:off x="5147782" y="357042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0" name="object 30"/>
          <p:cNvSpPr/>
          <p:nvPr/>
        </p:nvSpPr>
        <p:spPr>
          <a:xfrm>
            <a:off x="3623311" y="37397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1" name="object 31"/>
          <p:cNvSpPr/>
          <p:nvPr/>
        </p:nvSpPr>
        <p:spPr>
          <a:xfrm>
            <a:off x="5147781" y="3739775"/>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2" name="object 32"/>
          <p:cNvSpPr/>
          <p:nvPr/>
        </p:nvSpPr>
        <p:spPr>
          <a:xfrm>
            <a:off x="2239253" y="390912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3" name="object 33"/>
          <p:cNvSpPr/>
          <p:nvPr/>
        </p:nvSpPr>
        <p:spPr>
          <a:xfrm>
            <a:off x="5147782" y="390912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4" name="object 34"/>
          <p:cNvSpPr/>
          <p:nvPr/>
        </p:nvSpPr>
        <p:spPr>
          <a:xfrm>
            <a:off x="1826446" y="4184943"/>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35" name="object 35"/>
          <p:cNvSpPr/>
          <p:nvPr/>
        </p:nvSpPr>
        <p:spPr>
          <a:xfrm>
            <a:off x="5060006" y="4184943"/>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36" name="object 36"/>
          <p:cNvSpPr/>
          <p:nvPr/>
        </p:nvSpPr>
        <p:spPr>
          <a:xfrm>
            <a:off x="2959265" y="43902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7" name="object 37"/>
          <p:cNvSpPr/>
          <p:nvPr/>
        </p:nvSpPr>
        <p:spPr>
          <a:xfrm>
            <a:off x="5081930" y="43902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8" name="object 38"/>
          <p:cNvSpPr/>
          <p:nvPr/>
        </p:nvSpPr>
        <p:spPr>
          <a:xfrm>
            <a:off x="3922757" y="45596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39" name="object 39"/>
          <p:cNvSpPr/>
          <p:nvPr/>
        </p:nvSpPr>
        <p:spPr>
          <a:xfrm>
            <a:off x="5081923" y="45596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0" name="object 40"/>
          <p:cNvSpPr/>
          <p:nvPr/>
        </p:nvSpPr>
        <p:spPr>
          <a:xfrm>
            <a:off x="2428005" y="47289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1" name="object 41"/>
          <p:cNvSpPr/>
          <p:nvPr/>
        </p:nvSpPr>
        <p:spPr>
          <a:xfrm>
            <a:off x="5081923" y="47289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2" name="object 42"/>
          <p:cNvSpPr/>
          <p:nvPr/>
        </p:nvSpPr>
        <p:spPr>
          <a:xfrm>
            <a:off x="2799497" y="489834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3" name="object 43"/>
          <p:cNvSpPr/>
          <p:nvPr/>
        </p:nvSpPr>
        <p:spPr>
          <a:xfrm>
            <a:off x="5081928" y="489834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4" name="object 44"/>
          <p:cNvSpPr/>
          <p:nvPr/>
        </p:nvSpPr>
        <p:spPr>
          <a:xfrm>
            <a:off x="2035361" y="50676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5" name="object 45"/>
          <p:cNvSpPr/>
          <p:nvPr/>
        </p:nvSpPr>
        <p:spPr>
          <a:xfrm>
            <a:off x="5081926" y="50676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6" name="object 46"/>
          <p:cNvSpPr/>
          <p:nvPr/>
        </p:nvSpPr>
        <p:spPr>
          <a:xfrm>
            <a:off x="3315736" y="52370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7" name="object 47"/>
          <p:cNvSpPr/>
          <p:nvPr/>
        </p:nvSpPr>
        <p:spPr>
          <a:xfrm>
            <a:off x="5081925" y="52370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8" name="object 48"/>
          <p:cNvSpPr/>
          <p:nvPr/>
        </p:nvSpPr>
        <p:spPr>
          <a:xfrm>
            <a:off x="2907247" y="54063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49" name="object 49"/>
          <p:cNvSpPr/>
          <p:nvPr/>
        </p:nvSpPr>
        <p:spPr>
          <a:xfrm>
            <a:off x="5081918" y="54063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0" name="object 50"/>
          <p:cNvSpPr/>
          <p:nvPr/>
        </p:nvSpPr>
        <p:spPr>
          <a:xfrm>
            <a:off x="1675356" y="55757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1" name="object 51"/>
          <p:cNvSpPr/>
          <p:nvPr/>
        </p:nvSpPr>
        <p:spPr>
          <a:xfrm>
            <a:off x="5081927" y="55757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2" name="object 52"/>
          <p:cNvSpPr/>
          <p:nvPr/>
        </p:nvSpPr>
        <p:spPr>
          <a:xfrm>
            <a:off x="2354896" y="5745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3" name="object 53"/>
          <p:cNvSpPr/>
          <p:nvPr/>
        </p:nvSpPr>
        <p:spPr>
          <a:xfrm>
            <a:off x="5081928" y="5745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4" name="object 54"/>
          <p:cNvSpPr/>
          <p:nvPr/>
        </p:nvSpPr>
        <p:spPr>
          <a:xfrm>
            <a:off x="1998777" y="5914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5" name="object 55"/>
          <p:cNvSpPr/>
          <p:nvPr/>
        </p:nvSpPr>
        <p:spPr>
          <a:xfrm>
            <a:off x="5081918" y="5914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6" name="object 56"/>
          <p:cNvSpPr/>
          <p:nvPr/>
        </p:nvSpPr>
        <p:spPr>
          <a:xfrm>
            <a:off x="3620424" y="60837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7" name="object 57"/>
          <p:cNvSpPr/>
          <p:nvPr/>
        </p:nvSpPr>
        <p:spPr>
          <a:xfrm>
            <a:off x="5081927" y="60837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8" name="object 58"/>
          <p:cNvSpPr/>
          <p:nvPr/>
        </p:nvSpPr>
        <p:spPr>
          <a:xfrm>
            <a:off x="3859368" y="6253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59" name="object 59"/>
          <p:cNvSpPr/>
          <p:nvPr/>
        </p:nvSpPr>
        <p:spPr>
          <a:xfrm>
            <a:off x="5081921" y="6253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0" name="object 60"/>
          <p:cNvSpPr/>
          <p:nvPr/>
        </p:nvSpPr>
        <p:spPr>
          <a:xfrm>
            <a:off x="3230845" y="64224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1" name="object 61"/>
          <p:cNvSpPr/>
          <p:nvPr/>
        </p:nvSpPr>
        <p:spPr>
          <a:xfrm>
            <a:off x="5081921" y="64224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2" name="object 62"/>
          <p:cNvSpPr/>
          <p:nvPr/>
        </p:nvSpPr>
        <p:spPr>
          <a:xfrm>
            <a:off x="2405206" y="65918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3" name="object 63"/>
          <p:cNvSpPr/>
          <p:nvPr/>
        </p:nvSpPr>
        <p:spPr>
          <a:xfrm>
            <a:off x="5081921" y="65918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4" name="object 64"/>
          <p:cNvSpPr/>
          <p:nvPr/>
        </p:nvSpPr>
        <p:spPr>
          <a:xfrm>
            <a:off x="3200801" y="676119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5" name="object 65"/>
          <p:cNvSpPr/>
          <p:nvPr/>
        </p:nvSpPr>
        <p:spPr>
          <a:xfrm>
            <a:off x="5081925" y="676119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66" name="object 66"/>
          <p:cNvSpPr txBox="1"/>
          <p:nvPr/>
        </p:nvSpPr>
        <p:spPr>
          <a:xfrm>
            <a:off x="982700" y="1758910"/>
            <a:ext cx="4250055" cy="159018"/>
          </a:xfrm>
          <a:prstGeom prst="rect">
            <a:avLst/>
          </a:prstGeom>
        </p:spPr>
        <p:txBody>
          <a:bodyPr vert="horz" wrap="square" lIns="0" tIns="12700" rIns="0" bIns="0" rtlCol="0">
            <a:spAutoFit/>
          </a:bodyPr>
          <a:lstStyle/>
          <a:p>
            <a:pPr marL="12700">
              <a:lnSpc>
                <a:spcPct val="100000"/>
              </a:lnSpc>
              <a:spcBef>
                <a:spcPts val="100"/>
              </a:spcBef>
              <a:tabLst>
                <a:tab pos="4140835" algn="l"/>
              </a:tabLst>
            </a:pPr>
            <a:r>
              <a:rPr lang="en-GB" sz="950" b="1" spc="-5" dirty="0" smtClean="0">
                <a:solidFill>
                  <a:srgbClr val="8597A3"/>
                </a:solidFill>
                <a:latin typeface="Tahoma"/>
                <a:cs typeface="Tahoma"/>
              </a:rPr>
              <a:t>Foreword</a:t>
            </a:r>
            <a:r>
              <a:rPr sz="950" b="1" u="dash" dirty="0">
                <a:solidFill>
                  <a:srgbClr val="8597A3"/>
                </a:solidFill>
                <a:uFill>
                  <a:solidFill>
                    <a:srgbClr val="8597A3"/>
                  </a:solidFill>
                </a:uFill>
                <a:latin typeface="Tahoma"/>
                <a:cs typeface="Tahoma"/>
              </a:rPr>
              <a:t>	</a:t>
            </a:r>
            <a:r>
              <a:rPr sz="950" b="1" dirty="0">
                <a:solidFill>
                  <a:srgbClr val="8597A3"/>
                </a:solidFill>
                <a:latin typeface="Tahoma"/>
                <a:cs typeface="Tahoma"/>
              </a:rPr>
              <a:t>3</a:t>
            </a:r>
            <a:endParaRPr sz="950" dirty="0">
              <a:latin typeface="Tahoma"/>
              <a:cs typeface="Tahoma"/>
            </a:endParaRPr>
          </a:p>
        </p:txBody>
      </p:sp>
      <p:sp>
        <p:nvSpPr>
          <p:cNvPr id="67" name="object 67"/>
          <p:cNvSpPr txBox="1"/>
          <p:nvPr/>
        </p:nvSpPr>
        <p:spPr>
          <a:xfrm>
            <a:off x="982700" y="1975718"/>
            <a:ext cx="4250690" cy="1798056"/>
          </a:xfrm>
          <a:prstGeom prst="rect">
            <a:avLst/>
          </a:prstGeom>
        </p:spPr>
        <p:txBody>
          <a:bodyPr vert="horz" wrap="square" lIns="0" tIns="73025" rIns="0" bIns="0" rtlCol="0">
            <a:spAutoFit/>
          </a:bodyPr>
          <a:lstStyle/>
          <a:p>
            <a:pPr marL="120650" indent="-108585">
              <a:lnSpc>
                <a:spcPct val="100000"/>
              </a:lnSpc>
              <a:spcBef>
                <a:spcPts val="575"/>
              </a:spcBef>
              <a:tabLst>
                <a:tab pos="4140835" algn="l"/>
              </a:tabLst>
            </a:pPr>
            <a:r>
              <a:rPr sz="950" b="1" spc="-5" dirty="0">
                <a:solidFill>
                  <a:srgbClr val="00A8B5"/>
                </a:solidFill>
                <a:latin typeface="Tahoma"/>
                <a:cs typeface="Tahoma"/>
              </a:rPr>
              <a:t>Our Ethics</a:t>
            </a:r>
            <a:r>
              <a:rPr sz="950" b="1" u="dash" spc="-5" dirty="0">
                <a:solidFill>
                  <a:srgbClr val="00A8B5"/>
                </a:solidFill>
                <a:uFill>
                  <a:solidFill>
                    <a:srgbClr val="00A8B5"/>
                  </a:solidFill>
                </a:uFill>
                <a:latin typeface="Tahoma"/>
                <a:cs typeface="Tahoma"/>
              </a:rPr>
              <a:t>	</a:t>
            </a:r>
            <a:r>
              <a:rPr sz="950" b="1" dirty="0">
                <a:solidFill>
                  <a:srgbClr val="00A8B5"/>
                </a:solidFill>
                <a:latin typeface="Tahoma"/>
                <a:cs typeface="Tahoma"/>
              </a:rPr>
              <a:t>4</a:t>
            </a:r>
            <a:endParaRPr sz="950" dirty="0">
              <a:latin typeface="Tahoma"/>
              <a:cs typeface="Tahoma"/>
            </a:endParaRPr>
          </a:p>
          <a:p>
            <a:pPr marL="120650" marR="5080" algn="just">
              <a:lnSpc>
                <a:spcPct val="117000"/>
              </a:lnSpc>
              <a:spcBef>
                <a:spcPts val="285"/>
              </a:spcBef>
              <a:tabLst>
                <a:tab pos="4151629" algn="l"/>
              </a:tabLst>
            </a:pPr>
            <a:r>
              <a:rPr sz="950" spc="-5" dirty="0">
                <a:solidFill>
                  <a:srgbClr val="8597A3"/>
                </a:solidFill>
                <a:latin typeface="Tahoma"/>
                <a:cs typeface="Tahoma"/>
              </a:rPr>
              <a:t>Doing </a:t>
            </a:r>
            <a:r>
              <a:rPr sz="950" spc="-10" dirty="0">
                <a:solidFill>
                  <a:srgbClr val="8597A3"/>
                </a:solidFill>
                <a:latin typeface="Tahoma"/>
                <a:cs typeface="Tahoma"/>
              </a:rPr>
              <a:t>what’s </a:t>
            </a:r>
            <a:r>
              <a:rPr sz="950" spc="-5" dirty="0">
                <a:solidFill>
                  <a:srgbClr val="8597A3"/>
                </a:solidFill>
                <a:latin typeface="Tahoma"/>
                <a:cs typeface="Tahoma"/>
              </a:rPr>
              <a:t>right</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5  </a:t>
            </a:r>
            <a:r>
              <a:rPr sz="950" spc="-10" dirty="0">
                <a:solidFill>
                  <a:srgbClr val="8597A3"/>
                </a:solidFill>
                <a:latin typeface="Tahoma"/>
                <a:cs typeface="Tahoma"/>
              </a:rPr>
              <a:t>What’s </a:t>
            </a:r>
            <a:r>
              <a:rPr sz="950" spc="-5" dirty="0">
                <a:solidFill>
                  <a:srgbClr val="8597A3"/>
                </a:solidFill>
                <a:latin typeface="Tahoma"/>
                <a:cs typeface="Tahoma"/>
              </a:rPr>
              <a:t>expected </a:t>
            </a:r>
            <a:r>
              <a:rPr sz="950" dirty="0">
                <a:solidFill>
                  <a:srgbClr val="8597A3"/>
                </a:solidFill>
                <a:latin typeface="Tahoma"/>
                <a:cs typeface="Tahoma"/>
              </a:rPr>
              <a:t>of</a:t>
            </a:r>
            <a:r>
              <a:rPr sz="950" spc="-5" dirty="0">
                <a:solidFill>
                  <a:srgbClr val="8597A3"/>
                </a:solidFill>
                <a:latin typeface="Tahoma"/>
                <a:cs typeface="Tahoma"/>
              </a:rPr>
              <a:t> </a:t>
            </a:r>
            <a:r>
              <a:rPr sz="950" spc="-10" dirty="0">
                <a:solidFill>
                  <a:srgbClr val="8597A3"/>
                </a:solidFill>
                <a:latin typeface="Tahoma"/>
                <a:cs typeface="Tahoma"/>
              </a:rPr>
              <a:t>employees?</a:t>
            </a:r>
            <a:r>
              <a:rPr sz="950" u="dash" spc="-10" dirty="0">
                <a:solidFill>
                  <a:srgbClr val="8597A3"/>
                </a:solidFill>
                <a:uFill>
                  <a:solidFill>
                    <a:srgbClr val="8597A3"/>
                  </a:solidFill>
                </a:uFill>
                <a:latin typeface="Tahoma"/>
                <a:cs typeface="Tahoma"/>
              </a:rPr>
              <a:t>	</a:t>
            </a:r>
            <a:r>
              <a:rPr sz="950" dirty="0">
                <a:solidFill>
                  <a:srgbClr val="8597A3"/>
                </a:solidFill>
                <a:latin typeface="Tahoma"/>
                <a:cs typeface="Tahoma"/>
              </a:rPr>
              <a:t>6  </a:t>
            </a:r>
            <a:r>
              <a:rPr sz="950" spc="-10" dirty="0">
                <a:solidFill>
                  <a:srgbClr val="8597A3"/>
                </a:solidFill>
                <a:latin typeface="Tahoma"/>
                <a:cs typeface="Tahoma"/>
              </a:rPr>
              <a:t>What’s </a:t>
            </a:r>
            <a:r>
              <a:rPr sz="950" spc="-5" dirty="0">
                <a:solidFill>
                  <a:srgbClr val="8597A3"/>
                </a:solidFill>
                <a:latin typeface="Tahoma"/>
                <a:cs typeface="Tahoma"/>
              </a:rPr>
              <a:t>expected </a:t>
            </a:r>
            <a:r>
              <a:rPr sz="950" dirty="0">
                <a:solidFill>
                  <a:srgbClr val="8597A3"/>
                </a:solidFill>
                <a:latin typeface="Tahoma"/>
                <a:cs typeface="Tahoma"/>
              </a:rPr>
              <a:t>of</a:t>
            </a:r>
            <a:r>
              <a:rPr sz="950" spc="-5" dirty="0">
                <a:solidFill>
                  <a:srgbClr val="8597A3"/>
                </a:solidFill>
                <a:latin typeface="Tahoma"/>
                <a:cs typeface="Tahoma"/>
              </a:rPr>
              <a:t> </a:t>
            </a:r>
            <a:r>
              <a:rPr sz="950" dirty="0">
                <a:solidFill>
                  <a:srgbClr val="8597A3"/>
                </a:solidFill>
                <a:latin typeface="Tahoma"/>
                <a:cs typeface="Tahoma"/>
              </a:rPr>
              <a:t>managers?</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7  What </a:t>
            </a:r>
            <a:r>
              <a:rPr sz="950" spc="-5" dirty="0">
                <a:solidFill>
                  <a:srgbClr val="8597A3"/>
                </a:solidFill>
                <a:latin typeface="Tahoma"/>
                <a:cs typeface="Tahoma"/>
              </a:rPr>
              <a:t>are the consequences </a:t>
            </a:r>
            <a:r>
              <a:rPr sz="950" dirty="0">
                <a:solidFill>
                  <a:srgbClr val="8597A3"/>
                </a:solidFill>
                <a:latin typeface="Tahoma"/>
                <a:cs typeface="Tahoma"/>
              </a:rPr>
              <a:t>of </a:t>
            </a:r>
            <a:r>
              <a:rPr sz="950" spc="-5" dirty="0">
                <a:solidFill>
                  <a:srgbClr val="8597A3"/>
                </a:solidFill>
                <a:latin typeface="Tahoma"/>
                <a:cs typeface="Tahoma"/>
              </a:rPr>
              <a:t>violating</a:t>
            </a:r>
            <a:r>
              <a:rPr sz="950" spc="-15" dirty="0">
                <a:solidFill>
                  <a:srgbClr val="8597A3"/>
                </a:solidFill>
                <a:latin typeface="Tahoma"/>
                <a:cs typeface="Tahoma"/>
              </a:rPr>
              <a:t> </a:t>
            </a:r>
            <a:r>
              <a:rPr sz="950" dirty="0">
                <a:solidFill>
                  <a:srgbClr val="8597A3"/>
                </a:solidFill>
                <a:latin typeface="Tahoma"/>
                <a:cs typeface="Tahoma"/>
              </a:rPr>
              <a:t>our</a:t>
            </a:r>
            <a:r>
              <a:rPr sz="950" spc="-5" dirty="0">
                <a:solidFill>
                  <a:srgbClr val="8597A3"/>
                </a:solidFill>
                <a:latin typeface="Tahoma"/>
                <a:cs typeface="Tahoma"/>
              </a:rPr>
              <a:t> </a:t>
            </a:r>
            <a:r>
              <a:rPr sz="950" dirty="0">
                <a:solidFill>
                  <a:srgbClr val="8597A3"/>
                </a:solidFill>
                <a:latin typeface="Tahoma"/>
                <a:cs typeface="Tahoma"/>
              </a:rPr>
              <a:t>Code?</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8  </a:t>
            </a:r>
            <a:r>
              <a:rPr sz="950" spc="-10" dirty="0">
                <a:solidFill>
                  <a:srgbClr val="8597A3"/>
                </a:solidFill>
                <a:latin typeface="Tahoma"/>
                <a:cs typeface="Tahoma"/>
              </a:rPr>
              <a:t>Zero</a:t>
            </a:r>
            <a:r>
              <a:rPr sz="950" spc="-5" dirty="0">
                <a:solidFill>
                  <a:srgbClr val="8597A3"/>
                </a:solidFill>
                <a:latin typeface="Tahoma"/>
                <a:cs typeface="Tahoma"/>
              </a:rPr>
              <a:t> retaliation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8  </a:t>
            </a:r>
            <a:r>
              <a:rPr sz="950" spc="-5" dirty="0">
                <a:solidFill>
                  <a:srgbClr val="8597A3"/>
                </a:solidFill>
                <a:latin typeface="Tahoma"/>
                <a:cs typeface="Tahoma"/>
              </a:rPr>
              <a:t>Getting</a:t>
            </a:r>
            <a:r>
              <a:rPr sz="950" spc="-10" dirty="0">
                <a:solidFill>
                  <a:srgbClr val="8597A3"/>
                </a:solidFill>
                <a:latin typeface="Tahoma"/>
                <a:cs typeface="Tahoma"/>
              </a:rPr>
              <a:t> </a:t>
            </a:r>
            <a:r>
              <a:rPr sz="950" dirty="0">
                <a:solidFill>
                  <a:srgbClr val="8597A3"/>
                </a:solidFill>
                <a:latin typeface="Tahoma"/>
                <a:cs typeface="Tahoma"/>
              </a:rPr>
              <a:t>help</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8  </a:t>
            </a:r>
            <a:r>
              <a:rPr sz="950" spc="-5" dirty="0">
                <a:solidFill>
                  <a:srgbClr val="8597A3"/>
                </a:solidFill>
                <a:latin typeface="Tahoma"/>
                <a:cs typeface="Tahoma"/>
              </a:rPr>
              <a:t>See it? Say it… Speak </a:t>
            </a:r>
            <a:r>
              <a:rPr sz="950" dirty="0">
                <a:solidFill>
                  <a:srgbClr val="8597A3"/>
                </a:solidFill>
                <a:latin typeface="Tahoma"/>
                <a:cs typeface="Tahoma"/>
              </a:rPr>
              <a:t>Out!</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8  </a:t>
            </a:r>
            <a:r>
              <a:rPr sz="950" dirty="0" smtClean="0">
                <a:solidFill>
                  <a:srgbClr val="8597A3"/>
                </a:solidFill>
                <a:latin typeface="Tahoma"/>
                <a:cs typeface="Tahoma"/>
              </a:rPr>
              <a:t>What </a:t>
            </a:r>
            <a:r>
              <a:rPr sz="950" dirty="0">
                <a:solidFill>
                  <a:srgbClr val="8597A3"/>
                </a:solidFill>
                <a:latin typeface="Tahoma"/>
                <a:cs typeface="Tahoma"/>
              </a:rPr>
              <a:t>happens </a:t>
            </a:r>
            <a:r>
              <a:rPr sz="950" spc="-5" dirty="0">
                <a:solidFill>
                  <a:srgbClr val="8597A3"/>
                </a:solidFill>
                <a:latin typeface="Tahoma"/>
                <a:cs typeface="Tahoma"/>
              </a:rPr>
              <a:t>when you contact the</a:t>
            </a:r>
            <a:r>
              <a:rPr sz="950" spc="-10" dirty="0">
                <a:solidFill>
                  <a:srgbClr val="8597A3"/>
                </a:solidFill>
                <a:latin typeface="Tahoma"/>
                <a:cs typeface="Tahoma"/>
              </a:rPr>
              <a:t> </a:t>
            </a:r>
            <a:r>
              <a:rPr sz="950" spc="-5" dirty="0">
                <a:solidFill>
                  <a:srgbClr val="8597A3"/>
                </a:solidFill>
                <a:latin typeface="Tahoma"/>
                <a:cs typeface="Tahoma"/>
              </a:rPr>
              <a:t>Helpline?</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9  What</a:t>
            </a:r>
            <a:r>
              <a:rPr sz="950" spc="-5" dirty="0">
                <a:solidFill>
                  <a:srgbClr val="8597A3"/>
                </a:solidFill>
                <a:latin typeface="Tahoma"/>
                <a:cs typeface="Tahoma"/>
              </a:rPr>
              <a:t> </a:t>
            </a:r>
            <a:r>
              <a:rPr sz="950" dirty="0">
                <a:solidFill>
                  <a:srgbClr val="8597A3"/>
                </a:solidFill>
                <a:latin typeface="Tahoma"/>
                <a:cs typeface="Tahoma"/>
              </a:rPr>
              <a:t>happens</a:t>
            </a:r>
            <a:r>
              <a:rPr sz="950" spc="-5" dirty="0">
                <a:solidFill>
                  <a:srgbClr val="8597A3"/>
                </a:solidFill>
                <a:latin typeface="Tahoma"/>
                <a:cs typeface="Tahoma"/>
              </a:rPr>
              <a:t> </a:t>
            </a:r>
            <a:r>
              <a:rPr sz="950" dirty="0">
                <a:solidFill>
                  <a:srgbClr val="8597A3"/>
                </a:solidFill>
                <a:latin typeface="Tahoma"/>
                <a:cs typeface="Tahoma"/>
              </a:rPr>
              <a:t>next?</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9</a:t>
            </a:r>
            <a:endParaRPr sz="950" dirty="0">
              <a:latin typeface="Tahoma"/>
              <a:cs typeface="Tahoma"/>
            </a:endParaRPr>
          </a:p>
        </p:txBody>
      </p:sp>
      <p:sp>
        <p:nvSpPr>
          <p:cNvPr id="68" name="object 68"/>
          <p:cNvSpPr txBox="1"/>
          <p:nvPr/>
        </p:nvSpPr>
        <p:spPr>
          <a:xfrm>
            <a:off x="983062" y="3982973"/>
            <a:ext cx="4250690" cy="2635658"/>
          </a:xfrm>
          <a:prstGeom prst="rect">
            <a:avLst/>
          </a:prstGeom>
        </p:spPr>
        <p:txBody>
          <a:bodyPr vert="horz" wrap="square" lIns="0" tIns="73025" rIns="0" bIns="0" rtlCol="0">
            <a:spAutoFit/>
          </a:bodyPr>
          <a:lstStyle/>
          <a:p>
            <a:pPr marL="120014" indent="-107950">
              <a:lnSpc>
                <a:spcPct val="100000"/>
              </a:lnSpc>
              <a:spcBef>
                <a:spcPts val="575"/>
              </a:spcBef>
              <a:tabLst>
                <a:tab pos="4064000" algn="l"/>
              </a:tabLst>
            </a:pPr>
            <a:r>
              <a:rPr sz="950" b="1" spc="-5" dirty="0">
                <a:solidFill>
                  <a:srgbClr val="346885"/>
                </a:solidFill>
                <a:latin typeface="Tahoma"/>
                <a:cs typeface="Tahoma"/>
              </a:rPr>
              <a:t>Our Business</a:t>
            </a:r>
            <a:r>
              <a:rPr sz="950" b="1" u="dash" spc="-5" dirty="0">
                <a:solidFill>
                  <a:srgbClr val="346885"/>
                </a:solidFill>
                <a:uFill>
                  <a:solidFill>
                    <a:srgbClr val="346885"/>
                  </a:solidFill>
                </a:uFill>
                <a:latin typeface="Tahoma"/>
                <a:cs typeface="Tahoma"/>
              </a:rPr>
              <a:t>	</a:t>
            </a:r>
            <a:r>
              <a:rPr sz="950" b="1" dirty="0">
                <a:solidFill>
                  <a:srgbClr val="346885"/>
                </a:solidFill>
                <a:latin typeface="Tahoma"/>
                <a:cs typeface="Tahoma"/>
              </a:rPr>
              <a:t>10</a:t>
            </a:r>
            <a:endParaRPr sz="950" dirty="0">
              <a:latin typeface="Tahoma"/>
              <a:cs typeface="Tahoma"/>
            </a:endParaRPr>
          </a:p>
          <a:p>
            <a:pPr marL="120014" marR="5080" algn="just">
              <a:lnSpc>
                <a:spcPct val="117000"/>
              </a:lnSpc>
              <a:spcBef>
                <a:spcPts val="284"/>
              </a:spcBef>
              <a:tabLst>
                <a:tab pos="4085590" algn="l"/>
              </a:tabLst>
            </a:pPr>
            <a:r>
              <a:rPr lang="en-GB" sz="950" spc="-5" dirty="0" smtClean="0">
                <a:solidFill>
                  <a:srgbClr val="8597A3"/>
                </a:solidFill>
                <a:latin typeface="Tahoma"/>
                <a:cs typeface="Tahoma"/>
              </a:rPr>
              <a:t>Detailed </a:t>
            </a:r>
            <a:r>
              <a:rPr sz="950" spc="-5" dirty="0" smtClean="0">
                <a:solidFill>
                  <a:srgbClr val="8597A3"/>
                </a:solidFill>
                <a:latin typeface="Tahoma"/>
                <a:cs typeface="Tahoma"/>
              </a:rPr>
              <a:t>policies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11  </a:t>
            </a:r>
            <a:r>
              <a:rPr sz="950" spc="-10" dirty="0">
                <a:solidFill>
                  <a:srgbClr val="8597A3"/>
                </a:solidFill>
                <a:latin typeface="Tahoma"/>
                <a:cs typeface="Tahoma"/>
              </a:rPr>
              <a:t>Anti-bribery, </a:t>
            </a:r>
            <a:r>
              <a:rPr sz="950" dirty="0">
                <a:solidFill>
                  <a:srgbClr val="8597A3"/>
                </a:solidFill>
                <a:latin typeface="Tahoma"/>
                <a:cs typeface="Tahoma"/>
              </a:rPr>
              <a:t>anti-corruption and</a:t>
            </a:r>
            <a:r>
              <a:rPr sz="950" spc="0" dirty="0">
                <a:solidFill>
                  <a:srgbClr val="8597A3"/>
                </a:solidFill>
                <a:latin typeface="Tahoma"/>
                <a:cs typeface="Tahoma"/>
              </a:rPr>
              <a:t> </a:t>
            </a:r>
            <a:r>
              <a:rPr sz="950" spc="-5" dirty="0">
                <a:solidFill>
                  <a:srgbClr val="8597A3"/>
                </a:solidFill>
                <a:latin typeface="Tahoma"/>
                <a:cs typeface="Tahoma"/>
              </a:rPr>
              <a:t>improper payments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11  </a:t>
            </a:r>
            <a:r>
              <a:rPr sz="950" spc="-5" dirty="0">
                <a:solidFill>
                  <a:srgbClr val="8597A3"/>
                </a:solidFill>
                <a:latin typeface="Tahoma"/>
                <a:cs typeface="Tahoma"/>
              </a:rPr>
              <a:t>No</a:t>
            </a:r>
            <a:r>
              <a:rPr sz="950" spc="-10" dirty="0">
                <a:solidFill>
                  <a:srgbClr val="8597A3"/>
                </a:solidFill>
                <a:latin typeface="Tahoma"/>
                <a:cs typeface="Tahoma"/>
              </a:rPr>
              <a:t> </a:t>
            </a:r>
            <a:r>
              <a:rPr sz="950" spc="-5" dirty="0">
                <a:solidFill>
                  <a:srgbClr val="8597A3"/>
                </a:solidFill>
                <a:latin typeface="Tahoma"/>
                <a:cs typeface="Tahoma"/>
              </a:rPr>
              <a:t>facilitation</a:t>
            </a:r>
            <a:r>
              <a:rPr sz="950" spc="-10" dirty="0">
                <a:solidFill>
                  <a:srgbClr val="8597A3"/>
                </a:solidFill>
                <a:latin typeface="Tahoma"/>
                <a:cs typeface="Tahoma"/>
              </a:rPr>
              <a:t> </a:t>
            </a:r>
            <a:r>
              <a:rPr sz="950" spc="-5" dirty="0">
                <a:solidFill>
                  <a:srgbClr val="8597A3"/>
                </a:solidFill>
                <a:latin typeface="Tahoma"/>
                <a:cs typeface="Tahoma"/>
              </a:rPr>
              <a:t>payments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11  </a:t>
            </a:r>
            <a:r>
              <a:rPr sz="950" spc="-5" dirty="0">
                <a:solidFill>
                  <a:srgbClr val="8597A3"/>
                </a:solidFill>
                <a:latin typeface="Tahoma"/>
                <a:cs typeface="Tahoma"/>
              </a:rPr>
              <a:t>Acceptable gifts</a:t>
            </a:r>
            <a:r>
              <a:rPr sz="950" spc="-10" dirty="0">
                <a:solidFill>
                  <a:srgbClr val="8597A3"/>
                </a:solidFill>
                <a:latin typeface="Tahoma"/>
                <a:cs typeface="Tahoma"/>
              </a:rPr>
              <a:t> </a:t>
            </a:r>
            <a:r>
              <a:rPr sz="950" dirty="0">
                <a:solidFill>
                  <a:srgbClr val="8597A3"/>
                </a:solidFill>
                <a:latin typeface="Tahoma"/>
                <a:cs typeface="Tahoma"/>
              </a:rPr>
              <a:t>and</a:t>
            </a:r>
            <a:r>
              <a:rPr sz="950" spc="-5" dirty="0">
                <a:solidFill>
                  <a:srgbClr val="8597A3"/>
                </a:solidFill>
                <a:latin typeface="Tahoma"/>
                <a:cs typeface="Tahoma"/>
              </a:rPr>
              <a:t> hospitality</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12  </a:t>
            </a:r>
            <a:r>
              <a:rPr sz="950" spc="-5" dirty="0">
                <a:solidFill>
                  <a:srgbClr val="8597A3"/>
                </a:solidFill>
                <a:latin typeface="Tahoma"/>
                <a:cs typeface="Tahoma"/>
              </a:rPr>
              <a:t>Accurate records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13  </a:t>
            </a:r>
            <a:r>
              <a:rPr sz="950" spc="-5" dirty="0">
                <a:solidFill>
                  <a:srgbClr val="8597A3"/>
                </a:solidFill>
                <a:latin typeface="Tahoma"/>
                <a:cs typeface="Tahoma"/>
              </a:rPr>
              <a:t>Delivering accurate cost </a:t>
            </a:r>
            <a:r>
              <a:rPr sz="950" dirty="0">
                <a:solidFill>
                  <a:srgbClr val="8597A3"/>
                </a:solidFill>
                <a:latin typeface="Tahoma"/>
                <a:cs typeface="Tahoma"/>
              </a:rPr>
              <a:t>and</a:t>
            </a:r>
            <a:r>
              <a:rPr sz="950" spc="-5" dirty="0">
                <a:solidFill>
                  <a:srgbClr val="8597A3"/>
                </a:solidFill>
                <a:latin typeface="Tahoma"/>
                <a:cs typeface="Tahoma"/>
              </a:rPr>
              <a:t> </a:t>
            </a:r>
            <a:r>
              <a:rPr sz="950" dirty="0">
                <a:solidFill>
                  <a:srgbClr val="8597A3"/>
                </a:solidFill>
                <a:latin typeface="Tahoma"/>
                <a:cs typeface="Tahoma"/>
              </a:rPr>
              <a:t>pricing</a:t>
            </a:r>
            <a:r>
              <a:rPr sz="950" spc="-5" dirty="0">
                <a:solidFill>
                  <a:srgbClr val="8597A3"/>
                </a:solidFill>
                <a:latin typeface="Tahoma"/>
                <a:cs typeface="Tahoma"/>
              </a:rPr>
              <a:t> </a:t>
            </a:r>
            <a:r>
              <a:rPr sz="950" dirty="0">
                <a:solidFill>
                  <a:srgbClr val="8597A3"/>
                </a:solidFill>
                <a:latin typeface="Tahoma"/>
                <a:cs typeface="Tahoma"/>
              </a:rPr>
              <a:t>data</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13  </a:t>
            </a:r>
            <a:r>
              <a:rPr sz="950" spc="-5" dirty="0">
                <a:solidFill>
                  <a:srgbClr val="8597A3"/>
                </a:solidFill>
                <a:latin typeface="Tahoma"/>
                <a:cs typeface="Tahoma"/>
              </a:rPr>
              <a:t>Recording </a:t>
            </a:r>
            <a:r>
              <a:rPr sz="950" dirty="0">
                <a:solidFill>
                  <a:srgbClr val="8597A3"/>
                </a:solidFill>
                <a:latin typeface="Tahoma"/>
                <a:cs typeface="Tahoma"/>
              </a:rPr>
              <a:t>labour and other</a:t>
            </a:r>
            <a:r>
              <a:rPr sz="950" spc="-5" dirty="0">
                <a:solidFill>
                  <a:srgbClr val="8597A3"/>
                </a:solidFill>
                <a:latin typeface="Tahoma"/>
                <a:cs typeface="Tahoma"/>
              </a:rPr>
              <a:t> costs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13  </a:t>
            </a:r>
            <a:r>
              <a:rPr sz="950" spc="-5" dirty="0">
                <a:solidFill>
                  <a:srgbClr val="8597A3"/>
                </a:solidFill>
                <a:latin typeface="Tahoma"/>
                <a:cs typeface="Tahoma"/>
              </a:rPr>
              <a:t>Anti-fraud</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14  Anti-money</a:t>
            </a:r>
            <a:r>
              <a:rPr sz="950" spc="-5" dirty="0">
                <a:solidFill>
                  <a:srgbClr val="8597A3"/>
                </a:solidFill>
                <a:latin typeface="Tahoma"/>
                <a:cs typeface="Tahoma"/>
              </a:rPr>
              <a:t> </a:t>
            </a:r>
            <a:r>
              <a:rPr sz="950" dirty="0">
                <a:solidFill>
                  <a:srgbClr val="8597A3"/>
                </a:solidFill>
                <a:latin typeface="Tahoma"/>
                <a:cs typeface="Tahoma"/>
              </a:rPr>
              <a:t>laundering</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14  Anti-tax</a:t>
            </a:r>
            <a:r>
              <a:rPr sz="950" spc="-5" dirty="0">
                <a:solidFill>
                  <a:srgbClr val="8597A3"/>
                </a:solidFill>
                <a:latin typeface="Tahoma"/>
                <a:cs typeface="Tahoma"/>
              </a:rPr>
              <a:t> evasion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14  </a:t>
            </a:r>
            <a:r>
              <a:rPr sz="950" dirty="0" smtClean="0">
                <a:solidFill>
                  <a:srgbClr val="8597A3"/>
                </a:solidFill>
                <a:latin typeface="Tahoma"/>
                <a:cs typeface="Tahoma"/>
              </a:rPr>
              <a:t>US </a:t>
            </a:r>
            <a:r>
              <a:rPr sz="950" spc="-10" dirty="0">
                <a:solidFill>
                  <a:srgbClr val="8597A3"/>
                </a:solidFill>
                <a:latin typeface="Tahoma"/>
                <a:cs typeface="Tahoma"/>
              </a:rPr>
              <a:t>Government </a:t>
            </a:r>
            <a:r>
              <a:rPr sz="950" spc="-5" dirty="0">
                <a:solidFill>
                  <a:srgbClr val="8597A3"/>
                </a:solidFill>
                <a:latin typeface="Tahoma"/>
                <a:cs typeface="Tahoma"/>
              </a:rPr>
              <a:t>contractor</a:t>
            </a:r>
            <a:r>
              <a:rPr sz="950" spc="0" dirty="0">
                <a:solidFill>
                  <a:srgbClr val="8597A3"/>
                </a:solidFill>
                <a:latin typeface="Tahoma"/>
                <a:cs typeface="Tahoma"/>
              </a:rPr>
              <a:t> </a:t>
            </a:r>
            <a:r>
              <a:rPr sz="950" spc="-5" dirty="0">
                <a:solidFill>
                  <a:srgbClr val="8597A3"/>
                </a:solidFill>
                <a:latin typeface="Tahoma"/>
                <a:cs typeface="Tahoma"/>
              </a:rPr>
              <a:t>disclosure requirements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15  </a:t>
            </a:r>
            <a:r>
              <a:rPr sz="950" spc="-5" dirty="0">
                <a:solidFill>
                  <a:srgbClr val="8597A3"/>
                </a:solidFill>
                <a:latin typeface="Tahoma"/>
                <a:cs typeface="Tahoma"/>
              </a:rPr>
              <a:t>Confidentiality </a:t>
            </a:r>
            <a:r>
              <a:rPr sz="950" dirty="0">
                <a:solidFill>
                  <a:srgbClr val="8597A3"/>
                </a:solidFill>
                <a:latin typeface="Tahoma"/>
                <a:cs typeface="Tahoma"/>
              </a:rPr>
              <a:t>and intellectual</a:t>
            </a:r>
            <a:r>
              <a:rPr sz="950" spc="-5" dirty="0">
                <a:solidFill>
                  <a:srgbClr val="8597A3"/>
                </a:solidFill>
                <a:latin typeface="Tahoma"/>
                <a:cs typeface="Tahoma"/>
              </a:rPr>
              <a:t> property</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15  </a:t>
            </a:r>
            <a:r>
              <a:rPr sz="950" spc="-5" dirty="0">
                <a:solidFill>
                  <a:srgbClr val="8597A3"/>
                </a:solidFill>
                <a:latin typeface="Tahoma"/>
                <a:cs typeface="Tahoma"/>
              </a:rPr>
              <a:t>Protect company </a:t>
            </a:r>
            <a:r>
              <a:rPr sz="950" dirty="0">
                <a:solidFill>
                  <a:srgbClr val="8597A3"/>
                </a:solidFill>
                <a:latin typeface="Tahoma"/>
                <a:cs typeface="Tahoma"/>
              </a:rPr>
              <a:t>assets</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16  </a:t>
            </a:r>
            <a:r>
              <a:rPr sz="950" spc="-5" dirty="0">
                <a:solidFill>
                  <a:srgbClr val="8597A3"/>
                </a:solidFill>
                <a:latin typeface="Tahoma"/>
                <a:cs typeface="Tahoma"/>
              </a:rPr>
              <a:t>Information </a:t>
            </a:r>
            <a:r>
              <a:rPr sz="950" spc="-10" dirty="0">
                <a:solidFill>
                  <a:srgbClr val="8597A3"/>
                </a:solidFill>
                <a:latin typeface="Tahoma"/>
                <a:cs typeface="Tahoma"/>
              </a:rPr>
              <a:t>classification</a:t>
            </a:r>
            <a:r>
              <a:rPr sz="950" dirty="0">
                <a:solidFill>
                  <a:srgbClr val="8597A3"/>
                </a:solidFill>
                <a:latin typeface="Tahoma"/>
                <a:cs typeface="Tahoma"/>
              </a:rPr>
              <a:t> and </a:t>
            </a:r>
            <a:r>
              <a:rPr sz="950" spc="-5" dirty="0">
                <a:solidFill>
                  <a:srgbClr val="8597A3"/>
                </a:solidFill>
                <a:latin typeface="Tahoma"/>
                <a:cs typeface="Tahoma"/>
              </a:rPr>
              <a:t>handling</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16</a:t>
            </a:r>
            <a:endParaRPr sz="950" dirty="0">
              <a:latin typeface="Tahoma"/>
              <a:cs typeface="Tahoma"/>
            </a:endParaRPr>
          </a:p>
        </p:txBody>
      </p:sp>
      <p:sp>
        <p:nvSpPr>
          <p:cNvPr id="69" name="object 69"/>
          <p:cNvSpPr/>
          <p:nvPr/>
        </p:nvSpPr>
        <p:spPr>
          <a:xfrm>
            <a:off x="7904797" y="19007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0" name="object 70"/>
          <p:cNvSpPr/>
          <p:nvPr/>
        </p:nvSpPr>
        <p:spPr>
          <a:xfrm>
            <a:off x="9558528" y="19007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1" name="object 71"/>
          <p:cNvSpPr/>
          <p:nvPr/>
        </p:nvSpPr>
        <p:spPr>
          <a:xfrm>
            <a:off x="6682744" y="2070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2" name="object 72"/>
          <p:cNvSpPr/>
          <p:nvPr/>
        </p:nvSpPr>
        <p:spPr>
          <a:xfrm>
            <a:off x="9558520" y="2070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3" name="object 73"/>
          <p:cNvSpPr/>
          <p:nvPr/>
        </p:nvSpPr>
        <p:spPr>
          <a:xfrm>
            <a:off x="7591508" y="2239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4" name="object 74"/>
          <p:cNvSpPr/>
          <p:nvPr/>
        </p:nvSpPr>
        <p:spPr>
          <a:xfrm>
            <a:off x="9558522" y="2239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5" name="object 75"/>
          <p:cNvSpPr/>
          <p:nvPr/>
        </p:nvSpPr>
        <p:spPr>
          <a:xfrm>
            <a:off x="6591491" y="24087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6" name="object 76"/>
          <p:cNvSpPr/>
          <p:nvPr/>
        </p:nvSpPr>
        <p:spPr>
          <a:xfrm>
            <a:off x="9558528" y="24087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7" name="object 77"/>
          <p:cNvSpPr/>
          <p:nvPr/>
        </p:nvSpPr>
        <p:spPr>
          <a:xfrm>
            <a:off x="7218129" y="2578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8" name="object 78"/>
          <p:cNvSpPr/>
          <p:nvPr/>
        </p:nvSpPr>
        <p:spPr>
          <a:xfrm>
            <a:off x="9558524" y="2578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79" name="object 79"/>
          <p:cNvSpPr/>
          <p:nvPr/>
        </p:nvSpPr>
        <p:spPr>
          <a:xfrm>
            <a:off x="6108007" y="27474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0" name="object 80"/>
          <p:cNvSpPr/>
          <p:nvPr/>
        </p:nvSpPr>
        <p:spPr>
          <a:xfrm>
            <a:off x="9558521" y="27474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1" name="object 81"/>
          <p:cNvSpPr/>
          <p:nvPr/>
        </p:nvSpPr>
        <p:spPr>
          <a:xfrm>
            <a:off x="7457957" y="29168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2" name="object 82"/>
          <p:cNvSpPr/>
          <p:nvPr/>
        </p:nvSpPr>
        <p:spPr>
          <a:xfrm>
            <a:off x="9558524" y="29168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3" name="object 83"/>
          <p:cNvSpPr/>
          <p:nvPr/>
        </p:nvSpPr>
        <p:spPr>
          <a:xfrm>
            <a:off x="7444525" y="30861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4" name="object 84"/>
          <p:cNvSpPr/>
          <p:nvPr/>
        </p:nvSpPr>
        <p:spPr>
          <a:xfrm>
            <a:off x="9558528" y="30861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5" name="object 85"/>
          <p:cNvSpPr/>
          <p:nvPr/>
        </p:nvSpPr>
        <p:spPr>
          <a:xfrm>
            <a:off x="7478811" y="32555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6" name="object 86"/>
          <p:cNvSpPr/>
          <p:nvPr/>
        </p:nvSpPr>
        <p:spPr>
          <a:xfrm>
            <a:off x="9558525" y="32555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7" name="object 87"/>
          <p:cNvSpPr/>
          <p:nvPr/>
        </p:nvSpPr>
        <p:spPr>
          <a:xfrm>
            <a:off x="6475083" y="34248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8" name="object 88"/>
          <p:cNvSpPr/>
          <p:nvPr/>
        </p:nvSpPr>
        <p:spPr>
          <a:xfrm>
            <a:off x="9558528" y="342489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89" name="object 89"/>
          <p:cNvSpPr/>
          <p:nvPr/>
        </p:nvSpPr>
        <p:spPr>
          <a:xfrm>
            <a:off x="6879861" y="35942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0" name="object 90"/>
          <p:cNvSpPr/>
          <p:nvPr/>
        </p:nvSpPr>
        <p:spPr>
          <a:xfrm>
            <a:off x="9558520" y="35942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1" name="object 91"/>
          <p:cNvSpPr/>
          <p:nvPr/>
        </p:nvSpPr>
        <p:spPr>
          <a:xfrm>
            <a:off x="6593613" y="376359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2" name="object 92"/>
          <p:cNvSpPr/>
          <p:nvPr/>
        </p:nvSpPr>
        <p:spPr>
          <a:xfrm>
            <a:off x="9558528" y="376359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3" name="object 93"/>
          <p:cNvSpPr/>
          <p:nvPr/>
        </p:nvSpPr>
        <p:spPr>
          <a:xfrm>
            <a:off x="7105432" y="39329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4" name="object 94"/>
          <p:cNvSpPr/>
          <p:nvPr/>
        </p:nvSpPr>
        <p:spPr>
          <a:xfrm>
            <a:off x="9558526" y="39329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5" name="object 95"/>
          <p:cNvSpPr/>
          <p:nvPr/>
        </p:nvSpPr>
        <p:spPr>
          <a:xfrm>
            <a:off x="6180865" y="4210293"/>
            <a:ext cx="0" cy="0"/>
          </a:xfrm>
          <a:custGeom>
            <a:avLst/>
            <a:gdLst/>
            <a:ahLst/>
            <a:cxnLst/>
            <a:rect l="l" t="t" r="r" b="b"/>
            <a:pathLst>
              <a:path>
                <a:moveTo>
                  <a:pt x="0" y="0"/>
                </a:moveTo>
                <a:lnTo>
                  <a:pt x="0" y="0"/>
                </a:lnTo>
              </a:path>
            </a:pathLst>
          </a:custGeom>
          <a:ln w="12700">
            <a:solidFill>
              <a:srgbClr val="A30156"/>
            </a:solidFill>
          </a:ln>
        </p:spPr>
        <p:txBody>
          <a:bodyPr wrap="square" lIns="0" tIns="0" rIns="0" bIns="0" rtlCol="0"/>
          <a:lstStyle/>
          <a:p>
            <a:endParaRPr/>
          </a:p>
        </p:txBody>
      </p:sp>
      <p:sp>
        <p:nvSpPr>
          <p:cNvPr id="96" name="object 96"/>
          <p:cNvSpPr/>
          <p:nvPr/>
        </p:nvSpPr>
        <p:spPr>
          <a:xfrm>
            <a:off x="9536611" y="4210293"/>
            <a:ext cx="0" cy="0"/>
          </a:xfrm>
          <a:custGeom>
            <a:avLst/>
            <a:gdLst/>
            <a:ahLst/>
            <a:cxnLst/>
            <a:rect l="l" t="t" r="r" b="b"/>
            <a:pathLst>
              <a:path>
                <a:moveTo>
                  <a:pt x="0" y="0"/>
                </a:moveTo>
                <a:lnTo>
                  <a:pt x="0" y="0"/>
                </a:lnTo>
              </a:path>
            </a:pathLst>
          </a:custGeom>
          <a:ln w="12700">
            <a:solidFill>
              <a:srgbClr val="A30156"/>
            </a:solidFill>
          </a:ln>
        </p:spPr>
        <p:txBody>
          <a:bodyPr wrap="square" lIns="0" tIns="0" rIns="0" bIns="0" rtlCol="0"/>
          <a:lstStyle/>
          <a:p>
            <a:endParaRPr/>
          </a:p>
        </p:txBody>
      </p:sp>
      <p:sp>
        <p:nvSpPr>
          <p:cNvPr id="97" name="object 97"/>
          <p:cNvSpPr/>
          <p:nvPr/>
        </p:nvSpPr>
        <p:spPr>
          <a:xfrm>
            <a:off x="6208392" y="44156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8" name="object 98"/>
          <p:cNvSpPr/>
          <p:nvPr/>
        </p:nvSpPr>
        <p:spPr>
          <a:xfrm>
            <a:off x="9558525" y="44156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99" name="object 99"/>
          <p:cNvSpPr/>
          <p:nvPr/>
        </p:nvSpPr>
        <p:spPr>
          <a:xfrm>
            <a:off x="6557676" y="45849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0" name="object 100"/>
          <p:cNvSpPr/>
          <p:nvPr/>
        </p:nvSpPr>
        <p:spPr>
          <a:xfrm>
            <a:off x="9558521" y="45849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1" name="object 101"/>
          <p:cNvSpPr/>
          <p:nvPr/>
        </p:nvSpPr>
        <p:spPr>
          <a:xfrm>
            <a:off x="8563247" y="47543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2" name="object 102"/>
          <p:cNvSpPr/>
          <p:nvPr/>
        </p:nvSpPr>
        <p:spPr>
          <a:xfrm>
            <a:off x="9558521" y="47543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3" name="object 103"/>
          <p:cNvSpPr/>
          <p:nvPr/>
        </p:nvSpPr>
        <p:spPr>
          <a:xfrm>
            <a:off x="7355392" y="49236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4" name="object 104"/>
          <p:cNvSpPr/>
          <p:nvPr/>
        </p:nvSpPr>
        <p:spPr>
          <a:xfrm>
            <a:off x="9558525" y="49236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5" name="object 105"/>
          <p:cNvSpPr/>
          <p:nvPr/>
        </p:nvSpPr>
        <p:spPr>
          <a:xfrm>
            <a:off x="7997818" y="50930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6" name="object 106"/>
          <p:cNvSpPr/>
          <p:nvPr/>
        </p:nvSpPr>
        <p:spPr>
          <a:xfrm>
            <a:off x="9558521" y="5093044"/>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7" name="object 107"/>
          <p:cNvSpPr/>
          <p:nvPr/>
        </p:nvSpPr>
        <p:spPr>
          <a:xfrm>
            <a:off x="7280988" y="52623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8" name="object 108"/>
          <p:cNvSpPr/>
          <p:nvPr/>
        </p:nvSpPr>
        <p:spPr>
          <a:xfrm>
            <a:off x="9558530" y="52623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09" name="object 109"/>
          <p:cNvSpPr/>
          <p:nvPr/>
        </p:nvSpPr>
        <p:spPr>
          <a:xfrm>
            <a:off x="7118746" y="543174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0" name="object 110"/>
          <p:cNvSpPr/>
          <p:nvPr/>
        </p:nvSpPr>
        <p:spPr>
          <a:xfrm>
            <a:off x="9558530" y="5431742"/>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1" name="object 111"/>
          <p:cNvSpPr/>
          <p:nvPr/>
        </p:nvSpPr>
        <p:spPr>
          <a:xfrm>
            <a:off x="7211648" y="5601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2" name="object 112"/>
          <p:cNvSpPr/>
          <p:nvPr/>
        </p:nvSpPr>
        <p:spPr>
          <a:xfrm>
            <a:off x="9558520" y="56010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3" name="object 113"/>
          <p:cNvSpPr/>
          <p:nvPr/>
        </p:nvSpPr>
        <p:spPr>
          <a:xfrm>
            <a:off x="7346969" y="5770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4" name="object 114"/>
          <p:cNvSpPr/>
          <p:nvPr/>
        </p:nvSpPr>
        <p:spPr>
          <a:xfrm>
            <a:off x="9558521" y="57704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5" name="object 115"/>
          <p:cNvSpPr/>
          <p:nvPr/>
        </p:nvSpPr>
        <p:spPr>
          <a:xfrm>
            <a:off x="7370709" y="5939793"/>
            <a:ext cx="0" cy="0"/>
          </a:xfrm>
          <a:custGeom>
            <a:avLst/>
            <a:gdLst/>
            <a:ahLst/>
            <a:cxnLst/>
            <a:rect l="l" t="t" r="r" b="b"/>
            <a:pathLst>
              <a:path>
                <a:moveTo>
                  <a:pt x="0" y="0"/>
                </a:moveTo>
                <a:lnTo>
                  <a:pt x="0" y="0"/>
                </a:lnTo>
              </a:path>
            </a:pathLst>
          </a:custGeom>
          <a:ln w="12699">
            <a:solidFill>
              <a:srgbClr val="8597A3"/>
            </a:solidFill>
          </a:ln>
        </p:spPr>
        <p:txBody>
          <a:bodyPr wrap="square" lIns="0" tIns="0" rIns="0" bIns="0" rtlCol="0"/>
          <a:lstStyle/>
          <a:p>
            <a:endParaRPr/>
          </a:p>
        </p:txBody>
      </p:sp>
      <p:sp>
        <p:nvSpPr>
          <p:cNvPr id="116" name="object 116"/>
          <p:cNvSpPr/>
          <p:nvPr/>
        </p:nvSpPr>
        <p:spPr>
          <a:xfrm>
            <a:off x="9558525" y="5939793"/>
            <a:ext cx="0" cy="0"/>
          </a:xfrm>
          <a:custGeom>
            <a:avLst/>
            <a:gdLst/>
            <a:ahLst/>
            <a:cxnLst/>
            <a:rect l="l" t="t" r="r" b="b"/>
            <a:pathLst>
              <a:path>
                <a:moveTo>
                  <a:pt x="0" y="0"/>
                </a:moveTo>
                <a:lnTo>
                  <a:pt x="0" y="0"/>
                </a:lnTo>
              </a:path>
            </a:pathLst>
          </a:custGeom>
          <a:ln w="12699">
            <a:solidFill>
              <a:srgbClr val="8597A3"/>
            </a:solidFill>
          </a:ln>
        </p:spPr>
        <p:txBody>
          <a:bodyPr wrap="square" lIns="0" tIns="0" rIns="0" bIns="0" rtlCol="0"/>
          <a:lstStyle/>
          <a:p>
            <a:endParaRPr/>
          </a:p>
        </p:txBody>
      </p:sp>
      <p:sp>
        <p:nvSpPr>
          <p:cNvPr id="117" name="object 117"/>
          <p:cNvSpPr/>
          <p:nvPr/>
        </p:nvSpPr>
        <p:spPr>
          <a:xfrm>
            <a:off x="8352581" y="6109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8" name="object 118"/>
          <p:cNvSpPr/>
          <p:nvPr/>
        </p:nvSpPr>
        <p:spPr>
          <a:xfrm>
            <a:off x="9558522" y="610914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19" name="object 119"/>
          <p:cNvSpPr/>
          <p:nvPr/>
        </p:nvSpPr>
        <p:spPr>
          <a:xfrm>
            <a:off x="7053591" y="62784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20" name="object 120"/>
          <p:cNvSpPr/>
          <p:nvPr/>
        </p:nvSpPr>
        <p:spPr>
          <a:xfrm>
            <a:off x="9558526" y="6278493"/>
            <a:ext cx="0" cy="0"/>
          </a:xfrm>
          <a:custGeom>
            <a:avLst/>
            <a:gdLst/>
            <a:ahLst/>
            <a:cxnLst/>
            <a:rect l="l" t="t" r="r" b="b"/>
            <a:pathLst>
              <a:path>
                <a:moveTo>
                  <a:pt x="0" y="0"/>
                </a:moveTo>
                <a:lnTo>
                  <a:pt x="0" y="0"/>
                </a:lnTo>
              </a:path>
            </a:pathLst>
          </a:custGeom>
          <a:ln w="12700">
            <a:solidFill>
              <a:srgbClr val="8597A3"/>
            </a:solidFill>
          </a:ln>
        </p:spPr>
        <p:txBody>
          <a:bodyPr wrap="square" lIns="0" tIns="0" rIns="0" bIns="0" rtlCol="0"/>
          <a:lstStyle/>
          <a:p>
            <a:endParaRPr/>
          </a:p>
        </p:txBody>
      </p:sp>
      <p:sp>
        <p:nvSpPr>
          <p:cNvPr id="121" name="object 121"/>
          <p:cNvSpPr/>
          <p:nvPr/>
        </p:nvSpPr>
        <p:spPr>
          <a:xfrm>
            <a:off x="6731213" y="6555844"/>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122" name="object 122"/>
          <p:cNvSpPr/>
          <p:nvPr/>
        </p:nvSpPr>
        <p:spPr>
          <a:xfrm>
            <a:off x="9536605" y="6555844"/>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123" name="object 123"/>
          <p:cNvSpPr/>
          <p:nvPr/>
        </p:nvSpPr>
        <p:spPr>
          <a:xfrm>
            <a:off x="6970863" y="6833194"/>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124" name="object 124"/>
          <p:cNvSpPr/>
          <p:nvPr/>
        </p:nvSpPr>
        <p:spPr>
          <a:xfrm>
            <a:off x="9536606" y="6833194"/>
            <a:ext cx="0" cy="0"/>
          </a:xfrm>
          <a:custGeom>
            <a:avLst/>
            <a:gdLst/>
            <a:ahLst/>
            <a:cxnLst/>
            <a:rect l="l" t="t" r="r" b="b"/>
            <a:pathLst>
              <a:path>
                <a:moveTo>
                  <a:pt x="0" y="0"/>
                </a:moveTo>
                <a:lnTo>
                  <a:pt x="0" y="0"/>
                </a:lnTo>
              </a:path>
            </a:pathLst>
          </a:custGeom>
          <a:ln w="12700">
            <a:solidFill>
              <a:srgbClr val="346885"/>
            </a:solidFill>
          </a:ln>
        </p:spPr>
        <p:txBody>
          <a:bodyPr wrap="square" lIns="0" tIns="0" rIns="0" bIns="0" rtlCol="0"/>
          <a:lstStyle/>
          <a:p>
            <a:endParaRPr/>
          </a:p>
        </p:txBody>
      </p:sp>
      <p:sp>
        <p:nvSpPr>
          <p:cNvPr id="125" name="object 125"/>
          <p:cNvSpPr txBox="1"/>
          <p:nvPr/>
        </p:nvSpPr>
        <p:spPr>
          <a:xfrm>
            <a:off x="5567300" y="1734297"/>
            <a:ext cx="4142740" cy="2227580"/>
          </a:xfrm>
          <a:prstGeom prst="rect">
            <a:avLst/>
          </a:prstGeom>
        </p:spPr>
        <p:txBody>
          <a:bodyPr vert="horz" wrap="square" lIns="0" tIns="12700" rIns="0" bIns="0" rtlCol="0">
            <a:spAutoFit/>
          </a:bodyPr>
          <a:lstStyle/>
          <a:p>
            <a:pPr marL="12700" marR="5080" algn="just">
              <a:lnSpc>
                <a:spcPct val="117000"/>
              </a:lnSpc>
              <a:spcBef>
                <a:spcPts val="100"/>
              </a:spcBef>
              <a:tabLst>
                <a:tab pos="3978275" algn="l"/>
              </a:tabLst>
            </a:pPr>
            <a:r>
              <a:rPr sz="950" spc="-5" dirty="0">
                <a:solidFill>
                  <a:srgbClr val="8597A3"/>
                </a:solidFill>
                <a:latin typeface="Tahoma"/>
                <a:cs typeface="Tahoma"/>
              </a:rPr>
              <a:t>Classified </a:t>
            </a:r>
            <a:r>
              <a:rPr sz="950" dirty="0">
                <a:solidFill>
                  <a:srgbClr val="8597A3"/>
                </a:solidFill>
                <a:latin typeface="Tahoma"/>
                <a:cs typeface="Tahoma"/>
              </a:rPr>
              <a:t>and national </a:t>
            </a:r>
            <a:r>
              <a:rPr sz="950" spc="-5" dirty="0">
                <a:solidFill>
                  <a:srgbClr val="8597A3"/>
                </a:solidFill>
                <a:latin typeface="Tahoma"/>
                <a:cs typeface="Tahoma"/>
              </a:rPr>
              <a:t>security information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16  </a:t>
            </a:r>
            <a:r>
              <a:rPr sz="950" spc="-5" dirty="0">
                <a:solidFill>
                  <a:srgbClr val="8597A3"/>
                </a:solidFill>
                <a:latin typeface="Tahoma"/>
                <a:cs typeface="Tahoma"/>
              </a:rPr>
              <a:t>Document retention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16  </a:t>
            </a:r>
            <a:r>
              <a:rPr sz="950" spc="-5" dirty="0">
                <a:solidFill>
                  <a:srgbClr val="8597A3"/>
                </a:solidFill>
                <a:latin typeface="Tahoma"/>
                <a:cs typeface="Tahoma"/>
              </a:rPr>
              <a:t>Global trade compliance </a:t>
            </a:r>
            <a:r>
              <a:rPr sz="950" dirty="0">
                <a:solidFill>
                  <a:srgbClr val="8597A3"/>
                </a:solidFill>
                <a:latin typeface="Tahoma"/>
                <a:cs typeface="Tahoma"/>
              </a:rPr>
              <a:t>and</a:t>
            </a:r>
            <a:r>
              <a:rPr sz="950" spc="-5" dirty="0">
                <a:solidFill>
                  <a:srgbClr val="8597A3"/>
                </a:solidFill>
                <a:latin typeface="Tahoma"/>
                <a:cs typeface="Tahoma"/>
              </a:rPr>
              <a:t> controls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17  </a:t>
            </a:r>
            <a:r>
              <a:rPr sz="950" spc="-5" dirty="0">
                <a:solidFill>
                  <a:srgbClr val="8597A3"/>
                </a:solidFill>
                <a:latin typeface="Tahoma"/>
                <a:cs typeface="Tahoma"/>
              </a:rPr>
              <a:t>Inside information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17  Customers and</a:t>
            </a:r>
            <a:r>
              <a:rPr sz="950" spc="-5" dirty="0">
                <a:solidFill>
                  <a:srgbClr val="8597A3"/>
                </a:solidFill>
                <a:latin typeface="Tahoma"/>
                <a:cs typeface="Tahoma"/>
              </a:rPr>
              <a:t> </a:t>
            </a:r>
            <a:r>
              <a:rPr sz="950" dirty="0">
                <a:solidFill>
                  <a:srgbClr val="8597A3"/>
                </a:solidFill>
                <a:latin typeface="Tahoma"/>
                <a:cs typeface="Tahoma"/>
              </a:rPr>
              <a:t>other</a:t>
            </a:r>
            <a:r>
              <a:rPr sz="950" spc="-5" dirty="0">
                <a:solidFill>
                  <a:srgbClr val="8597A3"/>
                </a:solidFill>
                <a:latin typeface="Tahoma"/>
                <a:cs typeface="Tahoma"/>
              </a:rPr>
              <a:t> </a:t>
            </a:r>
            <a:r>
              <a:rPr sz="950" dirty="0">
                <a:solidFill>
                  <a:srgbClr val="8597A3"/>
                </a:solidFill>
                <a:latin typeface="Tahoma"/>
                <a:cs typeface="Tahoma"/>
              </a:rPr>
              <a:t>partners</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18  </a:t>
            </a:r>
            <a:r>
              <a:rPr sz="950" spc="-5" dirty="0">
                <a:solidFill>
                  <a:srgbClr val="8597A3"/>
                </a:solidFill>
                <a:latin typeface="Tahoma"/>
                <a:cs typeface="Tahoma"/>
              </a:rPr>
              <a:t>Suppliers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18  </a:t>
            </a:r>
            <a:r>
              <a:rPr sz="950" spc="-5" dirty="0">
                <a:solidFill>
                  <a:srgbClr val="8597A3"/>
                </a:solidFill>
                <a:latin typeface="Tahoma"/>
                <a:cs typeface="Tahoma"/>
              </a:rPr>
              <a:t>United States Government</a:t>
            </a:r>
            <a:r>
              <a:rPr sz="950" spc="-10" dirty="0">
                <a:solidFill>
                  <a:srgbClr val="8597A3"/>
                </a:solidFill>
                <a:latin typeface="Tahoma"/>
                <a:cs typeface="Tahoma"/>
              </a:rPr>
              <a:t> </a:t>
            </a:r>
            <a:r>
              <a:rPr sz="950" spc="-5" dirty="0">
                <a:solidFill>
                  <a:srgbClr val="8597A3"/>
                </a:solidFill>
                <a:latin typeface="Tahoma"/>
                <a:cs typeface="Tahoma"/>
              </a:rPr>
              <a:t>officials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18  </a:t>
            </a:r>
            <a:r>
              <a:rPr sz="950" spc="-10" dirty="0">
                <a:solidFill>
                  <a:srgbClr val="8597A3"/>
                </a:solidFill>
                <a:latin typeface="Tahoma"/>
                <a:cs typeface="Tahoma"/>
              </a:rPr>
              <a:t>Working </a:t>
            </a:r>
            <a:r>
              <a:rPr sz="950" spc="-5" dirty="0">
                <a:solidFill>
                  <a:srgbClr val="8597A3"/>
                </a:solidFill>
                <a:latin typeface="Tahoma"/>
                <a:cs typeface="Tahoma"/>
              </a:rPr>
              <a:t>with</a:t>
            </a:r>
            <a:r>
              <a:rPr sz="950" spc="5" dirty="0">
                <a:solidFill>
                  <a:srgbClr val="8597A3"/>
                </a:solidFill>
                <a:latin typeface="Tahoma"/>
                <a:cs typeface="Tahoma"/>
              </a:rPr>
              <a:t> </a:t>
            </a:r>
            <a:r>
              <a:rPr sz="950" spc="-10" dirty="0">
                <a:solidFill>
                  <a:srgbClr val="8597A3"/>
                </a:solidFill>
                <a:latin typeface="Tahoma"/>
                <a:cs typeface="Tahoma"/>
              </a:rPr>
              <a:t>Government</a:t>
            </a:r>
            <a:r>
              <a:rPr sz="950" spc="-5" dirty="0">
                <a:solidFill>
                  <a:srgbClr val="8597A3"/>
                </a:solidFill>
                <a:latin typeface="Tahoma"/>
                <a:cs typeface="Tahoma"/>
              </a:rPr>
              <a:t> officials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18  </a:t>
            </a:r>
            <a:r>
              <a:rPr sz="950" spc="-5" dirty="0">
                <a:solidFill>
                  <a:srgbClr val="8597A3"/>
                </a:solidFill>
                <a:latin typeface="Tahoma"/>
                <a:cs typeface="Tahoma"/>
              </a:rPr>
              <a:t>Intermediaries</a:t>
            </a:r>
            <a:r>
              <a:rPr sz="950" dirty="0">
                <a:solidFill>
                  <a:srgbClr val="8597A3"/>
                </a:solidFill>
                <a:latin typeface="Tahoma"/>
                <a:cs typeface="Tahoma"/>
              </a:rPr>
              <a:t> and </a:t>
            </a:r>
            <a:r>
              <a:rPr sz="950" spc="-10" dirty="0">
                <a:solidFill>
                  <a:srgbClr val="8597A3"/>
                </a:solidFill>
                <a:latin typeface="Tahoma"/>
                <a:cs typeface="Tahoma"/>
              </a:rPr>
              <a:t>representatives</a:t>
            </a:r>
            <a:r>
              <a:rPr sz="950" u="dash" spc="-10" dirty="0">
                <a:solidFill>
                  <a:srgbClr val="8597A3"/>
                </a:solidFill>
                <a:uFill>
                  <a:solidFill>
                    <a:srgbClr val="8597A3"/>
                  </a:solidFill>
                </a:uFill>
                <a:latin typeface="Tahoma"/>
                <a:cs typeface="Tahoma"/>
              </a:rPr>
              <a:t>	</a:t>
            </a:r>
            <a:r>
              <a:rPr sz="950" dirty="0">
                <a:solidFill>
                  <a:srgbClr val="8597A3"/>
                </a:solidFill>
                <a:latin typeface="Tahoma"/>
                <a:cs typeface="Tahoma"/>
              </a:rPr>
              <a:t>19  </a:t>
            </a:r>
            <a:r>
              <a:rPr sz="950" spc="-15" dirty="0">
                <a:solidFill>
                  <a:srgbClr val="8597A3"/>
                </a:solidFill>
                <a:latin typeface="Tahoma"/>
                <a:cs typeface="Tahoma"/>
              </a:rPr>
              <a:t>Fair</a:t>
            </a:r>
            <a:r>
              <a:rPr sz="950" spc="-5" dirty="0">
                <a:solidFill>
                  <a:srgbClr val="8597A3"/>
                </a:solidFill>
                <a:latin typeface="Tahoma"/>
                <a:cs typeface="Tahoma"/>
              </a:rPr>
              <a:t> competition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19  </a:t>
            </a:r>
            <a:r>
              <a:rPr sz="950" spc="-5" dirty="0">
                <a:solidFill>
                  <a:srgbClr val="8597A3"/>
                </a:solidFill>
                <a:latin typeface="Tahoma"/>
                <a:cs typeface="Tahoma"/>
              </a:rPr>
              <a:t>Corporate opportunities</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20  </a:t>
            </a:r>
            <a:r>
              <a:rPr sz="950" spc="-25" dirty="0">
                <a:solidFill>
                  <a:srgbClr val="8597A3"/>
                </a:solidFill>
                <a:latin typeface="Tahoma"/>
                <a:cs typeface="Tahoma"/>
              </a:rPr>
              <a:t>Trade</a:t>
            </a:r>
            <a:r>
              <a:rPr sz="950" spc="-5" dirty="0">
                <a:solidFill>
                  <a:srgbClr val="8597A3"/>
                </a:solidFill>
                <a:latin typeface="Tahoma"/>
                <a:cs typeface="Tahoma"/>
              </a:rPr>
              <a:t> </a:t>
            </a:r>
            <a:r>
              <a:rPr sz="950" dirty="0">
                <a:solidFill>
                  <a:srgbClr val="8597A3"/>
                </a:solidFill>
                <a:latin typeface="Tahoma"/>
                <a:cs typeface="Tahoma"/>
              </a:rPr>
              <a:t>associations</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20  Communities and</a:t>
            </a:r>
            <a:r>
              <a:rPr sz="950" spc="-5" dirty="0">
                <a:solidFill>
                  <a:srgbClr val="8597A3"/>
                </a:solidFill>
                <a:latin typeface="Tahoma"/>
                <a:cs typeface="Tahoma"/>
              </a:rPr>
              <a:t> the</a:t>
            </a:r>
            <a:r>
              <a:rPr sz="950" spc="-10" dirty="0">
                <a:solidFill>
                  <a:srgbClr val="8597A3"/>
                </a:solidFill>
                <a:latin typeface="Tahoma"/>
                <a:cs typeface="Tahoma"/>
              </a:rPr>
              <a:t> </a:t>
            </a:r>
            <a:r>
              <a:rPr sz="950" spc="-5" dirty="0">
                <a:solidFill>
                  <a:srgbClr val="8597A3"/>
                </a:solidFill>
                <a:latin typeface="Tahoma"/>
                <a:cs typeface="Tahoma"/>
              </a:rPr>
              <a:t>public</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21</a:t>
            </a:r>
            <a:endParaRPr sz="950" dirty="0">
              <a:latin typeface="Tahoma"/>
              <a:cs typeface="Tahoma"/>
            </a:endParaRPr>
          </a:p>
        </p:txBody>
      </p:sp>
      <p:sp>
        <p:nvSpPr>
          <p:cNvPr id="126" name="object 126"/>
          <p:cNvSpPr txBox="1"/>
          <p:nvPr/>
        </p:nvSpPr>
        <p:spPr>
          <a:xfrm>
            <a:off x="5459559" y="4008429"/>
            <a:ext cx="4250690" cy="2299970"/>
          </a:xfrm>
          <a:prstGeom prst="rect">
            <a:avLst/>
          </a:prstGeom>
        </p:spPr>
        <p:txBody>
          <a:bodyPr vert="horz" wrap="square" lIns="0" tIns="73025" rIns="0" bIns="0" rtlCol="0">
            <a:spAutoFit/>
          </a:bodyPr>
          <a:lstStyle/>
          <a:p>
            <a:pPr marL="120650" indent="-108585">
              <a:lnSpc>
                <a:spcPct val="100000"/>
              </a:lnSpc>
              <a:spcBef>
                <a:spcPts val="575"/>
              </a:spcBef>
              <a:tabLst>
                <a:tab pos="4064000" algn="l"/>
              </a:tabLst>
            </a:pPr>
            <a:r>
              <a:rPr sz="950" b="1" spc="-5" dirty="0">
                <a:solidFill>
                  <a:srgbClr val="A30156"/>
                </a:solidFill>
                <a:latin typeface="Tahoma"/>
                <a:cs typeface="Tahoma"/>
              </a:rPr>
              <a:t>Our People</a:t>
            </a:r>
            <a:r>
              <a:rPr sz="950" b="1" u="dash" spc="-5" dirty="0">
                <a:solidFill>
                  <a:srgbClr val="A30156"/>
                </a:solidFill>
                <a:uFill>
                  <a:solidFill>
                    <a:srgbClr val="A30156"/>
                  </a:solidFill>
                </a:uFill>
                <a:latin typeface="Tahoma"/>
                <a:cs typeface="Tahoma"/>
              </a:rPr>
              <a:t>	</a:t>
            </a:r>
            <a:r>
              <a:rPr sz="950" b="1" dirty="0">
                <a:solidFill>
                  <a:srgbClr val="A30156"/>
                </a:solidFill>
                <a:latin typeface="Tahoma"/>
                <a:cs typeface="Tahoma"/>
              </a:rPr>
              <a:t>23</a:t>
            </a:r>
            <a:endParaRPr sz="950">
              <a:latin typeface="Tahoma"/>
              <a:cs typeface="Tahoma"/>
            </a:endParaRPr>
          </a:p>
          <a:p>
            <a:pPr marL="120650" marR="5080" indent="-635" algn="just">
              <a:lnSpc>
                <a:spcPct val="117000"/>
              </a:lnSpc>
              <a:spcBef>
                <a:spcPts val="285"/>
              </a:spcBef>
              <a:tabLst>
                <a:tab pos="4085590" algn="l"/>
              </a:tabLst>
            </a:pPr>
            <a:r>
              <a:rPr sz="950" dirty="0">
                <a:solidFill>
                  <a:srgbClr val="8597A3"/>
                </a:solidFill>
                <a:latin typeface="Tahoma"/>
                <a:cs typeface="Tahoma"/>
              </a:rPr>
              <a:t>Our</a:t>
            </a:r>
            <a:r>
              <a:rPr sz="950" spc="-5" dirty="0">
                <a:solidFill>
                  <a:srgbClr val="8597A3"/>
                </a:solidFill>
                <a:latin typeface="Tahoma"/>
                <a:cs typeface="Tahoma"/>
              </a:rPr>
              <a:t> </a:t>
            </a:r>
            <a:r>
              <a:rPr sz="950" spc="-10" dirty="0">
                <a:solidFill>
                  <a:srgbClr val="8597A3"/>
                </a:solidFill>
                <a:latin typeface="Tahoma"/>
                <a:cs typeface="Tahoma"/>
              </a:rPr>
              <a:t>People</a:t>
            </a:r>
            <a:r>
              <a:rPr sz="950" u="dash" spc="-10" dirty="0">
                <a:solidFill>
                  <a:srgbClr val="8597A3"/>
                </a:solidFill>
                <a:uFill>
                  <a:solidFill>
                    <a:srgbClr val="8597A3"/>
                  </a:solidFill>
                </a:uFill>
                <a:latin typeface="Tahoma"/>
                <a:cs typeface="Tahoma"/>
              </a:rPr>
              <a:t>	</a:t>
            </a:r>
            <a:r>
              <a:rPr sz="950" dirty="0">
                <a:solidFill>
                  <a:srgbClr val="8597A3"/>
                </a:solidFill>
                <a:latin typeface="Tahoma"/>
                <a:cs typeface="Tahoma"/>
              </a:rPr>
              <a:t>24  </a:t>
            </a:r>
            <a:r>
              <a:rPr sz="950" spc="-5" dirty="0">
                <a:solidFill>
                  <a:srgbClr val="8597A3"/>
                </a:solidFill>
                <a:latin typeface="Tahoma"/>
                <a:cs typeface="Tahoma"/>
              </a:rPr>
              <a:t>Health</a:t>
            </a:r>
            <a:r>
              <a:rPr sz="950" spc="-10" dirty="0">
                <a:solidFill>
                  <a:srgbClr val="8597A3"/>
                </a:solidFill>
                <a:latin typeface="Tahoma"/>
                <a:cs typeface="Tahoma"/>
              </a:rPr>
              <a:t> </a:t>
            </a:r>
            <a:r>
              <a:rPr sz="950" dirty="0">
                <a:solidFill>
                  <a:srgbClr val="8597A3"/>
                </a:solidFill>
                <a:latin typeface="Tahoma"/>
                <a:cs typeface="Tahoma"/>
              </a:rPr>
              <a:t>and</a:t>
            </a:r>
            <a:r>
              <a:rPr sz="950" spc="-5" dirty="0">
                <a:solidFill>
                  <a:srgbClr val="8597A3"/>
                </a:solidFill>
                <a:latin typeface="Tahoma"/>
                <a:cs typeface="Tahoma"/>
              </a:rPr>
              <a:t> </a:t>
            </a:r>
            <a:r>
              <a:rPr sz="950" spc="-10" dirty="0">
                <a:solidFill>
                  <a:srgbClr val="8597A3"/>
                </a:solidFill>
                <a:latin typeface="Tahoma"/>
                <a:cs typeface="Tahoma"/>
              </a:rPr>
              <a:t>safety</a:t>
            </a:r>
            <a:r>
              <a:rPr sz="950" u="dash" spc="-10" dirty="0">
                <a:solidFill>
                  <a:srgbClr val="8597A3"/>
                </a:solidFill>
                <a:uFill>
                  <a:solidFill>
                    <a:srgbClr val="8597A3"/>
                  </a:solidFill>
                </a:uFill>
                <a:latin typeface="Tahoma"/>
                <a:cs typeface="Tahoma"/>
              </a:rPr>
              <a:t>	</a:t>
            </a:r>
            <a:r>
              <a:rPr sz="950" dirty="0">
                <a:solidFill>
                  <a:srgbClr val="8597A3"/>
                </a:solidFill>
                <a:latin typeface="Tahoma"/>
                <a:cs typeface="Tahoma"/>
              </a:rPr>
              <a:t>24  </a:t>
            </a:r>
            <a:r>
              <a:rPr sz="950" spc="-5" dirty="0">
                <a:solidFill>
                  <a:srgbClr val="8597A3"/>
                </a:solidFill>
                <a:latin typeface="Tahoma"/>
                <a:cs typeface="Tahoma"/>
              </a:rPr>
              <a:t>Prevention </a:t>
            </a:r>
            <a:r>
              <a:rPr sz="950" dirty="0">
                <a:solidFill>
                  <a:srgbClr val="8597A3"/>
                </a:solidFill>
                <a:latin typeface="Tahoma"/>
                <a:cs typeface="Tahoma"/>
              </a:rPr>
              <a:t>of </a:t>
            </a:r>
            <a:r>
              <a:rPr sz="950" spc="-5" dirty="0">
                <a:solidFill>
                  <a:srgbClr val="8597A3"/>
                </a:solidFill>
                <a:latin typeface="Tahoma"/>
                <a:cs typeface="Tahoma"/>
              </a:rPr>
              <a:t>workplace </a:t>
            </a:r>
            <a:r>
              <a:rPr sz="950" dirty="0">
                <a:solidFill>
                  <a:srgbClr val="8597A3"/>
                </a:solidFill>
                <a:latin typeface="Tahoma"/>
                <a:cs typeface="Tahoma"/>
              </a:rPr>
              <a:t>discrimination</a:t>
            </a:r>
            <a:r>
              <a:rPr sz="950" spc="-5" dirty="0">
                <a:solidFill>
                  <a:srgbClr val="8597A3"/>
                </a:solidFill>
                <a:latin typeface="Tahoma"/>
                <a:cs typeface="Tahoma"/>
              </a:rPr>
              <a:t> </a:t>
            </a:r>
            <a:r>
              <a:rPr sz="950" dirty="0">
                <a:solidFill>
                  <a:srgbClr val="8597A3"/>
                </a:solidFill>
                <a:latin typeface="Tahoma"/>
                <a:cs typeface="Tahoma"/>
              </a:rPr>
              <a:t>and</a:t>
            </a:r>
            <a:r>
              <a:rPr sz="950" spc="-5" dirty="0">
                <a:solidFill>
                  <a:srgbClr val="8597A3"/>
                </a:solidFill>
                <a:latin typeface="Tahoma"/>
                <a:cs typeface="Tahoma"/>
              </a:rPr>
              <a:t> harassment</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24  </a:t>
            </a:r>
            <a:r>
              <a:rPr sz="950" spc="-5" dirty="0">
                <a:solidFill>
                  <a:srgbClr val="8597A3"/>
                </a:solidFill>
                <a:latin typeface="Tahoma"/>
                <a:cs typeface="Tahoma"/>
              </a:rPr>
              <a:t>Prevention </a:t>
            </a:r>
            <a:r>
              <a:rPr sz="950" dirty="0">
                <a:solidFill>
                  <a:srgbClr val="8597A3"/>
                </a:solidFill>
                <a:latin typeface="Tahoma"/>
                <a:cs typeface="Tahoma"/>
              </a:rPr>
              <a:t>of</a:t>
            </a:r>
            <a:r>
              <a:rPr sz="950" spc="-5" dirty="0">
                <a:solidFill>
                  <a:srgbClr val="8597A3"/>
                </a:solidFill>
                <a:latin typeface="Tahoma"/>
                <a:cs typeface="Tahoma"/>
              </a:rPr>
              <a:t> sexual</a:t>
            </a:r>
            <a:r>
              <a:rPr sz="950" spc="-10" dirty="0">
                <a:solidFill>
                  <a:srgbClr val="8597A3"/>
                </a:solidFill>
                <a:latin typeface="Tahoma"/>
                <a:cs typeface="Tahoma"/>
              </a:rPr>
              <a:t> </a:t>
            </a:r>
            <a:r>
              <a:rPr sz="950" spc="-5" dirty="0">
                <a:solidFill>
                  <a:srgbClr val="8597A3"/>
                </a:solidFill>
                <a:latin typeface="Tahoma"/>
                <a:cs typeface="Tahoma"/>
              </a:rPr>
              <a:t>harassment</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25  </a:t>
            </a:r>
            <a:r>
              <a:rPr sz="950" spc="-5" dirty="0">
                <a:solidFill>
                  <a:srgbClr val="8597A3"/>
                </a:solidFill>
                <a:latin typeface="Tahoma"/>
                <a:cs typeface="Tahoma"/>
              </a:rPr>
              <a:t>Inappropriate pressure to </a:t>
            </a:r>
            <a:r>
              <a:rPr sz="950" dirty="0">
                <a:solidFill>
                  <a:srgbClr val="8597A3"/>
                </a:solidFill>
                <a:latin typeface="Tahoma"/>
                <a:cs typeface="Tahoma"/>
              </a:rPr>
              <a:t>meet </a:t>
            </a:r>
            <a:r>
              <a:rPr sz="950" spc="-5" dirty="0">
                <a:solidFill>
                  <a:srgbClr val="8597A3"/>
                </a:solidFill>
                <a:latin typeface="Tahoma"/>
                <a:cs typeface="Tahoma"/>
              </a:rPr>
              <a:t>the</a:t>
            </a:r>
            <a:r>
              <a:rPr sz="950" spc="-10" dirty="0">
                <a:solidFill>
                  <a:srgbClr val="8597A3"/>
                </a:solidFill>
                <a:latin typeface="Tahoma"/>
                <a:cs typeface="Tahoma"/>
              </a:rPr>
              <a:t> </a:t>
            </a:r>
            <a:r>
              <a:rPr sz="950" dirty="0">
                <a:solidFill>
                  <a:srgbClr val="8597A3"/>
                </a:solidFill>
                <a:latin typeface="Tahoma"/>
                <a:cs typeface="Tahoma"/>
              </a:rPr>
              <a:t>numbers</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26  </a:t>
            </a:r>
            <a:r>
              <a:rPr sz="950" spc="-15" dirty="0">
                <a:solidFill>
                  <a:srgbClr val="8597A3"/>
                </a:solidFill>
                <a:latin typeface="Tahoma"/>
                <a:cs typeface="Tahoma"/>
              </a:rPr>
              <a:t>Equality, </a:t>
            </a:r>
            <a:r>
              <a:rPr sz="950" spc="-5" dirty="0">
                <a:solidFill>
                  <a:srgbClr val="8597A3"/>
                </a:solidFill>
                <a:latin typeface="Tahoma"/>
                <a:cs typeface="Tahoma"/>
              </a:rPr>
              <a:t>diversity</a:t>
            </a:r>
            <a:r>
              <a:rPr sz="950" spc="5" dirty="0">
                <a:solidFill>
                  <a:srgbClr val="8597A3"/>
                </a:solidFill>
                <a:latin typeface="Tahoma"/>
                <a:cs typeface="Tahoma"/>
              </a:rPr>
              <a:t> </a:t>
            </a:r>
            <a:r>
              <a:rPr sz="950" dirty="0">
                <a:solidFill>
                  <a:srgbClr val="8597A3"/>
                </a:solidFill>
                <a:latin typeface="Tahoma"/>
                <a:cs typeface="Tahoma"/>
              </a:rPr>
              <a:t>and</a:t>
            </a:r>
            <a:r>
              <a:rPr sz="950" spc="-5" dirty="0">
                <a:solidFill>
                  <a:srgbClr val="8597A3"/>
                </a:solidFill>
                <a:latin typeface="Tahoma"/>
                <a:cs typeface="Tahoma"/>
              </a:rPr>
              <a:t> </a:t>
            </a:r>
            <a:r>
              <a:rPr sz="950" dirty="0">
                <a:solidFill>
                  <a:srgbClr val="8597A3"/>
                </a:solidFill>
                <a:latin typeface="Tahoma"/>
                <a:cs typeface="Tahoma"/>
              </a:rPr>
              <a:t>inclusion</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26  </a:t>
            </a:r>
            <a:r>
              <a:rPr sz="950" spc="-20" dirty="0">
                <a:solidFill>
                  <a:srgbClr val="8597A3"/>
                </a:solidFill>
                <a:latin typeface="Tahoma"/>
                <a:cs typeface="Tahoma"/>
              </a:rPr>
              <a:t>Teamwork</a:t>
            </a:r>
            <a:r>
              <a:rPr sz="950" spc="-5" dirty="0">
                <a:solidFill>
                  <a:srgbClr val="8597A3"/>
                </a:solidFill>
                <a:latin typeface="Tahoma"/>
                <a:cs typeface="Tahoma"/>
              </a:rPr>
              <a:t> </a:t>
            </a:r>
            <a:r>
              <a:rPr sz="950" dirty="0">
                <a:solidFill>
                  <a:srgbClr val="8597A3"/>
                </a:solidFill>
                <a:latin typeface="Tahoma"/>
                <a:cs typeface="Tahoma"/>
              </a:rPr>
              <a:t>and</a:t>
            </a:r>
            <a:r>
              <a:rPr sz="950" spc="-5" dirty="0">
                <a:solidFill>
                  <a:srgbClr val="8597A3"/>
                </a:solidFill>
                <a:latin typeface="Tahoma"/>
                <a:cs typeface="Tahoma"/>
              </a:rPr>
              <a:t> collaboration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26  </a:t>
            </a:r>
            <a:r>
              <a:rPr sz="950" spc="-5" dirty="0">
                <a:solidFill>
                  <a:srgbClr val="8597A3"/>
                </a:solidFill>
                <a:latin typeface="Tahoma"/>
                <a:cs typeface="Tahoma"/>
              </a:rPr>
              <a:t>Conflicts </a:t>
            </a:r>
            <a:r>
              <a:rPr sz="950" dirty="0">
                <a:solidFill>
                  <a:srgbClr val="8597A3"/>
                </a:solidFill>
                <a:latin typeface="Tahoma"/>
                <a:cs typeface="Tahoma"/>
              </a:rPr>
              <a:t>of </a:t>
            </a:r>
            <a:r>
              <a:rPr sz="950" spc="-5" dirty="0">
                <a:solidFill>
                  <a:srgbClr val="8597A3"/>
                </a:solidFill>
                <a:latin typeface="Tahoma"/>
                <a:cs typeface="Tahoma"/>
              </a:rPr>
              <a:t>interest disclosure</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27  </a:t>
            </a:r>
            <a:r>
              <a:rPr sz="950" spc="-5" dirty="0">
                <a:solidFill>
                  <a:srgbClr val="8597A3"/>
                </a:solidFill>
                <a:latin typeface="Tahoma"/>
                <a:cs typeface="Tahoma"/>
              </a:rPr>
              <a:t>Drug </a:t>
            </a:r>
            <a:r>
              <a:rPr sz="950" dirty="0">
                <a:solidFill>
                  <a:srgbClr val="8597A3"/>
                </a:solidFill>
                <a:latin typeface="Tahoma"/>
                <a:cs typeface="Tahoma"/>
              </a:rPr>
              <a:t>and alcohol </a:t>
            </a:r>
            <a:r>
              <a:rPr sz="950" spc="-5" dirty="0">
                <a:solidFill>
                  <a:srgbClr val="8597A3"/>
                </a:solidFill>
                <a:latin typeface="Tahoma"/>
                <a:cs typeface="Tahoma"/>
              </a:rPr>
              <a:t>free</a:t>
            </a:r>
            <a:r>
              <a:rPr sz="950" spc="-10" dirty="0">
                <a:solidFill>
                  <a:srgbClr val="8597A3"/>
                </a:solidFill>
                <a:latin typeface="Tahoma"/>
                <a:cs typeface="Tahoma"/>
              </a:rPr>
              <a:t> </a:t>
            </a:r>
            <a:r>
              <a:rPr sz="950" spc="-5" dirty="0">
                <a:solidFill>
                  <a:srgbClr val="8597A3"/>
                </a:solidFill>
                <a:latin typeface="Tahoma"/>
                <a:cs typeface="Tahoma"/>
              </a:rPr>
              <a:t>workplace</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28  </a:t>
            </a:r>
            <a:r>
              <a:rPr sz="950" spc="-5" dirty="0">
                <a:solidFill>
                  <a:srgbClr val="8597A3"/>
                </a:solidFill>
                <a:latin typeface="Tahoma"/>
                <a:cs typeface="Tahoma"/>
              </a:rPr>
              <a:t>Prevention </a:t>
            </a:r>
            <a:r>
              <a:rPr sz="950" dirty="0">
                <a:solidFill>
                  <a:srgbClr val="8597A3"/>
                </a:solidFill>
                <a:latin typeface="Tahoma"/>
                <a:cs typeface="Tahoma"/>
              </a:rPr>
              <a:t>of</a:t>
            </a:r>
            <a:r>
              <a:rPr sz="950" spc="-5" dirty="0">
                <a:solidFill>
                  <a:srgbClr val="8597A3"/>
                </a:solidFill>
                <a:latin typeface="Tahoma"/>
                <a:cs typeface="Tahoma"/>
              </a:rPr>
              <a:t> workplace violence</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28  </a:t>
            </a:r>
            <a:r>
              <a:rPr sz="950" spc="-5" dirty="0">
                <a:solidFill>
                  <a:srgbClr val="8597A3"/>
                </a:solidFill>
                <a:latin typeface="Tahoma"/>
                <a:cs typeface="Tahoma"/>
              </a:rPr>
              <a:t>Privacy </a:t>
            </a:r>
            <a:r>
              <a:rPr sz="950" dirty="0">
                <a:solidFill>
                  <a:srgbClr val="8597A3"/>
                </a:solidFill>
                <a:latin typeface="Tahoma"/>
                <a:cs typeface="Tahoma"/>
              </a:rPr>
              <a:t>and data </a:t>
            </a:r>
            <a:r>
              <a:rPr sz="950" spc="-5" dirty="0">
                <a:solidFill>
                  <a:srgbClr val="8597A3"/>
                </a:solidFill>
                <a:latin typeface="Tahoma"/>
                <a:cs typeface="Tahoma"/>
              </a:rPr>
              <a:t>protection </a:t>
            </a:r>
            <a:r>
              <a:rPr sz="950" dirty="0">
                <a:solidFill>
                  <a:srgbClr val="8597A3"/>
                </a:solidFill>
                <a:latin typeface="Tahoma"/>
                <a:cs typeface="Tahoma"/>
              </a:rPr>
              <a:t>of</a:t>
            </a:r>
            <a:r>
              <a:rPr sz="950" spc="0" dirty="0">
                <a:solidFill>
                  <a:srgbClr val="8597A3"/>
                </a:solidFill>
                <a:latin typeface="Tahoma"/>
                <a:cs typeface="Tahoma"/>
              </a:rPr>
              <a:t> </a:t>
            </a:r>
            <a:r>
              <a:rPr sz="950" dirty="0">
                <a:solidFill>
                  <a:srgbClr val="8597A3"/>
                </a:solidFill>
                <a:latin typeface="Tahoma"/>
                <a:cs typeface="Tahoma"/>
              </a:rPr>
              <a:t>personal</a:t>
            </a:r>
            <a:r>
              <a:rPr sz="950" spc="-5" dirty="0">
                <a:solidFill>
                  <a:srgbClr val="8597A3"/>
                </a:solidFill>
                <a:latin typeface="Tahoma"/>
                <a:cs typeface="Tahoma"/>
              </a:rPr>
              <a:t> information</a:t>
            </a:r>
            <a:r>
              <a:rPr sz="950" u="dash" spc="-5" dirty="0">
                <a:solidFill>
                  <a:srgbClr val="8597A3"/>
                </a:solidFill>
                <a:uFill>
                  <a:solidFill>
                    <a:srgbClr val="8597A3"/>
                  </a:solidFill>
                </a:uFill>
                <a:latin typeface="Tahoma"/>
                <a:cs typeface="Tahoma"/>
              </a:rPr>
              <a:t>	</a:t>
            </a:r>
            <a:r>
              <a:rPr sz="950" dirty="0">
                <a:solidFill>
                  <a:srgbClr val="8597A3"/>
                </a:solidFill>
                <a:latin typeface="Tahoma"/>
                <a:cs typeface="Tahoma"/>
              </a:rPr>
              <a:t>29  </a:t>
            </a:r>
            <a:r>
              <a:rPr sz="950" spc="-5" dirty="0">
                <a:solidFill>
                  <a:srgbClr val="8597A3"/>
                </a:solidFill>
                <a:latin typeface="Tahoma"/>
                <a:cs typeface="Tahoma"/>
              </a:rPr>
              <a:t>Careful </a:t>
            </a:r>
            <a:r>
              <a:rPr sz="950" dirty="0">
                <a:solidFill>
                  <a:srgbClr val="8597A3"/>
                </a:solidFill>
                <a:latin typeface="Tahoma"/>
                <a:cs typeface="Tahoma"/>
              </a:rPr>
              <a:t>use of </a:t>
            </a:r>
            <a:r>
              <a:rPr sz="950" spc="-5" dirty="0">
                <a:solidFill>
                  <a:srgbClr val="8597A3"/>
                </a:solidFill>
                <a:latin typeface="Tahoma"/>
                <a:cs typeface="Tahoma"/>
              </a:rPr>
              <a:t>social</a:t>
            </a:r>
            <a:r>
              <a:rPr sz="950" spc="-10" dirty="0">
                <a:solidFill>
                  <a:srgbClr val="8597A3"/>
                </a:solidFill>
                <a:latin typeface="Tahoma"/>
                <a:cs typeface="Tahoma"/>
              </a:rPr>
              <a:t> </a:t>
            </a:r>
            <a:r>
              <a:rPr sz="950" dirty="0">
                <a:solidFill>
                  <a:srgbClr val="8597A3"/>
                </a:solidFill>
                <a:latin typeface="Tahoma"/>
                <a:cs typeface="Tahoma"/>
              </a:rPr>
              <a:t>media</a:t>
            </a:r>
            <a:r>
              <a:rPr sz="950" u="dash" dirty="0">
                <a:solidFill>
                  <a:srgbClr val="8597A3"/>
                </a:solidFill>
                <a:uFill>
                  <a:solidFill>
                    <a:srgbClr val="8597A3"/>
                  </a:solidFill>
                </a:uFill>
                <a:latin typeface="Tahoma"/>
                <a:cs typeface="Tahoma"/>
              </a:rPr>
              <a:t>	</a:t>
            </a:r>
            <a:r>
              <a:rPr sz="950" dirty="0">
                <a:solidFill>
                  <a:srgbClr val="8597A3"/>
                </a:solidFill>
                <a:latin typeface="Tahoma"/>
                <a:cs typeface="Tahoma"/>
              </a:rPr>
              <a:t>29</a:t>
            </a:r>
            <a:endParaRPr sz="950">
              <a:latin typeface="Tahoma"/>
              <a:cs typeface="Tahoma"/>
            </a:endParaRPr>
          </a:p>
        </p:txBody>
      </p:sp>
      <p:sp>
        <p:nvSpPr>
          <p:cNvPr id="127" name="object 127"/>
          <p:cNvSpPr txBox="1"/>
          <p:nvPr/>
        </p:nvSpPr>
        <p:spPr>
          <a:xfrm>
            <a:off x="5459801" y="6415035"/>
            <a:ext cx="4250690" cy="159018"/>
          </a:xfrm>
          <a:prstGeom prst="rect">
            <a:avLst/>
          </a:prstGeom>
        </p:spPr>
        <p:txBody>
          <a:bodyPr vert="horz" wrap="square" lIns="0" tIns="12700" rIns="0" bIns="0" rtlCol="0">
            <a:spAutoFit/>
          </a:bodyPr>
          <a:lstStyle/>
          <a:p>
            <a:pPr marL="12700">
              <a:lnSpc>
                <a:spcPct val="100000"/>
              </a:lnSpc>
              <a:spcBef>
                <a:spcPts val="100"/>
              </a:spcBef>
              <a:tabLst>
                <a:tab pos="4063365" algn="l"/>
              </a:tabLst>
            </a:pPr>
            <a:r>
              <a:rPr sz="950" b="1" spc="-5" dirty="0" smtClean="0">
                <a:solidFill>
                  <a:srgbClr val="346885"/>
                </a:solidFill>
                <a:latin typeface="Tahoma"/>
                <a:cs typeface="Tahoma"/>
              </a:rPr>
              <a:t>Key</a:t>
            </a:r>
            <a:r>
              <a:rPr sz="950" b="1" spc="-10" dirty="0" smtClean="0">
                <a:solidFill>
                  <a:srgbClr val="346885"/>
                </a:solidFill>
                <a:latin typeface="Tahoma"/>
                <a:cs typeface="Tahoma"/>
              </a:rPr>
              <a:t> </a:t>
            </a:r>
            <a:r>
              <a:rPr sz="950" b="1" spc="-5" dirty="0">
                <a:solidFill>
                  <a:srgbClr val="346885"/>
                </a:solidFill>
                <a:latin typeface="Tahoma"/>
                <a:cs typeface="Tahoma"/>
              </a:rPr>
              <a:t>Takeaways</a:t>
            </a:r>
            <a:r>
              <a:rPr sz="950" b="1" u="dash" spc="-5" dirty="0">
                <a:solidFill>
                  <a:srgbClr val="346885"/>
                </a:solidFill>
                <a:uFill>
                  <a:solidFill>
                    <a:srgbClr val="346885"/>
                  </a:solidFill>
                </a:uFill>
                <a:latin typeface="Tahoma"/>
                <a:cs typeface="Tahoma"/>
              </a:rPr>
              <a:t>	</a:t>
            </a:r>
            <a:r>
              <a:rPr sz="950" b="1" dirty="0">
                <a:solidFill>
                  <a:srgbClr val="346885"/>
                </a:solidFill>
                <a:latin typeface="Tahoma"/>
                <a:cs typeface="Tahoma"/>
              </a:rPr>
              <a:t>30</a:t>
            </a:r>
            <a:endParaRPr sz="950" dirty="0">
              <a:latin typeface="Tahoma"/>
              <a:cs typeface="Tahoma"/>
            </a:endParaRPr>
          </a:p>
        </p:txBody>
      </p:sp>
      <p:sp>
        <p:nvSpPr>
          <p:cNvPr id="128" name="object 128"/>
          <p:cNvSpPr txBox="1"/>
          <p:nvPr/>
        </p:nvSpPr>
        <p:spPr>
          <a:xfrm>
            <a:off x="5459801" y="6692410"/>
            <a:ext cx="4250690" cy="170180"/>
          </a:xfrm>
          <a:prstGeom prst="rect">
            <a:avLst/>
          </a:prstGeom>
        </p:spPr>
        <p:txBody>
          <a:bodyPr vert="horz" wrap="square" lIns="0" tIns="12700" rIns="0" bIns="0" rtlCol="0">
            <a:spAutoFit/>
          </a:bodyPr>
          <a:lstStyle/>
          <a:p>
            <a:pPr marL="12700">
              <a:lnSpc>
                <a:spcPct val="100000"/>
              </a:lnSpc>
              <a:spcBef>
                <a:spcPts val="100"/>
              </a:spcBef>
              <a:tabLst>
                <a:tab pos="4064000" algn="l"/>
              </a:tabLst>
            </a:pPr>
            <a:r>
              <a:rPr sz="950" b="1" spc="-5" dirty="0">
                <a:solidFill>
                  <a:srgbClr val="346885"/>
                </a:solidFill>
                <a:latin typeface="Tahoma"/>
                <a:cs typeface="Tahoma"/>
              </a:rPr>
              <a:t>Helpline</a:t>
            </a:r>
            <a:r>
              <a:rPr sz="950" b="1" spc="-10" dirty="0">
                <a:solidFill>
                  <a:srgbClr val="346885"/>
                </a:solidFill>
                <a:latin typeface="Tahoma"/>
                <a:cs typeface="Tahoma"/>
              </a:rPr>
              <a:t> </a:t>
            </a:r>
            <a:r>
              <a:rPr sz="950" b="1" spc="-5" dirty="0">
                <a:solidFill>
                  <a:srgbClr val="346885"/>
                </a:solidFill>
                <a:latin typeface="Tahoma"/>
                <a:cs typeface="Tahoma"/>
              </a:rPr>
              <a:t>Contact</a:t>
            </a:r>
            <a:r>
              <a:rPr sz="950" b="1" spc="-10" dirty="0">
                <a:solidFill>
                  <a:srgbClr val="346885"/>
                </a:solidFill>
                <a:latin typeface="Tahoma"/>
                <a:cs typeface="Tahoma"/>
              </a:rPr>
              <a:t> </a:t>
            </a:r>
            <a:r>
              <a:rPr sz="950" b="1" spc="-5" dirty="0">
                <a:solidFill>
                  <a:srgbClr val="346885"/>
                </a:solidFill>
                <a:latin typeface="Tahoma"/>
                <a:cs typeface="Tahoma"/>
              </a:rPr>
              <a:t>Details</a:t>
            </a:r>
            <a:r>
              <a:rPr sz="950" b="1" u="dash" spc="-5" dirty="0">
                <a:solidFill>
                  <a:srgbClr val="346885"/>
                </a:solidFill>
                <a:uFill>
                  <a:solidFill>
                    <a:srgbClr val="346885"/>
                  </a:solidFill>
                </a:uFill>
                <a:latin typeface="Tahoma"/>
                <a:cs typeface="Tahoma"/>
              </a:rPr>
              <a:t>	</a:t>
            </a:r>
            <a:r>
              <a:rPr sz="950" b="1" dirty="0">
                <a:solidFill>
                  <a:srgbClr val="346885"/>
                </a:solidFill>
                <a:latin typeface="Tahoma"/>
                <a:cs typeface="Tahoma"/>
              </a:rPr>
              <a:t>31</a:t>
            </a:r>
            <a:endParaRPr sz="950">
              <a:latin typeface="Tahoma"/>
              <a:cs typeface="Tahoma"/>
            </a:endParaRPr>
          </a:p>
        </p:txBody>
      </p:sp>
      <p:sp>
        <p:nvSpPr>
          <p:cNvPr id="129" name="object 129"/>
          <p:cNvSpPr txBox="1">
            <a:spLocks noGrp="1"/>
          </p:cNvSpPr>
          <p:nvPr>
            <p:ph type="title"/>
          </p:nvPr>
        </p:nvSpPr>
        <p:spPr>
          <a:xfrm>
            <a:off x="491300" y="995570"/>
            <a:ext cx="2718435" cy="391160"/>
          </a:xfrm>
          <a:prstGeom prst="rect">
            <a:avLst/>
          </a:prstGeom>
        </p:spPr>
        <p:txBody>
          <a:bodyPr vert="horz" wrap="square" lIns="0" tIns="12700" rIns="0" bIns="0" rtlCol="0">
            <a:spAutoFit/>
          </a:bodyPr>
          <a:lstStyle/>
          <a:p>
            <a:pPr marL="12700">
              <a:lnSpc>
                <a:spcPct val="100000"/>
              </a:lnSpc>
              <a:spcBef>
                <a:spcPts val="100"/>
              </a:spcBef>
            </a:pPr>
            <a:r>
              <a:rPr spc="-40" dirty="0"/>
              <a:t>Table </a:t>
            </a:r>
            <a:r>
              <a:rPr dirty="0"/>
              <a:t>of</a:t>
            </a:r>
            <a:r>
              <a:rPr spc="75" dirty="0"/>
              <a:t> </a:t>
            </a:r>
            <a:r>
              <a:rPr spc="0" dirty="0"/>
              <a:t>Contents</a:t>
            </a:r>
          </a:p>
        </p:txBody>
      </p:sp>
      <p:sp>
        <p:nvSpPr>
          <p:cNvPr id="130" name="object 130"/>
          <p:cNvSpPr txBox="1"/>
          <p:nvPr/>
        </p:nvSpPr>
        <p:spPr>
          <a:xfrm>
            <a:off x="491299" y="7163392"/>
            <a:ext cx="8458200" cy="120546"/>
          </a:xfrm>
          <a:prstGeom prst="rect">
            <a:avLst/>
          </a:prstGeom>
        </p:spPr>
        <p:txBody>
          <a:bodyPr vert="horz" wrap="square" lIns="0" tIns="12700" rIns="0" bIns="0" rtlCol="0">
            <a:spAutoFit/>
          </a:bodyPr>
          <a:lstStyle/>
          <a:p>
            <a:pPr marL="12700">
              <a:lnSpc>
                <a:spcPct val="100000"/>
              </a:lnSpc>
              <a:spcBef>
                <a:spcPts val="100"/>
              </a:spcBef>
            </a:pPr>
            <a:r>
              <a:rPr sz="700" dirty="0" smtClean="0">
                <a:solidFill>
                  <a:srgbClr val="8597A3"/>
                </a:solidFill>
                <a:latin typeface="Tahoma"/>
                <a:cs typeface="Tahoma"/>
              </a:rPr>
              <a:t>This </a:t>
            </a:r>
            <a:r>
              <a:rPr sz="700" spc="-5" dirty="0">
                <a:solidFill>
                  <a:srgbClr val="8597A3"/>
                </a:solidFill>
                <a:latin typeface="Tahoma"/>
                <a:cs typeface="Tahoma"/>
              </a:rPr>
              <a:t>version </a:t>
            </a:r>
            <a:r>
              <a:rPr sz="700" dirty="0">
                <a:solidFill>
                  <a:srgbClr val="8597A3"/>
                </a:solidFill>
                <a:latin typeface="Tahoma"/>
                <a:cs typeface="Tahoma"/>
              </a:rPr>
              <a:t>of our Code </a:t>
            </a:r>
            <a:r>
              <a:rPr sz="700" spc="-5" dirty="0">
                <a:solidFill>
                  <a:srgbClr val="8597A3"/>
                </a:solidFill>
                <a:latin typeface="Tahoma"/>
                <a:cs typeface="Tahoma"/>
              </a:rPr>
              <a:t>introduced </a:t>
            </a:r>
            <a:r>
              <a:rPr lang="en-GB" sz="700" dirty="0" smtClean="0">
                <a:solidFill>
                  <a:srgbClr val="8597A3"/>
                </a:solidFill>
                <a:latin typeface="Tahoma"/>
                <a:cs typeface="Tahoma"/>
              </a:rPr>
              <a:t>September</a:t>
            </a:r>
            <a:r>
              <a:rPr sz="700" dirty="0" smtClean="0">
                <a:solidFill>
                  <a:srgbClr val="8597A3"/>
                </a:solidFill>
                <a:latin typeface="Tahoma"/>
                <a:cs typeface="Tahoma"/>
              </a:rPr>
              <a:t> 20</a:t>
            </a:r>
            <a:r>
              <a:rPr lang="en-GB" sz="700" dirty="0" smtClean="0">
                <a:solidFill>
                  <a:srgbClr val="8597A3"/>
                </a:solidFill>
                <a:latin typeface="Tahoma"/>
                <a:cs typeface="Tahoma"/>
              </a:rPr>
              <a:t>21</a:t>
            </a:r>
            <a:r>
              <a:rPr sz="700" dirty="0" smtClean="0">
                <a:solidFill>
                  <a:srgbClr val="8597A3"/>
                </a:solidFill>
                <a:latin typeface="Tahoma"/>
                <a:cs typeface="Tahoma"/>
              </a:rPr>
              <a:t>, </a:t>
            </a:r>
            <a:r>
              <a:rPr sz="700" spc="-5" dirty="0">
                <a:solidFill>
                  <a:srgbClr val="8597A3"/>
                </a:solidFill>
                <a:latin typeface="Tahoma"/>
                <a:cs typeface="Tahoma"/>
              </a:rPr>
              <a:t>replaces any previous versions </a:t>
            </a:r>
            <a:r>
              <a:rPr sz="700" dirty="0">
                <a:solidFill>
                  <a:srgbClr val="8597A3"/>
                </a:solidFill>
                <a:latin typeface="Tahoma"/>
                <a:cs typeface="Tahoma"/>
              </a:rPr>
              <a:t>issued and </a:t>
            </a:r>
            <a:r>
              <a:rPr sz="700" spc="-5" dirty="0">
                <a:solidFill>
                  <a:srgbClr val="8597A3"/>
                </a:solidFill>
                <a:latin typeface="Tahoma"/>
                <a:cs typeface="Tahoma"/>
              </a:rPr>
              <a:t>applies worldwide to </a:t>
            </a:r>
            <a:r>
              <a:rPr sz="700" dirty="0">
                <a:solidFill>
                  <a:srgbClr val="8597A3"/>
                </a:solidFill>
                <a:latin typeface="Tahoma"/>
                <a:cs typeface="Tahoma"/>
              </a:rPr>
              <a:t>all </a:t>
            </a:r>
            <a:r>
              <a:rPr sz="700" spc="-5" dirty="0">
                <a:solidFill>
                  <a:srgbClr val="8597A3"/>
                </a:solidFill>
                <a:latin typeface="Tahoma"/>
                <a:cs typeface="Tahoma"/>
              </a:rPr>
              <a:t>officers, directors </a:t>
            </a:r>
            <a:r>
              <a:rPr sz="700" dirty="0">
                <a:solidFill>
                  <a:srgbClr val="8597A3"/>
                </a:solidFill>
                <a:latin typeface="Tahoma"/>
                <a:cs typeface="Tahoma"/>
              </a:rPr>
              <a:t>and </a:t>
            </a:r>
            <a:r>
              <a:rPr sz="700" spc="-10" dirty="0">
                <a:solidFill>
                  <a:srgbClr val="8597A3"/>
                </a:solidFill>
                <a:latin typeface="Tahoma"/>
                <a:cs typeface="Tahoma"/>
              </a:rPr>
              <a:t>employees </a:t>
            </a:r>
            <a:r>
              <a:rPr sz="700" dirty="0">
                <a:solidFill>
                  <a:srgbClr val="8597A3"/>
                </a:solidFill>
                <a:latin typeface="Tahoma"/>
                <a:cs typeface="Tahoma"/>
              </a:rPr>
              <a:t>of Cobham </a:t>
            </a:r>
            <a:r>
              <a:rPr lang="en-GB" sz="700" dirty="0" smtClean="0">
                <a:solidFill>
                  <a:srgbClr val="8597A3"/>
                </a:solidFill>
                <a:latin typeface="Tahoma"/>
                <a:cs typeface="Tahoma"/>
              </a:rPr>
              <a:t>Ltd</a:t>
            </a:r>
            <a:r>
              <a:rPr sz="700" dirty="0" smtClean="0">
                <a:solidFill>
                  <a:srgbClr val="8597A3"/>
                </a:solidFill>
                <a:latin typeface="Tahoma"/>
                <a:cs typeface="Tahoma"/>
              </a:rPr>
              <a:t> </a:t>
            </a:r>
            <a:r>
              <a:rPr sz="700" spc="-5" dirty="0">
                <a:solidFill>
                  <a:srgbClr val="8597A3"/>
                </a:solidFill>
                <a:latin typeface="Tahoma"/>
                <a:cs typeface="Tahoma"/>
              </a:rPr>
              <a:t>and its</a:t>
            </a:r>
            <a:r>
              <a:rPr sz="700" spc="-40" dirty="0">
                <a:solidFill>
                  <a:srgbClr val="8597A3"/>
                </a:solidFill>
                <a:latin typeface="Tahoma"/>
                <a:cs typeface="Tahoma"/>
              </a:rPr>
              <a:t> </a:t>
            </a:r>
            <a:r>
              <a:rPr sz="700" spc="-5" dirty="0">
                <a:solidFill>
                  <a:srgbClr val="8597A3"/>
                </a:solidFill>
                <a:latin typeface="Tahoma"/>
                <a:cs typeface="Tahoma"/>
              </a:rPr>
              <a:t>subsidiaries.</a:t>
            </a:r>
            <a:endParaRPr sz="700" dirty="0">
              <a:latin typeface="Tahoma"/>
              <a:cs typeface="Tahoma"/>
            </a:endParaRPr>
          </a:p>
        </p:txBody>
      </p:sp>
      <p:sp>
        <p:nvSpPr>
          <p:cNvPr id="131" name="object 131"/>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32" name="object 132"/>
          <p:cNvSpPr txBox="1"/>
          <p:nvPr/>
        </p:nvSpPr>
        <p:spPr>
          <a:xfrm>
            <a:off x="10247300" y="7160404"/>
            <a:ext cx="984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8597A3"/>
                </a:solidFill>
                <a:latin typeface="Tahoma"/>
                <a:cs typeface="Tahoma"/>
              </a:rPr>
              <a:t>2</a:t>
            </a:r>
            <a:endParaRPr sz="90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txBox="1">
            <a:spLocks noGrp="1"/>
          </p:cNvSpPr>
          <p:nvPr>
            <p:ph type="title"/>
          </p:nvPr>
        </p:nvSpPr>
        <p:spPr>
          <a:xfrm>
            <a:off x="491300" y="995570"/>
            <a:ext cx="3694429" cy="391160"/>
          </a:xfrm>
          <a:prstGeom prst="rect">
            <a:avLst/>
          </a:prstGeom>
        </p:spPr>
        <p:txBody>
          <a:bodyPr vert="horz" wrap="square" lIns="0" tIns="12700" rIns="0" bIns="0" rtlCol="0">
            <a:spAutoFit/>
          </a:bodyPr>
          <a:lstStyle/>
          <a:p>
            <a:pPr marL="12700">
              <a:lnSpc>
                <a:spcPct val="100000"/>
              </a:lnSpc>
              <a:spcBef>
                <a:spcPts val="100"/>
              </a:spcBef>
            </a:pPr>
            <a:r>
              <a:rPr spc="-5" dirty="0"/>
              <a:t>Corporate</a:t>
            </a:r>
            <a:r>
              <a:rPr spc="-85" dirty="0"/>
              <a:t> </a:t>
            </a:r>
            <a:r>
              <a:rPr spc="-5" dirty="0"/>
              <a:t>opportunities</a:t>
            </a:r>
          </a:p>
        </p:txBody>
      </p:sp>
      <p:sp>
        <p:nvSpPr>
          <p:cNvPr id="11" name="object 11"/>
          <p:cNvSpPr txBox="1"/>
          <p:nvPr/>
        </p:nvSpPr>
        <p:spPr>
          <a:xfrm>
            <a:off x="851300" y="1465971"/>
            <a:ext cx="3905885" cy="863600"/>
          </a:xfrm>
          <a:prstGeom prst="rect">
            <a:avLst/>
          </a:prstGeom>
        </p:spPr>
        <p:txBody>
          <a:bodyPr vert="horz" wrap="square" lIns="0" tIns="12700" rIns="0" bIns="0" rtlCol="0">
            <a:spAutoFit/>
          </a:bodyPr>
          <a:lstStyle/>
          <a:p>
            <a:pPr marL="12700" marR="5080">
              <a:lnSpc>
                <a:spcPct val="107800"/>
              </a:lnSpc>
              <a:spcBef>
                <a:spcPts val="100"/>
              </a:spcBef>
            </a:pPr>
            <a:r>
              <a:rPr sz="850" spc="-5" dirty="0">
                <a:solidFill>
                  <a:srgbClr val="8597A3"/>
                </a:solidFill>
                <a:latin typeface="Tahoma"/>
                <a:cs typeface="Tahoma"/>
              </a:rPr>
              <a:t>If you </a:t>
            </a:r>
            <a:r>
              <a:rPr sz="850" dirty="0">
                <a:solidFill>
                  <a:srgbClr val="8597A3"/>
                </a:solidFill>
                <a:latin typeface="Tahoma"/>
                <a:cs typeface="Tahoma"/>
              </a:rPr>
              <a:t>learn of a business or </a:t>
            </a:r>
            <a:r>
              <a:rPr sz="850" spc="-10" dirty="0">
                <a:solidFill>
                  <a:srgbClr val="8597A3"/>
                </a:solidFill>
                <a:latin typeface="Tahoma"/>
                <a:cs typeface="Tahoma"/>
              </a:rPr>
              <a:t>investment </a:t>
            </a:r>
            <a:r>
              <a:rPr sz="850" spc="-5" dirty="0">
                <a:solidFill>
                  <a:srgbClr val="8597A3"/>
                </a:solidFill>
                <a:latin typeface="Tahoma"/>
                <a:cs typeface="Tahoma"/>
              </a:rPr>
              <a:t>opportunity through the </a:t>
            </a:r>
            <a:r>
              <a:rPr sz="850" dirty="0">
                <a:solidFill>
                  <a:srgbClr val="8597A3"/>
                </a:solidFill>
                <a:latin typeface="Tahoma"/>
                <a:cs typeface="Tahoma"/>
              </a:rPr>
              <a:t>use of </a:t>
            </a:r>
            <a:r>
              <a:rPr sz="850" spc="-5" dirty="0">
                <a:solidFill>
                  <a:srgbClr val="8597A3"/>
                </a:solidFill>
                <a:latin typeface="Tahoma"/>
                <a:cs typeface="Tahoma"/>
              </a:rPr>
              <a:t>corporate  property </a:t>
            </a:r>
            <a:r>
              <a:rPr sz="850" dirty="0">
                <a:solidFill>
                  <a:srgbClr val="8597A3"/>
                </a:solidFill>
                <a:latin typeface="Tahoma"/>
                <a:cs typeface="Tahoma"/>
              </a:rPr>
              <a:t>or </a:t>
            </a:r>
            <a:r>
              <a:rPr sz="850" spc="-5" dirty="0">
                <a:solidFill>
                  <a:srgbClr val="8597A3"/>
                </a:solidFill>
                <a:latin typeface="Tahoma"/>
                <a:cs typeface="Tahoma"/>
              </a:rPr>
              <a:t>information from </a:t>
            </a:r>
            <a:r>
              <a:rPr sz="850" dirty="0">
                <a:solidFill>
                  <a:srgbClr val="8597A3"/>
                </a:solidFill>
                <a:latin typeface="Tahoma"/>
                <a:cs typeface="Tahoma"/>
              </a:rPr>
              <a:t>a </a:t>
            </a:r>
            <a:r>
              <a:rPr sz="850" spc="-5" dirty="0">
                <a:solidFill>
                  <a:srgbClr val="8597A3"/>
                </a:solidFill>
                <a:latin typeface="Tahoma"/>
                <a:cs typeface="Tahoma"/>
              </a:rPr>
              <a:t>competitor </a:t>
            </a:r>
            <a:r>
              <a:rPr sz="850" dirty="0">
                <a:solidFill>
                  <a:srgbClr val="8597A3"/>
                </a:solidFill>
                <a:latin typeface="Tahoma"/>
                <a:cs typeface="Tahoma"/>
              </a:rPr>
              <a:t>or actual or potential </a:t>
            </a:r>
            <a:r>
              <a:rPr sz="850" spc="-20" dirty="0">
                <a:solidFill>
                  <a:srgbClr val="8597A3"/>
                </a:solidFill>
                <a:latin typeface="Tahoma"/>
                <a:cs typeface="Tahoma"/>
              </a:rPr>
              <a:t>customer, </a:t>
            </a:r>
            <a:r>
              <a:rPr sz="850" spc="-5" dirty="0">
                <a:solidFill>
                  <a:srgbClr val="8597A3"/>
                </a:solidFill>
                <a:latin typeface="Tahoma"/>
                <a:cs typeface="Tahoma"/>
              </a:rPr>
              <a:t>client,  </a:t>
            </a:r>
            <a:r>
              <a:rPr sz="850" spc="-20" dirty="0">
                <a:solidFill>
                  <a:srgbClr val="8597A3"/>
                </a:solidFill>
                <a:latin typeface="Tahoma"/>
                <a:cs typeface="Tahoma"/>
              </a:rPr>
              <a:t>supplier, </a:t>
            </a:r>
            <a:r>
              <a:rPr sz="850" dirty="0">
                <a:solidFill>
                  <a:srgbClr val="8597A3"/>
                </a:solidFill>
                <a:latin typeface="Tahoma"/>
                <a:cs typeface="Tahoma"/>
              </a:rPr>
              <a:t>or business associate of </a:t>
            </a:r>
            <a:r>
              <a:rPr sz="850" spc="-5" dirty="0">
                <a:solidFill>
                  <a:srgbClr val="8597A3"/>
                </a:solidFill>
                <a:latin typeface="Tahoma"/>
                <a:cs typeface="Tahoma"/>
              </a:rPr>
              <a:t>the </a:t>
            </a:r>
            <a:r>
              <a:rPr sz="850" spc="-15" dirty="0">
                <a:solidFill>
                  <a:srgbClr val="8597A3"/>
                </a:solidFill>
                <a:latin typeface="Tahoma"/>
                <a:cs typeface="Tahoma"/>
              </a:rPr>
              <a:t>Company, </a:t>
            </a:r>
            <a:r>
              <a:rPr sz="850" spc="-5" dirty="0">
                <a:solidFill>
                  <a:srgbClr val="8597A3"/>
                </a:solidFill>
                <a:latin typeface="Tahoma"/>
                <a:cs typeface="Tahoma"/>
              </a:rPr>
              <a:t>you may </a:t>
            </a:r>
            <a:r>
              <a:rPr sz="850" dirty="0">
                <a:solidFill>
                  <a:srgbClr val="8597A3"/>
                </a:solidFill>
                <a:latin typeface="Tahoma"/>
                <a:cs typeface="Tahoma"/>
              </a:rPr>
              <a:t>not participate in </a:t>
            </a:r>
            <a:r>
              <a:rPr sz="850" spc="-5" dirty="0">
                <a:solidFill>
                  <a:srgbClr val="8597A3"/>
                </a:solidFill>
                <a:latin typeface="Tahoma"/>
                <a:cs typeface="Tahoma"/>
              </a:rPr>
              <a:t>the  opportunity </a:t>
            </a:r>
            <a:r>
              <a:rPr sz="850" dirty="0">
                <a:solidFill>
                  <a:srgbClr val="8597A3"/>
                </a:solidFill>
                <a:latin typeface="Tahoma"/>
                <a:cs typeface="Tahoma"/>
              </a:rPr>
              <a:t>or </a:t>
            </a:r>
            <a:r>
              <a:rPr sz="850" spc="-5" dirty="0">
                <a:solidFill>
                  <a:srgbClr val="8597A3"/>
                </a:solidFill>
                <a:latin typeface="Tahoma"/>
                <a:cs typeface="Tahoma"/>
              </a:rPr>
              <a:t>make the investment without the </a:t>
            </a:r>
            <a:r>
              <a:rPr sz="850" dirty="0">
                <a:solidFill>
                  <a:srgbClr val="8597A3"/>
                </a:solidFill>
                <a:latin typeface="Tahoma"/>
                <a:cs typeface="Tahoma"/>
              </a:rPr>
              <a:t>prior </a:t>
            </a:r>
            <a:r>
              <a:rPr sz="850" spc="-5" dirty="0">
                <a:solidFill>
                  <a:srgbClr val="8597A3"/>
                </a:solidFill>
                <a:latin typeface="Tahoma"/>
                <a:cs typeface="Tahoma"/>
              </a:rPr>
              <a:t>written approval </a:t>
            </a:r>
            <a:r>
              <a:rPr sz="850" dirty="0">
                <a:solidFill>
                  <a:srgbClr val="8597A3"/>
                </a:solidFill>
                <a:latin typeface="Tahoma"/>
                <a:cs typeface="Tahoma"/>
              </a:rPr>
              <a:t>of </a:t>
            </a:r>
            <a:r>
              <a:rPr lang="en-GB" sz="850" spc="-5" dirty="0" smtClean="0">
                <a:solidFill>
                  <a:srgbClr val="8597A3"/>
                </a:solidFill>
                <a:latin typeface="Tahoma"/>
                <a:cs typeface="Tahoma"/>
              </a:rPr>
              <a:t>senior leadership</a:t>
            </a:r>
            <a:r>
              <a:rPr sz="850" spc="-5" dirty="0" smtClean="0">
                <a:solidFill>
                  <a:srgbClr val="8597A3"/>
                </a:solidFill>
                <a:latin typeface="Tahoma"/>
                <a:cs typeface="Tahoma"/>
              </a:rPr>
              <a:t>. </a:t>
            </a:r>
            <a:r>
              <a:rPr sz="850" spc="-20" dirty="0">
                <a:solidFill>
                  <a:srgbClr val="8597A3"/>
                </a:solidFill>
                <a:latin typeface="Tahoma"/>
                <a:cs typeface="Tahoma"/>
              </a:rPr>
              <a:t>We  </a:t>
            </a:r>
            <a:r>
              <a:rPr sz="850" dirty="0">
                <a:solidFill>
                  <a:srgbClr val="8597A3"/>
                </a:solidFill>
                <a:latin typeface="Tahoma"/>
                <a:cs typeface="Tahoma"/>
              </a:rPr>
              <a:t>must not use </a:t>
            </a:r>
            <a:r>
              <a:rPr sz="850" spc="-5" dirty="0">
                <a:solidFill>
                  <a:srgbClr val="8597A3"/>
                </a:solidFill>
                <a:latin typeface="Tahoma"/>
                <a:cs typeface="Tahoma"/>
              </a:rPr>
              <a:t>any corporate property </a:t>
            </a:r>
            <a:r>
              <a:rPr sz="850" dirty="0">
                <a:solidFill>
                  <a:srgbClr val="8597A3"/>
                </a:solidFill>
                <a:latin typeface="Tahoma"/>
                <a:cs typeface="Tahoma"/>
              </a:rPr>
              <a:t>or </a:t>
            </a:r>
            <a:r>
              <a:rPr sz="850" spc="-5" dirty="0">
                <a:solidFill>
                  <a:srgbClr val="8597A3"/>
                </a:solidFill>
                <a:latin typeface="Tahoma"/>
                <a:cs typeface="Tahoma"/>
              </a:rPr>
              <a:t>information for improper </a:t>
            </a:r>
            <a:r>
              <a:rPr sz="850" dirty="0">
                <a:solidFill>
                  <a:srgbClr val="8597A3"/>
                </a:solidFill>
                <a:latin typeface="Tahoma"/>
                <a:cs typeface="Tahoma"/>
              </a:rPr>
              <a:t>personal</a:t>
            </a:r>
            <a:r>
              <a:rPr sz="850" spc="40" dirty="0">
                <a:solidFill>
                  <a:srgbClr val="8597A3"/>
                </a:solidFill>
                <a:latin typeface="Tahoma"/>
                <a:cs typeface="Tahoma"/>
              </a:rPr>
              <a:t> </a:t>
            </a:r>
            <a:r>
              <a:rPr sz="850" dirty="0">
                <a:solidFill>
                  <a:srgbClr val="8597A3"/>
                </a:solidFill>
                <a:latin typeface="Tahoma"/>
                <a:cs typeface="Tahoma"/>
              </a:rPr>
              <a:t>gain.</a:t>
            </a:r>
            <a:endParaRPr sz="850" dirty="0">
              <a:latin typeface="Tahoma"/>
              <a:cs typeface="Tahoma"/>
            </a:endParaRPr>
          </a:p>
        </p:txBody>
      </p:sp>
      <p:sp>
        <p:nvSpPr>
          <p:cNvPr id="12" name="object 12"/>
          <p:cNvSpPr txBox="1"/>
          <p:nvPr/>
        </p:nvSpPr>
        <p:spPr>
          <a:xfrm>
            <a:off x="5413700" y="995570"/>
            <a:ext cx="4187825" cy="25279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8597A3"/>
                </a:solidFill>
                <a:latin typeface="Tahoma"/>
                <a:cs typeface="Tahoma"/>
              </a:rPr>
              <a:t>Trade</a:t>
            </a:r>
            <a:r>
              <a:rPr sz="2400" b="1" spc="-15" dirty="0">
                <a:solidFill>
                  <a:srgbClr val="8597A3"/>
                </a:solidFill>
                <a:latin typeface="Tahoma"/>
                <a:cs typeface="Tahoma"/>
              </a:rPr>
              <a:t> </a:t>
            </a:r>
            <a:r>
              <a:rPr sz="2400" b="1" dirty="0">
                <a:solidFill>
                  <a:srgbClr val="8597A3"/>
                </a:solidFill>
                <a:latin typeface="Tahoma"/>
                <a:cs typeface="Tahoma"/>
              </a:rPr>
              <a:t>associations</a:t>
            </a:r>
            <a:endParaRPr sz="2400" dirty="0">
              <a:latin typeface="Tahoma"/>
              <a:cs typeface="Tahoma"/>
            </a:endParaRPr>
          </a:p>
          <a:p>
            <a:pPr marL="372110" marR="120650">
              <a:lnSpc>
                <a:spcPct val="107800"/>
              </a:lnSpc>
              <a:spcBef>
                <a:spcPts val="825"/>
              </a:spcBef>
            </a:pPr>
            <a:r>
              <a:rPr sz="850" dirty="0">
                <a:solidFill>
                  <a:srgbClr val="8597A3"/>
                </a:solidFill>
                <a:latin typeface="Tahoma"/>
                <a:cs typeface="Tahoma"/>
              </a:rPr>
              <a:t>A </a:t>
            </a:r>
            <a:r>
              <a:rPr sz="850" spc="-5" dirty="0">
                <a:solidFill>
                  <a:srgbClr val="8597A3"/>
                </a:solidFill>
                <a:latin typeface="Tahoma"/>
                <a:cs typeface="Tahoma"/>
              </a:rPr>
              <a:t>trade </a:t>
            </a:r>
            <a:r>
              <a:rPr sz="850" dirty="0">
                <a:solidFill>
                  <a:srgbClr val="8597A3"/>
                </a:solidFill>
                <a:latin typeface="Tahoma"/>
                <a:cs typeface="Tahoma"/>
              </a:rPr>
              <a:t>association is an </a:t>
            </a:r>
            <a:r>
              <a:rPr sz="850" spc="-5" dirty="0">
                <a:solidFill>
                  <a:srgbClr val="8597A3"/>
                </a:solidFill>
                <a:latin typeface="Tahoma"/>
                <a:cs typeface="Tahoma"/>
              </a:rPr>
              <a:t>organisation founded </a:t>
            </a:r>
            <a:r>
              <a:rPr sz="850" dirty="0">
                <a:solidFill>
                  <a:srgbClr val="8597A3"/>
                </a:solidFill>
                <a:latin typeface="Tahoma"/>
                <a:cs typeface="Tahoma"/>
              </a:rPr>
              <a:t>and </a:t>
            </a:r>
            <a:r>
              <a:rPr sz="850" spc="-5" dirty="0">
                <a:solidFill>
                  <a:srgbClr val="8597A3"/>
                </a:solidFill>
                <a:latin typeface="Tahoma"/>
                <a:cs typeface="Tahoma"/>
              </a:rPr>
              <a:t>funded by </a:t>
            </a:r>
            <a:r>
              <a:rPr sz="850" dirty="0">
                <a:solidFill>
                  <a:srgbClr val="8597A3"/>
                </a:solidFill>
                <a:latin typeface="Tahoma"/>
                <a:cs typeface="Tahoma"/>
              </a:rPr>
              <a:t>businesses </a:t>
            </a:r>
            <a:r>
              <a:rPr sz="850" spc="-5" dirty="0">
                <a:solidFill>
                  <a:srgbClr val="8597A3"/>
                </a:solidFill>
                <a:latin typeface="Tahoma"/>
                <a:cs typeface="Tahoma"/>
              </a:rPr>
              <a:t>that  operate </a:t>
            </a:r>
            <a:r>
              <a:rPr sz="850" dirty="0">
                <a:solidFill>
                  <a:srgbClr val="8597A3"/>
                </a:solidFill>
                <a:latin typeface="Tahoma"/>
                <a:cs typeface="Tahoma"/>
              </a:rPr>
              <a:t>in a </a:t>
            </a:r>
            <a:r>
              <a:rPr sz="850" spc="-10" dirty="0">
                <a:solidFill>
                  <a:srgbClr val="8597A3"/>
                </a:solidFill>
                <a:latin typeface="Tahoma"/>
                <a:cs typeface="Tahoma"/>
              </a:rPr>
              <a:t>specific industry. </a:t>
            </a:r>
            <a:r>
              <a:rPr sz="850" dirty="0">
                <a:solidFill>
                  <a:srgbClr val="8597A3"/>
                </a:solidFill>
                <a:latin typeface="Tahoma"/>
                <a:cs typeface="Tahoma"/>
              </a:rPr>
              <a:t>A </a:t>
            </a:r>
            <a:r>
              <a:rPr sz="850" spc="-5" dirty="0">
                <a:solidFill>
                  <a:srgbClr val="8597A3"/>
                </a:solidFill>
                <a:latin typeface="Tahoma"/>
                <a:cs typeface="Tahoma"/>
              </a:rPr>
              <a:t>trade </a:t>
            </a:r>
            <a:r>
              <a:rPr sz="850" dirty="0">
                <a:solidFill>
                  <a:srgbClr val="8597A3"/>
                </a:solidFill>
                <a:latin typeface="Tahoma"/>
                <a:cs typeface="Tahoma"/>
              </a:rPr>
              <a:t>association </a:t>
            </a:r>
            <a:r>
              <a:rPr sz="850" spc="-5" dirty="0">
                <a:solidFill>
                  <a:srgbClr val="8597A3"/>
                </a:solidFill>
                <a:latin typeface="Tahoma"/>
                <a:cs typeface="Tahoma"/>
              </a:rPr>
              <a:t>can benefit competition </a:t>
            </a:r>
            <a:r>
              <a:rPr sz="850" dirty="0">
                <a:solidFill>
                  <a:srgbClr val="8597A3"/>
                </a:solidFill>
                <a:latin typeface="Tahoma"/>
                <a:cs typeface="Tahoma"/>
              </a:rPr>
              <a:t>in  </a:t>
            </a:r>
            <a:r>
              <a:rPr sz="850" spc="-10" dirty="0">
                <a:solidFill>
                  <a:srgbClr val="8597A3"/>
                </a:solidFill>
                <a:latin typeface="Tahoma"/>
                <a:cs typeface="Tahoma"/>
              </a:rPr>
              <a:t>several ways. </a:t>
            </a:r>
            <a:r>
              <a:rPr sz="850" spc="-20" dirty="0">
                <a:solidFill>
                  <a:srgbClr val="8597A3"/>
                </a:solidFill>
                <a:latin typeface="Tahoma"/>
                <a:cs typeface="Tahoma"/>
              </a:rPr>
              <a:t>However, </a:t>
            </a:r>
            <a:r>
              <a:rPr sz="850" spc="-5" dirty="0">
                <a:solidFill>
                  <a:srgbClr val="8597A3"/>
                </a:solidFill>
                <a:latin typeface="Tahoma"/>
                <a:cs typeface="Tahoma"/>
              </a:rPr>
              <a:t>trade </a:t>
            </a:r>
            <a:r>
              <a:rPr sz="850" dirty="0">
                <a:solidFill>
                  <a:srgbClr val="8597A3"/>
                </a:solidFill>
                <a:latin typeface="Tahoma"/>
                <a:cs typeface="Tahoma"/>
              </a:rPr>
              <a:t>associations pose </a:t>
            </a:r>
            <a:r>
              <a:rPr sz="850" spc="-5" dirty="0">
                <a:solidFill>
                  <a:srgbClr val="8597A3"/>
                </a:solidFill>
                <a:latin typeface="Tahoma"/>
                <a:cs typeface="Tahoma"/>
              </a:rPr>
              <a:t>certain risks </a:t>
            </a:r>
            <a:r>
              <a:rPr sz="850" dirty="0">
                <a:solidFill>
                  <a:srgbClr val="8597A3"/>
                </a:solidFill>
                <a:latin typeface="Tahoma"/>
                <a:cs typeface="Tahoma"/>
              </a:rPr>
              <a:t>because </a:t>
            </a:r>
            <a:r>
              <a:rPr sz="850" spc="-5" dirty="0">
                <a:solidFill>
                  <a:srgbClr val="8597A3"/>
                </a:solidFill>
                <a:latin typeface="Tahoma"/>
                <a:cs typeface="Tahoma"/>
              </a:rPr>
              <a:t>their  </a:t>
            </a:r>
            <a:r>
              <a:rPr sz="850" dirty="0">
                <a:solidFill>
                  <a:srgbClr val="8597A3"/>
                </a:solidFill>
                <a:latin typeface="Tahoma"/>
                <a:cs typeface="Tahoma"/>
              </a:rPr>
              <a:t>membership is often made up of </a:t>
            </a:r>
            <a:r>
              <a:rPr sz="850" spc="-5" dirty="0">
                <a:solidFill>
                  <a:srgbClr val="8597A3"/>
                </a:solidFill>
                <a:latin typeface="Tahoma"/>
                <a:cs typeface="Tahoma"/>
              </a:rPr>
              <a:t>competing</a:t>
            </a:r>
            <a:r>
              <a:rPr sz="850" spc="-20" dirty="0">
                <a:solidFill>
                  <a:srgbClr val="8597A3"/>
                </a:solidFill>
                <a:latin typeface="Tahoma"/>
                <a:cs typeface="Tahoma"/>
              </a:rPr>
              <a:t> </a:t>
            </a:r>
            <a:r>
              <a:rPr sz="850" spc="-10" dirty="0">
                <a:solidFill>
                  <a:srgbClr val="8597A3"/>
                </a:solidFill>
                <a:latin typeface="Tahoma"/>
                <a:cs typeface="Tahoma"/>
              </a:rPr>
              <a:t>firms.</a:t>
            </a:r>
            <a:endParaRPr sz="850" dirty="0">
              <a:latin typeface="Tahoma"/>
              <a:cs typeface="Tahoma"/>
            </a:endParaRPr>
          </a:p>
          <a:p>
            <a:pPr marL="372110" marR="5080">
              <a:lnSpc>
                <a:spcPct val="107800"/>
              </a:lnSpc>
              <a:spcBef>
                <a:spcPts val="850"/>
              </a:spcBef>
            </a:pP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take care that contact with competitors </a:t>
            </a:r>
            <a:r>
              <a:rPr sz="850" dirty="0">
                <a:solidFill>
                  <a:srgbClr val="8597A3"/>
                </a:solidFill>
                <a:latin typeface="Tahoma"/>
                <a:cs typeface="Tahoma"/>
              </a:rPr>
              <a:t>does not </a:t>
            </a:r>
            <a:r>
              <a:rPr sz="850" spc="-5" dirty="0">
                <a:solidFill>
                  <a:srgbClr val="8597A3"/>
                </a:solidFill>
                <a:latin typeface="Tahoma"/>
                <a:cs typeface="Tahoma"/>
              </a:rPr>
              <a:t>create </a:t>
            </a:r>
            <a:r>
              <a:rPr sz="850" dirty="0">
                <a:solidFill>
                  <a:srgbClr val="8597A3"/>
                </a:solidFill>
                <a:latin typeface="Tahoma"/>
                <a:cs typeface="Tahoma"/>
              </a:rPr>
              <a:t>a basis </a:t>
            </a:r>
            <a:r>
              <a:rPr sz="850" spc="-5" dirty="0">
                <a:solidFill>
                  <a:srgbClr val="8597A3"/>
                </a:solidFill>
                <a:latin typeface="Tahoma"/>
                <a:cs typeface="Tahoma"/>
              </a:rPr>
              <a:t>for  creating </a:t>
            </a:r>
            <a:r>
              <a:rPr sz="850" dirty="0">
                <a:solidFill>
                  <a:srgbClr val="8597A3"/>
                </a:solidFill>
                <a:latin typeface="Tahoma"/>
                <a:cs typeface="Tahoma"/>
              </a:rPr>
              <a:t>an </a:t>
            </a:r>
            <a:r>
              <a:rPr sz="850" spc="-5" dirty="0">
                <a:solidFill>
                  <a:srgbClr val="8597A3"/>
                </a:solidFill>
                <a:latin typeface="Tahoma"/>
                <a:cs typeface="Tahoma"/>
              </a:rPr>
              <a:t>unlawful agreement </a:t>
            </a:r>
            <a:r>
              <a:rPr sz="850" dirty="0">
                <a:solidFill>
                  <a:srgbClr val="8597A3"/>
                </a:solidFill>
                <a:latin typeface="Tahoma"/>
                <a:cs typeface="Tahoma"/>
              </a:rPr>
              <a:t>or </a:t>
            </a:r>
            <a:r>
              <a:rPr sz="850" spc="-5" dirty="0">
                <a:solidFill>
                  <a:srgbClr val="8597A3"/>
                </a:solidFill>
                <a:latin typeface="Tahoma"/>
                <a:cs typeface="Tahoma"/>
              </a:rPr>
              <a:t>result </a:t>
            </a:r>
            <a:r>
              <a:rPr sz="850" dirty="0">
                <a:solidFill>
                  <a:srgbClr val="8597A3"/>
                </a:solidFill>
                <a:latin typeface="Tahoma"/>
                <a:cs typeface="Tahoma"/>
              </a:rPr>
              <a:t>in </a:t>
            </a:r>
            <a:r>
              <a:rPr sz="850" spc="-5" dirty="0">
                <a:solidFill>
                  <a:srgbClr val="8597A3"/>
                </a:solidFill>
                <a:latin typeface="Tahoma"/>
                <a:cs typeface="Tahoma"/>
              </a:rPr>
              <a:t>illegal information exchange. Before  </a:t>
            </a:r>
            <a:r>
              <a:rPr sz="850" dirty="0">
                <a:solidFill>
                  <a:srgbClr val="8597A3"/>
                </a:solidFill>
                <a:latin typeface="Tahoma"/>
                <a:cs typeface="Tahoma"/>
              </a:rPr>
              <a:t>joining a </a:t>
            </a:r>
            <a:r>
              <a:rPr sz="850" spc="-5" dirty="0">
                <a:solidFill>
                  <a:srgbClr val="8597A3"/>
                </a:solidFill>
                <a:latin typeface="Tahoma"/>
                <a:cs typeface="Tahoma"/>
              </a:rPr>
              <a:t>trade </a:t>
            </a:r>
            <a:r>
              <a:rPr sz="850" dirty="0">
                <a:solidFill>
                  <a:srgbClr val="8597A3"/>
                </a:solidFill>
                <a:latin typeface="Tahoma"/>
                <a:cs typeface="Tahoma"/>
              </a:rPr>
              <a:t>association </a:t>
            </a:r>
            <a:r>
              <a:rPr sz="850" spc="-5" dirty="0">
                <a:solidFill>
                  <a:srgbClr val="8597A3"/>
                </a:solidFill>
                <a:latin typeface="Tahoma"/>
                <a:cs typeface="Tahoma"/>
              </a:rPr>
              <a:t>you should ensure you </a:t>
            </a:r>
            <a:r>
              <a:rPr sz="850" dirty="0">
                <a:solidFill>
                  <a:srgbClr val="8597A3"/>
                </a:solidFill>
                <a:latin typeface="Tahoma"/>
                <a:cs typeface="Tahoma"/>
              </a:rPr>
              <a:t>understand its purpose, </a:t>
            </a:r>
            <a:r>
              <a:rPr sz="850" spc="-5" dirty="0">
                <a:solidFill>
                  <a:srgbClr val="8597A3"/>
                </a:solidFill>
                <a:latin typeface="Tahoma"/>
                <a:cs typeface="Tahoma"/>
              </a:rPr>
              <a:t>the  </a:t>
            </a:r>
            <a:r>
              <a:rPr sz="850" dirty="0">
                <a:solidFill>
                  <a:srgbClr val="8597A3"/>
                </a:solidFill>
                <a:latin typeface="Tahoma"/>
                <a:cs typeface="Tahoma"/>
              </a:rPr>
              <a:t>number of members, </a:t>
            </a:r>
            <a:r>
              <a:rPr sz="850" spc="-5" dirty="0">
                <a:solidFill>
                  <a:srgbClr val="8597A3"/>
                </a:solidFill>
                <a:latin typeface="Tahoma"/>
                <a:cs typeface="Tahoma"/>
              </a:rPr>
              <a:t>when </a:t>
            </a:r>
            <a:r>
              <a:rPr sz="850" dirty="0">
                <a:solidFill>
                  <a:srgbClr val="8597A3"/>
                </a:solidFill>
                <a:latin typeface="Tahoma"/>
                <a:cs typeface="Tahoma"/>
              </a:rPr>
              <a:t>it </a:t>
            </a:r>
            <a:r>
              <a:rPr sz="850" spc="-5" dirty="0">
                <a:solidFill>
                  <a:srgbClr val="8597A3"/>
                </a:solidFill>
                <a:latin typeface="Tahoma"/>
                <a:cs typeface="Tahoma"/>
              </a:rPr>
              <a:t>was formed </a:t>
            </a:r>
            <a:r>
              <a:rPr sz="850" dirty="0">
                <a:solidFill>
                  <a:srgbClr val="8597A3"/>
                </a:solidFill>
                <a:latin typeface="Tahoma"/>
                <a:cs typeface="Tahoma"/>
              </a:rPr>
              <a:t>and if </a:t>
            </a:r>
            <a:r>
              <a:rPr sz="850" spc="-5" dirty="0">
                <a:solidFill>
                  <a:srgbClr val="8597A3"/>
                </a:solidFill>
                <a:latin typeface="Tahoma"/>
                <a:cs typeface="Tahoma"/>
              </a:rPr>
              <a:t>there </a:t>
            </a:r>
            <a:r>
              <a:rPr sz="850" dirty="0">
                <a:solidFill>
                  <a:srgbClr val="8597A3"/>
                </a:solidFill>
                <a:latin typeface="Tahoma"/>
                <a:cs typeface="Tahoma"/>
              </a:rPr>
              <a:t>is a </a:t>
            </a:r>
            <a:r>
              <a:rPr sz="850" spc="-5" dirty="0">
                <a:solidFill>
                  <a:srgbClr val="8597A3"/>
                </a:solidFill>
                <a:latin typeface="Tahoma"/>
                <a:cs typeface="Tahoma"/>
              </a:rPr>
              <a:t>lawyer </a:t>
            </a:r>
            <a:r>
              <a:rPr sz="850" dirty="0">
                <a:solidFill>
                  <a:srgbClr val="8597A3"/>
                </a:solidFill>
                <a:latin typeface="Tahoma"/>
                <a:cs typeface="Tahoma"/>
              </a:rPr>
              <a:t>on </a:t>
            </a:r>
            <a:r>
              <a:rPr sz="850" spc="-5" dirty="0">
                <a:solidFill>
                  <a:srgbClr val="8597A3"/>
                </a:solidFill>
                <a:latin typeface="Tahoma"/>
                <a:cs typeface="Tahoma"/>
              </a:rPr>
              <a:t>its</a:t>
            </a:r>
            <a:r>
              <a:rPr sz="850" spc="-30" dirty="0">
                <a:solidFill>
                  <a:srgbClr val="8597A3"/>
                </a:solidFill>
                <a:latin typeface="Tahoma"/>
                <a:cs typeface="Tahoma"/>
              </a:rPr>
              <a:t> </a:t>
            </a:r>
            <a:r>
              <a:rPr sz="850" spc="-15" dirty="0">
                <a:solidFill>
                  <a:srgbClr val="8597A3"/>
                </a:solidFill>
                <a:latin typeface="Tahoma"/>
                <a:cs typeface="Tahoma"/>
              </a:rPr>
              <a:t>staff.</a:t>
            </a:r>
            <a:endParaRPr sz="850" dirty="0">
              <a:latin typeface="Tahoma"/>
              <a:cs typeface="Tahoma"/>
            </a:endParaRPr>
          </a:p>
          <a:p>
            <a:pPr marL="372110" marR="137160">
              <a:lnSpc>
                <a:spcPct val="107800"/>
              </a:lnSpc>
              <a:spcBef>
                <a:spcPts val="850"/>
              </a:spcBef>
            </a:pPr>
            <a:r>
              <a:rPr sz="850" spc="-20" dirty="0">
                <a:solidFill>
                  <a:srgbClr val="8597A3"/>
                </a:solidFill>
                <a:latin typeface="Tahoma"/>
                <a:cs typeface="Tahoma"/>
              </a:rPr>
              <a:t>You </a:t>
            </a:r>
            <a:r>
              <a:rPr sz="850" spc="-5" dirty="0">
                <a:solidFill>
                  <a:srgbClr val="8597A3"/>
                </a:solidFill>
                <a:latin typeface="Tahoma"/>
                <a:cs typeface="Tahoma"/>
              </a:rPr>
              <a:t>should </a:t>
            </a:r>
            <a:r>
              <a:rPr sz="850" dirty="0">
                <a:solidFill>
                  <a:srgbClr val="8597A3"/>
                </a:solidFill>
                <a:latin typeface="Tahoma"/>
                <a:cs typeface="Tahoma"/>
              </a:rPr>
              <a:t>not join </a:t>
            </a:r>
            <a:r>
              <a:rPr sz="850" spc="-5" dirty="0">
                <a:solidFill>
                  <a:srgbClr val="8597A3"/>
                </a:solidFill>
                <a:latin typeface="Tahoma"/>
                <a:cs typeface="Tahoma"/>
              </a:rPr>
              <a:t>any trade </a:t>
            </a:r>
            <a:r>
              <a:rPr sz="850" dirty="0">
                <a:solidFill>
                  <a:srgbClr val="8597A3"/>
                </a:solidFill>
                <a:latin typeface="Tahoma"/>
                <a:cs typeface="Tahoma"/>
              </a:rPr>
              <a:t>association </a:t>
            </a:r>
            <a:r>
              <a:rPr sz="850" spc="-5" dirty="0">
                <a:solidFill>
                  <a:srgbClr val="8597A3"/>
                </a:solidFill>
                <a:latin typeface="Tahoma"/>
                <a:cs typeface="Tahoma"/>
              </a:rPr>
              <a:t>that </a:t>
            </a:r>
            <a:r>
              <a:rPr sz="850" dirty="0">
                <a:solidFill>
                  <a:srgbClr val="8597A3"/>
                </a:solidFill>
                <a:latin typeface="Tahoma"/>
                <a:cs typeface="Tahoma"/>
              </a:rPr>
              <a:t>intends </a:t>
            </a:r>
            <a:r>
              <a:rPr sz="850" spc="-5" dirty="0">
                <a:solidFill>
                  <a:srgbClr val="8597A3"/>
                </a:solidFill>
                <a:latin typeface="Tahoma"/>
                <a:cs typeface="Tahoma"/>
              </a:rPr>
              <a:t>to </a:t>
            </a:r>
            <a:r>
              <a:rPr sz="850" dirty="0">
                <a:solidFill>
                  <a:srgbClr val="8597A3"/>
                </a:solidFill>
                <a:latin typeface="Tahoma"/>
                <a:cs typeface="Tahoma"/>
              </a:rPr>
              <a:t>discuss pricing,  </a:t>
            </a:r>
            <a:r>
              <a:rPr sz="850" spc="-5" dirty="0">
                <a:solidFill>
                  <a:srgbClr val="8597A3"/>
                </a:solidFill>
                <a:latin typeface="Tahoma"/>
                <a:cs typeface="Tahoma"/>
              </a:rPr>
              <a:t>competition, </a:t>
            </a:r>
            <a:r>
              <a:rPr sz="850" dirty="0">
                <a:solidFill>
                  <a:srgbClr val="8597A3"/>
                </a:solidFill>
                <a:latin typeface="Tahoma"/>
                <a:cs typeface="Tahoma"/>
              </a:rPr>
              <a:t>or </a:t>
            </a:r>
            <a:r>
              <a:rPr sz="850" spc="-5" dirty="0">
                <a:solidFill>
                  <a:srgbClr val="8597A3"/>
                </a:solidFill>
                <a:latin typeface="Tahoma"/>
                <a:cs typeface="Tahoma"/>
              </a:rPr>
              <a:t>customers, </a:t>
            </a:r>
            <a:r>
              <a:rPr sz="850" dirty="0">
                <a:solidFill>
                  <a:srgbClr val="8597A3"/>
                </a:solidFill>
                <a:latin typeface="Tahoma"/>
                <a:cs typeface="Tahoma"/>
              </a:rPr>
              <a:t>or </a:t>
            </a:r>
            <a:r>
              <a:rPr sz="850" spc="-5" dirty="0">
                <a:solidFill>
                  <a:srgbClr val="8597A3"/>
                </a:solidFill>
                <a:latin typeface="Tahoma"/>
                <a:cs typeface="Tahoma"/>
              </a:rPr>
              <a:t>which restricts its </a:t>
            </a:r>
            <a:r>
              <a:rPr sz="850" dirty="0">
                <a:solidFill>
                  <a:srgbClr val="8597A3"/>
                </a:solidFill>
                <a:latin typeface="Tahoma"/>
                <a:cs typeface="Tahoma"/>
              </a:rPr>
              <a:t>membership </a:t>
            </a:r>
            <a:r>
              <a:rPr sz="850" spc="-5" dirty="0">
                <a:solidFill>
                  <a:srgbClr val="8597A3"/>
                </a:solidFill>
                <a:latin typeface="Tahoma"/>
                <a:cs typeface="Tahoma"/>
              </a:rPr>
              <a:t>to </a:t>
            </a:r>
            <a:r>
              <a:rPr sz="850" dirty="0">
                <a:solidFill>
                  <a:srgbClr val="8597A3"/>
                </a:solidFill>
                <a:latin typeface="Tahoma"/>
                <a:cs typeface="Tahoma"/>
              </a:rPr>
              <a:t>only </a:t>
            </a:r>
            <a:r>
              <a:rPr sz="850" spc="-5" dirty="0">
                <a:solidFill>
                  <a:srgbClr val="8597A3"/>
                </a:solidFill>
                <a:latin typeface="Tahoma"/>
                <a:cs typeface="Tahoma"/>
              </a:rPr>
              <a:t>certain  </a:t>
            </a:r>
            <a:r>
              <a:rPr sz="850" dirty="0">
                <a:solidFill>
                  <a:srgbClr val="8597A3"/>
                </a:solidFill>
                <a:latin typeface="Tahoma"/>
                <a:cs typeface="Tahoma"/>
              </a:rPr>
              <a:t>industry members. </a:t>
            </a:r>
            <a:r>
              <a:rPr sz="850" spc="-5" dirty="0">
                <a:solidFill>
                  <a:srgbClr val="8597A3"/>
                </a:solidFill>
                <a:latin typeface="Tahoma"/>
                <a:cs typeface="Tahoma"/>
              </a:rPr>
              <a:t>Discuss </a:t>
            </a:r>
            <a:r>
              <a:rPr sz="850" dirty="0">
                <a:solidFill>
                  <a:srgbClr val="8597A3"/>
                </a:solidFill>
                <a:latin typeface="Tahoma"/>
                <a:cs typeface="Tahoma"/>
              </a:rPr>
              <a:t>participation </a:t>
            </a:r>
            <a:r>
              <a:rPr sz="850" spc="-5" dirty="0">
                <a:solidFill>
                  <a:srgbClr val="8597A3"/>
                </a:solidFill>
                <a:latin typeface="Tahoma"/>
                <a:cs typeface="Tahoma"/>
              </a:rPr>
              <a:t>with </a:t>
            </a:r>
            <a:r>
              <a:rPr sz="850" dirty="0">
                <a:solidFill>
                  <a:srgbClr val="8597A3"/>
                </a:solidFill>
                <a:latin typeface="Tahoma"/>
                <a:cs typeface="Tahoma"/>
              </a:rPr>
              <a:t>a </a:t>
            </a:r>
            <a:r>
              <a:rPr sz="850" spc="-15" dirty="0">
                <a:solidFill>
                  <a:srgbClr val="8597A3"/>
                </a:solidFill>
                <a:latin typeface="Tahoma"/>
                <a:cs typeface="Tahoma"/>
              </a:rPr>
              <a:t>supervisor, </a:t>
            </a:r>
            <a:r>
              <a:rPr sz="850" dirty="0">
                <a:solidFill>
                  <a:srgbClr val="8597A3"/>
                </a:solidFill>
                <a:latin typeface="Tahoma"/>
                <a:cs typeface="Tahoma"/>
              </a:rPr>
              <a:t>manager or </a:t>
            </a:r>
            <a:r>
              <a:rPr lang="en-GB" sz="850" spc="-5" dirty="0" smtClean="0">
                <a:solidFill>
                  <a:srgbClr val="8597A3"/>
                </a:solidFill>
                <a:latin typeface="Tahoma"/>
                <a:cs typeface="Tahoma"/>
              </a:rPr>
              <a:t>your Legal department to </a:t>
            </a:r>
            <a:r>
              <a:rPr sz="850" dirty="0" smtClean="0">
                <a:solidFill>
                  <a:srgbClr val="8597A3"/>
                </a:solidFill>
                <a:latin typeface="Tahoma"/>
                <a:cs typeface="Tahoma"/>
              </a:rPr>
              <a:t>gain </a:t>
            </a:r>
            <a:r>
              <a:rPr sz="850" spc="-5" dirty="0">
                <a:solidFill>
                  <a:srgbClr val="8597A3"/>
                </a:solidFill>
                <a:latin typeface="Tahoma"/>
                <a:cs typeface="Tahoma"/>
              </a:rPr>
              <a:t>approval before </a:t>
            </a:r>
            <a:r>
              <a:rPr sz="850" dirty="0">
                <a:solidFill>
                  <a:srgbClr val="8597A3"/>
                </a:solidFill>
                <a:latin typeface="Tahoma"/>
                <a:cs typeface="Tahoma"/>
              </a:rPr>
              <a:t>discussing </a:t>
            </a:r>
            <a:r>
              <a:rPr sz="850" spc="-5" dirty="0">
                <a:solidFill>
                  <a:srgbClr val="8597A3"/>
                </a:solidFill>
                <a:latin typeface="Tahoma"/>
                <a:cs typeface="Tahoma"/>
              </a:rPr>
              <a:t>with the relevant  contracts </a:t>
            </a:r>
            <a:r>
              <a:rPr sz="850" dirty="0">
                <a:solidFill>
                  <a:srgbClr val="8597A3"/>
                </a:solidFill>
                <a:latin typeface="Tahoma"/>
                <a:cs typeface="Tahoma"/>
              </a:rPr>
              <a:t>and </a:t>
            </a:r>
            <a:r>
              <a:rPr sz="850" spc="-5" dirty="0">
                <a:solidFill>
                  <a:srgbClr val="8597A3"/>
                </a:solidFill>
                <a:latin typeface="Tahoma"/>
                <a:cs typeface="Tahoma"/>
              </a:rPr>
              <a:t>commercial support</a:t>
            </a:r>
            <a:r>
              <a:rPr sz="850" spc="-10" dirty="0">
                <a:solidFill>
                  <a:srgbClr val="8597A3"/>
                </a:solidFill>
                <a:latin typeface="Tahoma"/>
                <a:cs typeface="Tahoma"/>
              </a:rPr>
              <a:t> </a:t>
            </a:r>
            <a:r>
              <a:rPr sz="850" dirty="0">
                <a:solidFill>
                  <a:srgbClr val="8597A3"/>
                </a:solidFill>
                <a:latin typeface="Tahoma"/>
                <a:cs typeface="Tahoma"/>
              </a:rPr>
              <a:t>person.</a:t>
            </a:r>
            <a:endParaRPr sz="850" dirty="0">
              <a:latin typeface="Tahoma"/>
              <a:cs typeface="Tahoma"/>
            </a:endParaRPr>
          </a:p>
        </p:txBody>
      </p:sp>
      <p:sp>
        <p:nvSpPr>
          <p:cNvPr id="13" name="object 13"/>
          <p:cNvSpPr/>
          <p:nvPr/>
        </p:nvSpPr>
        <p:spPr>
          <a:xfrm>
            <a:off x="0" y="3159010"/>
            <a:ext cx="4926609" cy="332176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0" y="4477561"/>
            <a:ext cx="3488690" cy="1834514"/>
          </a:xfrm>
          <a:custGeom>
            <a:avLst/>
            <a:gdLst/>
            <a:ahLst/>
            <a:cxnLst/>
            <a:rect l="l" t="t" r="r" b="b"/>
            <a:pathLst>
              <a:path w="3488690" h="1834514">
                <a:moveTo>
                  <a:pt x="0" y="0"/>
                </a:moveTo>
                <a:lnTo>
                  <a:pt x="0" y="1833994"/>
                </a:lnTo>
                <a:lnTo>
                  <a:pt x="3488402" y="1334868"/>
                </a:lnTo>
                <a:lnTo>
                  <a:pt x="0" y="0"/>
                </a:lnTo>
                <a:close/>
              </a:path>
            </a:pathLst>
          </a:custGeom>
          <a:solidFill>
            <a:srgbClr val="8597A3">
              <a:alpha val="79998"/>
            </a:srgbClr>
          </a:solidFill>
        </p:spPr>
        <p:txBody>
          <a:bodyPr wrap="square" lIns="0" tIns="0" rIns="0" bIns="0" rtlCol="0"/>
          <a:lstStyle/>
          <a:p>
            <a:endParaRPr/>
          </a:p>
        </p:txBody>
      </p:sp>
      <p:sp>
        <p:nvSpPr>
          <p:cNvPr id="15" name="object 15"/>
          <p:cNvSpPr/>
          <p:nvPr/>
        </p:nvSpPr>
        <p:spPr>
          <a:xfrm>
            <a:off x="0" y="4470431"/>
            <a:ext cx="8665210" cy="3089910"/>
          </a:xfrm>
          <a:custGeom>
            <a:avLst/>
            <a:gdLst/>
            <a:ahLst/>
            <a:cxnLst/>
            <a:rect l="l" t="t" r="r" b="b"/>
            <a:pathLst>
              <a:path w="8665210" h="3089909">
                <a:moveTo>
                  <a:pt x="0" y="0"/>
                </a:moveTo>
                <a:lnTo>
                  <a:pt x="0" y="1117"/>
                </a:lnTo>
                <a:lnTo>
                  <a:pt x="7199998" y="3017570"/>
                </a:lnTo>
                <a:lnTo>
                  <a:pt x="8243938" y="3089579"/>
                </a:lnTo>
                <a:lnTo>
                  <a:pt x="8665019" y="3089579"/>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0" y="5142003"/>
            <a:ext cx="10692130" cy="1341755"/>
          </a:xfrm>
          <a:custGeom>
            <a:avLst/>
            <a:gdLst/>
            <a:ahLst/>
            <a:cxnLst/>
            <a:rect l="l" t="t" r="r" b="b"/>
            <a:pathLst>
              <a:path w="10692130" h="1341754">
                <a:moveTo>
                  <a:pt x="10692003" y="0"/>
                </a:moveTo>
                <a:lnTo>
                  <a:pt x="0" y="890566"/>
                </a:lnTo>
                <a:lnTo>
                  <a:pt x="0" y="1341151"/>
                </a:lnTo>
                <a:lnTo>
                  <a:pt x="10692003" y="1511"/>
                </a:lnTo>
                <a:lnTo>
                  <a:pt x="10692003" y="0"/>
                </a:lnTo>
                <a:close/>
              </a:path>
            </a:pathLst>
          </a:custGeom>
          <a:solidFill>
            <a:srgbClr val="346885"/>
          </a:solidFill>
        </p:spPr>
        <p:txBody>
          <a:bodyPr wrap="square" lIns="0" tIns="0" rIns="0" bIns="0" rtlCol="0"/>
          <a:lstStyle/>
          <a:p>
            <a:endParaRPr/>
          </a:p>
        </p:txBody>
      </p:sp>
      <p:sp>
        <p:nvSpPr>
          <p:cNvPr id="17" name="object 17"/>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9" name="object 19"/>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20</a:t>
            </a:fld>
            <a:endParaRPr dirty="0">
              <a:solidFill>
                <a:srgbClr val="FFFFFF"/>
              </a:solidFill>
            </a:endParaRPr>
          </a:p>
        </p:txBody>
      </p:sp>
      <p:sp>
        <p:nvSpPr>
          <p:cNvPr id="20" name="TextBox 19"/>
          <p:cNvSpPr txBox="1"/>
          <p:nvPr/>
        </p:nvSpPr>
        <p:spPr>
          <a:xfrm>
            <a:off x="10176320" y="7160348"/>
            <a:ext cx="4281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20</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0" name="object 10"/>
          <p:cNvSpPr txBox="1">
            <a:spLocks noGrp="1"/>
          </p:cNvSpPr>
          <p:nvPr>
            <p:ph type="title"/>
          </p:nvPr>
        </p:nvSpPr>
        <p:spPr>
          <a:xfrm>
            <a:off x="491300" y="995570"/>
            <a:ext cx="4298950" cy="391160"/>
          </a:xfrm>
          <a:prstGeom prst="rect">
            <a:avLst/>
          </a:prstGeom>
        </p:spPr>
        <p:txBody>
          <a:bodyPr vert="horz" wrap="square" lIns="0" tIns="12700" rIns="0" bIns="0" rtlCol="0">
            <a:spAutoFit/>
          </a:bodyPr>
          <a:lstStyle/>
          <a:p>
            <a:pPr marL="12700">
              <a:lnSpc>
                <a:spcPct val="100000"/>
              </a:lnSpc>
              <a:spcBef>
                <a:spcPts val="100"/>
              </a:spcBef>
            </a:pPr>
            <a:r>
              <a:rPr spc="-5" dirty="0"/>
              <a:t>Communities </a:t>
            </a:r>
            <a:r>
              <a:rPr dirty="0"/>
              <a:t>and the</a:t>
            </a:r>
            <a:r>
              <a:rPr spc="-90" dirty="0"/>
              <a:t> </a:t>
            </a:r>
            <a:r>
              <a:rPr spc="-5" dirty="0"/>
              <a:t>public</a:t>
            </a:r>
          </a:p>
        </p:txBody>
      </p:sp>
      <p:sp>
        <p:nvSpPr>
          <p:cNvPr id="11" name="object 11"/>
          <p:cNvSpPr txBox="1"/>
          <p:nvPr/>
        </p:nvSpPr>
        <p:spPr>
          <a:xfrm>
            <a:off x="851300" y="1459056"/>
            <a:ext cx="3841115" cy="3561079"/>
          </a:xfrm>
          <a:prstGeom prst="rect">
            <a:avLst/>
          </a:prstGeom>
        </p:spPr>
        <p:txBody>
          <a:bodyPr vert="horz" wrap="square" lIns="0" tIns="125095" rIns="0" bIns="0" rtlCol="0">
            <a:spAutoFit/>
          </a:bodyPr>
          <a:lstStyle/>
          <a:p>
            <a:pPr marL="12700">
              <a:lnSpc>
                <a:spcPct val="100000"/>
              </a:lnSpc>
              <a:spcBef>
                <a:spcPts val="985"/>
              </a:spcBef>
            </a:pPr>
            <a:r>
              <a:rPr sz="1400" b="1" dirty="0">
                <a:solidFill>
                  <a:srgbClr val="346885"/>
                </a:solidFill>
                <a:latin typeface="Tahoma"/>
                <a:cs typeface="Tahoma"/>
              </a:rPr>
              <a:t>Working with</a:t>
            </a:r>
            <a:r>
              <a:rPr sz="1400" b="1" spc="-10" dirty="0">
                <a:solidFill>
                  <a:srgbClr val="346885"/>
                </a:solidFill>
                <a:latin typeface="Tahoma"/>
                <a:cs typeface="Tahoma"/>
              </a:rPr>
              <a:t> </a:t>
            </a:r>
            <a:r>
              <a:rPr sz="1400" b="1" spc="-5" dirty="0">
                <a:solidFill>
                  <a:srgbClr val="346885"/>
                </a:solidFill>
                <a:latin typeface="Tahoma"/>
                <a:cs typeface="Tahoma"/>
              </a:rPr>
              <a:t>communities</a:t>
            </a:r>
            <a:endParaRPr sz="1400">
              <a:latin typeface="Tahoma"/>
              <a:cs typeface="Tahoma"/>
            </a:endParaRPr>
          </a:p>
          <a:p>
            <a:pPr marL="12700" marR="83185">
              <a:lnSpc>
                <a:spcPct val="107800"/>
              </a:lnSpc>
              <a:spcBef>
                <a:spcPts val="455"/>
              </a:spcBef>
            </a:pPr>
            <a:r>
              <a:rPr sz="850" spc="-20" dirty="0">
                <a:solidFill>
                  <a:srgbClr val="8597A3"/>
                </a:solidFill>
                <a:latin typeface="Tahoma"/>
                <a:cs typeface="Tahoma"/>
              </a:rPr>
              <a:t>We </a:t>
            </a:r>
            <a:r>
              <a:rPr sz="850" spc="-5" dirty="0">
                <a:solidFill>
                  <a:srgbClr val="8597A3"/>
                </a:solidFill>
                <a:latin typeface="Tahoma"/>
                <a:cs typeface="Tahoma"/>
              </a:rPr>
              <a:t>want to generate positive relationships </a:t>
            </a:r>
            <a:r>
              <a:rPr sz="850" dirty="0">
                <a:solidFill>
                  <a:srgbClr val="8597A3"/>
                </a:solidFill>
                <a:latin typeface="Tahoma"/>
                <a:cs typeface="Tahoma"/>
              </a:rPr>
              <a:t>in our local </a:t>
            </a:r>
            <a:r>
              <a:rPr sz="850" spc="-5" dirty="0">
                <a:solidFill>
                  <a:srgbClr val="8597A3"/>
                </a:solidFill>
                <a:latin typeface="Tahoma"/>
                <a:cs typeface="Tahoma"/>
              </a:rPr>
              <a:t>communities </a:t>
            </a:r>
            <a:r>
              <a:rPr sz="850" dirty="0">
                <a:solidFill>
                  <a:srgbClr val="8597A3"/>
                </a:solidFill>
                <a:latin typeface="Tahoma"/>
                <a:cs typeface="Tahoma"/>
              </a:rPr>
              <a:t>and in our  </a:t>
            </a:r>
            <a:r>
              <a:rPr sz="850" spc="-5" dirty="0">
                <a:solidFill>
                  <a:srgbClr val="8597A3"/>
                </a:solidFill>
                <a:latin typeface="Tahoma"/>
                <a:cs typeface="Tahoma"/>
              </a:rPr>
              <a:t>end </a:t>
            </a:r>
            <a:r>
              <a:rPr sz="850" dirty="0">
                <a:solidFill>
                  <a:srgbClr val="8597A3"/>
                </a:solidFill>
                <a:latin typeface="Tahoma"/>
                <a:cs typeface="Tahoma"/>
              </a:rPr>
              <a:t>user </a:t>
            </a:r>
            <a:r>
              <a:rPr sz="850" spc="-5" dirty="0">
                <a:solidFill>
                  <a:srgbClr val="8597A3"/>
                </a:solidFill>
                <a:latin typeface="Tahoma"/>
                <a:cs typeface="Tahoma"/>
              </a:rPr>
              <a:t>markets. </a:t>
            </a:r>
            <a:r>
              <a:rPr sz="850" dirty="0">
                <a:solidFill>
                  <a:srgbClr val="8597A3"/>
                </a:solidFill>
                <a:latin typeface="Tahoma"/>
                <a:cs typeface="Tahoma"/>
              </a:rPr>
              <a:t>As </a:t>
            </a:r>
            <a:r>
              <a:rPr sz="850" spc="-5" dirty="0">
                <a:solidFill>
                  <a:srgbClr val="8597A3"/>
                </a:solidFill>
                <a:latin typeface="Tahoma"/>
                <a:cs typeface="Tahoma"/>
              </a:rPr>
              <a:t>such we want to </a:t>
            </a:r>
            <a:r>
              <a:rPr sz="850" dirty="0">
                <a:solidFill>
                  <a:srgbClr val="8597A3"/>
                </a:solidFill>
                <a:latin typeface="Tahoma"/>
                <a:cs typeface="Tahoma"/>
              </a:rPr>
              <a:t>minimise disruption </a:t>
            </a:r>
            <a:r>
              <a:rPr sz="850" spc="-5" dirty="0">
                <a:solidFill>
                  <a:srgbClr val="8597A3"/>
                </a:solidFill>
                <a:latin typeface="Tahoma"/>
                <a:cs typeface="Tahoma"/>
              </a:rPr>
              <a:t>to </a:t>
            </a:r>
            <a:r>
              <a:rPr sz="850" dirty="0">
                <a:solidFill>
                  <a:srgbClr val="8597A3"/>
                </a:solidFill>
                <a:latin typeface="Tahoma"/>
                <a:cs typeface="Tahoma"/>
              </a:rPr>
              <a:t>our neighbours,  </a:t>
            </a:r>
            <a:r>
              <a:rPr sz="850" spc="-5" dirty="0">
                <a:solidFill>
                  <a:srgbClr val="8597A3"/>
                </a:solidFill>
                <a:latin typeface="Tahoma"/>
                <a:cs typeface="Tahoma"/>
              </a:rPr>
              <a:t>provide </a:t>
            </a:r>
            <a:r>
              <a:rPr sz="850" dirty="0">
                <a:solidFill>
                  <a:srgbClr val="8597A3"/>
                </a:solidFill>
                <a:latin typeface="Tahoma"/>
                <a:cs typeface="Tahoma"/>
              </a:rPr>
              <a:t>an </a:t>
            </a:r>
            <a:r>
              <a:rPr sz="850" spc="-10" dirty="0">
                <a:solidFill>
                  <a:srgbClr val="8597A3"/>
                </a:solidFill>
                <a:latin typeface="Tahoma"/>
                <a:cs typeface="Tahoma"/>
              </a:rPr>
              <a:t>effective </a:t>
            </a:r>
            <a:r>
              <a:rPr sz="850" spc="-5" dirty="0">
                <a:solidFill>
                  <a:srgbClr val="8597A3"/>
                </a:solidFill>
                <a:latin typeface="Tahoma"/>
                <a:cs typeface="Tahoma"/>
              </a:rPr>
              <a:t>complaints </a:t>
            </a:r>
            <a:r>
              <a:rPr sz="850" dirty="0">
                <a:solidFill>
                  <a:srgbClr val="8597A3"/>
                </a:solidFill>
                <a:latin typeface="Tahoma"/>
                <a:cs typeface="Tahoma"/>
              </a:rPr>
              <a:t>mechanism, </a:t>
            </a:r>
            <a:r>
              <a:rPr sz="850" spc="-5" dirty="0">
                <a:solidFill>
                  <a:srgbClr val="8597A3"/>
                </a:solidFill>
                <a:latin typeface="Tahoma"/>
                <a:cs typeface="Tahoma"/>
              </a:rPr>
              <a:t>ensure full </a:t>
            </a:r>
            <a:r>
              <a:rPr sz="850" dirty="0">
                <a:solidFill>
                  <a:srgbClr val="8597A3"/>
                </a:solidFill>
                <a:latin typeface="Tahoma"/>
                <a:cs typeface="Tahoma"/>
              </a:rPr>
              <a:t>and </a:t>
            </a:r>
            <a:r>
              <a:rPr sz="850" spc="-5" dirty="0">
                <a:solidFill>
                  <a:srgbClr val="8597A3"/>
                </a:solidFill>
                <a:latin typeface="Tahoma"/>
                <a:cs typeface="Tahoma"/>
              </a:rPr>
              <a:t>fair</a:t>
            </a:r>
            <a:r>
              <a:rPr sz="850" spc="15" dirty="0">
                <a:solidFill>
                  <a:srgbClr val="8597A3"/>
                </a:solidFill>
                <a:latin typeface="Tahoma"/>
                <a:cs typeface="Tahoma"/>
              </a:rPr>
              <a:t> </a:t>
            </a:r>
            <a:r>
              <a:rPr sz="850" spc="-5" dirty="0">
                <a:solidFill>
                  <a:srgbClr val="8597A3"/>
                </a:solidFill>
                <a:latin typeface="Tahoma"/>
                <a:cs typeface="Tahoma"/>
              </a:rPr>
              <a:t>opportunity</a:t>
            </a:r>
            <a:endParaRPr sz="850">
              <a:latin typeface="Tahoma"/>
              <a:cs typeface="Tahoma"/>
            </a:endParaRPr>
          </a:p>
          <a:p>
            <a:pPr marL="12700" marR="252095">
              <a:lnSpc>
                <a:spcPct val="107800"/>
              </a:lnSpc>
            </a:pPr>
            <a:r>
              <a:rPr sz="850" dirty="0">
                <a:solidFill>
                  <a:srgbClr val="8597A3"/>
                </a:solidFill>
                <a:latin typeface="Tahoma"/>
                <a:cs typeface="Tahoma"/>
              </a:rPr>
              <a:t>is </a:t>
            </a:r>
            <a:r>
              <a:rPr sz="850" spc="-5" dirty="0">
                <a:solidFill>
                  <a:srgbClr val="8597A3"/>
                </a:solidFill>
                <a:latin typeface="Tahoma"/>
                <a:cs typeface="Tahoma"/>
              </a:rPr>
              <a:t>given to </a:t>
            </a:r>
            <a:r>
              <a:rPr sz="850" dirty="0">
                <a:solidFill>
                  <a:srgbClr val="8597A3"/>
                </a:solidFill>
                <a:latin typeface="Tahoma"/>
                <a:cs typeface="Tahoma"/>
              </a:rPr>
              <a:t>local </a:t>
            </a:r>
            <a:r>
              <a:rPr sz="850" spc="-5" dirty="0">
                <a:solidFill>
                  <a:srgbClr val="8597A3"/>
                </a:solidFill>
                <a:latin typeface="Tahoma"/>
                <a:cs typeface="Tahoma"/>
              </a:rPr>
              <a:t>companies </a:t>
            </a:r>
            <a:r>
              <a:rPr sz="850" dirty="0">
                <a:solidFill>
                  <a:srgbClr val="8597A3"/>
                </a:solidFill>
                <a:latin typeface="Tahoma"/>
                <a:cs typeface="Tahoma"/>
              </a:rPr>
              <a:t>and local people </a:t>
            </a:r>
            <a:r>
              <a:rPr sz="850" spc="-5" dirty="0">
                <a:solidFill>
                  <a:srgbClr val="8597A3"/>
                </a:solidFill>
                <a:latin typeface="Tahoma"/>
                <a:cs typeface="Tahoma"/>
              </a:rPr>
              <a:t>to engage with </a:t>
            </a:r>
            <a:r>
              <a:rPr sz="850" dirty="0">
                <a:solidFill>
                  <a:srgbClr val="8597A3"/>
                </a:solidFill>
                <a:latin typeface="Tahoma"/>
                <a:cs typeface="Tahoma"/>
              </a:rPr>
              <a:t>us at </a:t>
            </a:r>
            <a:r>
              <a:rPr sz="850" spc="-5" dirty="0">
                <a:solidFill>
                  <a:srgbClr val="8597A3"/>
                </a:solidFill>
                <a:latin typeface="Tahoma"/>
                <a:cs typeface="Tahoma"/>
              </a:rPr>
              <a:t>the </a:t>
            </a:r>
            <a:r>
              <a:rPr sz="850" dirty="0">
                <a:solidFill>
                  <a:srgbClr val="8597A3"/>
                </a:solidFill>
                <a:latin typeface="Tahoma"/>
                <a:cs typeface="Tahoma"/>
              </a:rPr>
              <a:t>most  </a:t>
            </a:r>
            <a:r>
              <a:rPr sz="850" spc="-5" dirty="0">
                <a:solidFill>
                  <a:srgbClr val="8597A3"/>
                </a:solidFill>
                <a:latin typeface="Tahoma"/>
                <a:cs typeface="Tahoma"/>
              </a:rPr>
              <a:t>appropriate level </a:t>
            </a:r>
            <a:r>
              <a:rPr sz="850" dirty="0">
                <a:solidFill>
                  <a:srgbClr val="8597A3"/>
                </a:solidFill>
                <a:latin typeface="Tahoma"/>
                <a:cs typeface="Tahoma"/>
              </a:rPr>
              <a:t>and </a:t>
            </a:r>
            <a:r>
              <a:rPr sz="850" spc="-5" dirty="0">
                <a:solidFill>
                  <a:srgbClr val="8597A3"/>
                </a:solidFill>
                <a:latin typeface="Tahoma"/>
                <a:cs typeface="Tahoma"/>
              </a:rPr>
              <a:t>contribute to </a:t>
            </a:r>
            <a:r>
              <a:rPr sz="850" dirty="0">
                <a:solidFill>
                  <a:srgbClr val="8597A3"/>
                </a:solidFill>
                <a:latin typeface="Tahoma"/>
                <a:cs typeface="Tahoma"/>
              </a:rPr>
              <a:t>our </a:t>
            </a:r>
            <a:r>
              <a:rPr sz="850" spc="-5" dirty="0">
                <a:solidFill>
                  <a:srgbClr val="8597A3"/>
                </a:solidFill>
                <a:latin typeface="Tahoma"/>
                <a:cs typeface="Tahoma"/>
              </a:rPr>
              <a:t>communities </a:t>
            </a:r>
            <a:r>
              <a:rPr sz="850" dirty="0">
                <a:solidFill>
                  <a:srgbClr val="8597A3"/>
                </a:solidFill>
                <a:latin typeface="Tahoma"/>
                <a:cs typeface="Tahoma"/>
              </a:rPr>
              <a:t>in an </a:t>
            </a:r>
            <a:r>
              <a:rPr sz="850" spc="-5" dirty="0">
                <a:solidFill>
                  <a:srgbClr val="8597A3"/>
                </a:solidFill>
                <a:latin typeface="Tahoma"/>
                <a:cs typeface="Tahoma"/>
              </a:rPr>
              <a:t>appropriate</a:t>
            </a:r>
            <a:r>
              <a:rPr sz="850" spc="25" dirty="0">
                <a:solidFill>
                  <a:srgbClr val="8597A3"/>
                </a:solidFill>
                <a:latin typeface="Tahoma"/>
                <a:cs typeface="Tahoma"/>
              </a:rPr>
              <a:t> </a:t>
            </a:r>
            <a:r>
              <a:rPr sz="850" spc="-25" dirty="0">
                <a:solidFill>
                  <a:srgbClr val="8597A3"/>
                </a:solidFill>
                <a:latin typeface="Tahoma"/>
                <a:cs typeface="Tahoma"/>
              </a:rPr>
              <a:t>way.</a:t>
            </a:r>
            <a:endParaRPr sz="850">
              <a:latin typeface="Tahoma"/>
              <a:cs typeface="Tahoma"/>
            </a:endParaRPr>
          </a:p>
          <a:p>
            <a:pPr>
              <a:lnSpc>
                <a:spcPct val="100000"/>
              </a:lnSpc>
              <a:spcBef>
                <a:spcPts val="35"/>
              </a:spcBef>
            </a:pPr>
            <a:endParaRPr sz="1450">
              <a:latin typeface="Times New Roman"/>
              <a:cs typeface="Times New Roman"/>
            </a:endParaRPr>
          </a:p>
          <a:p>
            <a:pPr marL="12700" marR="33020">
              <a:lnSpc>
                <a:spcPct val="107800"/>
              </a:lnSpc>
            </a:pPr>
            <a:r>
              <a:rPr sz="850" spc="-20" dirty="0">
                <a:solidFill>
                  <a:srgbClr val="8597A3"/>
                </a:solidFill>
                <a:latin typeface="Tahoma"/>
                <a:cs typeface="Tahoma"/>
              </a:rPr>
              <a:t>We </a:t>
            </a:r>
            <a:r>
              <a:rPr sz="850" spc="-5" dirty="0">
                <a:solidFill>
                  <a:srgbClr val="8597A3"/>
                </a:solidFill>
                <a:latin typeface="Tahoma"/>
                <a:cs typeface="Tahoma"/>
              </a:rPr>
              <a:t>wish to </a:t>
            </a:r>
            <a:r>
              <a:rPr sz="850" dirty="0">
                <a:solidFill>
                  <a:srgbClr val="8597A3"/>
                </a:solidFill>
                <a:latin typeface="Tahoma"/>
                <a:cs typeface="Tahoma"/>
              </a:rPr>
              <a:t>minimise </a:t>
            </a:r>
            <a:r>
              <a:rPr sz="850" spc="-5" dirty="0">
                <a:solidFill>
                  <a:srgbClr val="8597A3"/>
                </a:solidFill>
                <a:latin typeface="Tahoma"/>
                <a:cs typeface="Tahoma"/>
              </a:rPr>
              <a:t>any social </a:t>
            </a:r>
            <a:r>
              <a:rPr sz="850" dirty="0">
                <a:solidFill>
                  <a:srgbClr val="8597A3"/>
                </a:solidFill>
                <a:latin typeface="Tahoma"/>
                <a:cs typeface="Tahoma"/>
              </a:rPr>
              <a:t>and </a:t>
            </a:r>
            <a:r>
              <a:rPr sz="850" spc="-5" dirty="0">
                <a:solidFill>
                  <a:srgbClr val="8597A3"/>
                </a:solidFill>
                <a:latin typeface="Tahoma"/>
                <a:cs typeface="Tahoma"/>
              </a:rPr>
              <a:t>environmental </a:t>
            </a:r>
            <a:r>
              <a:rPr sz="850" dirty="0">
                <a:solidFill>
                  <a:srgbClr val="8597A3"/>
                </a:solidFill>
                <a:latin typeface="Tahoma"/>
                <a:cs typeface="Tahoma"/>
              </a:rPr>
              <a:t>impacts and </a:t>
            </a:r>
            <a:r>
              <a:rPr sz="850" spc="-5" dirty="0">
                <a:solidFill>
                  <a:srgbClr val="8597A3"/>
                </a:solidFill>
                <a:latin typeface="Tahoma"/>
                <a:cs typeface="Tahoma"/>
              </a:rPr>
              <a:t>risks </a:t>
            </a:r>
            <a:r>
              <a:rPr sz="850" dirty="0">
                <a:solidFill>
                  <a:srgbClr val="8597A3"/>
                </a:solidFill>
                <a:latin typeface="Tahoma"/>
                <a:cs typeface="Tahoma"/>
              </a:rPr>
              <a:t>associated  </a:t>
            </a:r>
            <a:r>
              <a:rPr sz="850" spc="-5" dirty="0">
                <a:solidFill>
                  <a:srgbClr val="8597A3"/>
                </a:solidFill>
                <a:latin typeface="Tahoma"/>
                <a:cs typeface="Tahoma"/>
              </a:rPr>
              <a:t>with </a:t>
            </a:r>
            <a:r>
              <a:rPr sz="850" dirty="0">
                <a:solidFill>
                  <a:srgbClr val="8597A3"/>
                </a:solidFill>
                <a:latin typeface="Tahoma"/>
                <a:cs typeface="Tahoma"/>
              </a:rPr>
              <a:t>our </a:t>
            </a:r>
            <a:r>
              <a:rPr sz="850" spc="-5" dirty="0">
                <a:solidFill>
                  <a:srgbClr val="8597A3"/>
                </a:solidFill>
                <a:latin typeface="Tahoma"/>
                <a:cs typeface="Tahoma"/>
              </a:rPr>
              <a:t>products </a:t>
            </a:r>
            <a:r>
              <a:rPr sz="850" dirty="0">
                <a:solidFill>
                  <a:srgbClr val="8597A3"/>
                </a:solidFill>
                <a:latin typeface="Tahoma"/>
                <a:cs typeface="Tahoma"/>
              </a:rPr>
              <a:t>and </a:t>
            </a:r>
            <a:r>
              <a:rPr sz="850" spc="-5" dirty="0">
                <a:solidFill>
                  <a:srgbClr val="8597A3"/>
                </a:solidFill>
                <a:latin typeface="Tahoma"/>
                <a:cs typeface="Tahoma"/>
              </a:rPr>
              <a:t>services throughout their lifecycle </a:t>
            </a:r>
            <a:r>
              <a:rPr sz="850" dirty="0">
                <a:solidFill>
                  <a:srgbClr val="8597A3"/>
                </a:solidFill>
                <a:latin typeface="Tahoma"/>
                <a:cs typeface="Tahoma"/>
              </a:rPr>
              <a:t>and </a:t>
            </a:r>
            <a:r>
              <a:rPr sz="850" spc="-5" dirty="0">
                <a:solidFill>
                  <a:srgbClr val="8597A3"/>
                </a:solidFill>
                <a:latin typeface="Tahoma"/>
                <a:cs typeface="Tahoma"/>
              </a:rPr>
              <a:t>to enhance their  social </a:t>
            </a:r>
            <a:r>
              <a:rPr sz="850" dirty="0">
                <a:solidFill>
                  <a:srgbClr val="8597A3"/>
                </a:solidFill>
                <a:latin typeface="Tahoma"/>
                <a:cs typeface="Tahoma"/>
              </a:rPr>
              <a:t>and </a:t>
            </a:r>
            <a:r>
              <a:rPr sz="850" spc="-5" dirty="0">
                <a:solidFill>
                  <a:srgbClr val="8597A3"/>
                </a:solidFill>
                <a:latin typeface="Tahoma"/>
                <a:cs typeface="Tahoma"/>
              </a:rPr>
              <a:t>environmental benefits.</a:t>
            </a:r>
            <a:endParaRPr sz="850">
              <a:latin typeface="Tahoma"/>
              <a:cs typeface="Tahoma"/>
            </a:endParaRPr>
          </a:p>
          <a:p>
            <a:pPr>
              <a:lnSpc>
                <a:spcPct val="100000"/>
              </a:lnSpc>
            </a:pPr>
            <a:endParaRPr sz="1000">
              <a:latin typeface="Times New Roman"/>
              <a:cs typeface="Times New Roman"/>
            </a:endParaRPr>
          </a:p>
          <a:p>
            <a:pPr>
              <a:lnSpc>
                <a:spcPct val="100000"/>
              </a:lnSpc>
            </a:pPr>
            <a:endParaRPr sz="1200">
              <a:latin typeface="Times New Roman"/>
              <a:cs typeface="Times New Roman"/>
            </a:endParaRPr>
          </a:p>
          <a:p>
            <a:pPr marL="12700">
              <a:lnSpc>
                <a:spcPct val="100000"/>
              </a:lnSpc>
            </a:pPr>
            <a:r>
              <a:rPr sz="1400" b="1" spc="-5" dirty="0">
                <a:solidFill>
                  <a:srgbClr val="346885"/>
                </a:solidFill>
                <a:latin typeface="Tahoma"/>
                <a:cs typeface="Tahoma"/>
              </a:rPr>
              <a:t>Respecting </a:t>
            </a:r>
            <a:r>
              <a:rPr sz="1400" b="1" dirty="0">
                <a:solidFill>
                  <a:srgbClr val="346885"/>
                </a:solidFill>
                <a:latin typeface="Tahoma"/>
                <a:cs typeface="Tahoma"/>
              </a:rPr>
              <a:t>the</a:t>
            </a:r>
            <a:r>
              <a:rPr sz="1400" b="1" spc="-10" dirty="0">
                <a:solidFill>
                  <a:srgbClr val="346885"/>
                </a:solidFill>
                <a:latin typeface="Tahoma"/>
                <a:cs typeface="Tahoma"/>
              </a:rPr>
              <a:t> </a:t>
            </a:r>
            <a:r>
              <a:rPr sz="1400" b="1" dirty="0">
                <a:solidFill>
                  <a:srgbClr val="346885"/>
                </a:solidFill>
                <a:latin typeface="Tahoma"/>
                <a:cs typeface="Tahoma"/>
              </a:rPr>
              <a:t>environment</a:t>
            </a:r>
            <a:endParaRPr sz="1400">
              <a:latin typeface="Tahoma"/>
              <a:cs typeface="Tahoma"/>
            </a:endParaRPr>
          </a:p>
          <a:p>
            <a:pPr marL="12700" marR="15240">
              <a:lnSpc>
                <a:spcPct val="107800"/>
              </a:lnSpc>
              <a:spcBef>
                <a:spcPts val="459"/>
              </a:spcBef>
            </a:pPr>
            <a:r>
              <a:rPr sz="850" dirty="0">
                <a:solidFill>
                  <a:srgbClr val="8597A3"/>
                </a:solidFill>
                <a:latin typeface="Tahoma"/>
                <a:cs typeface="Tahoma"/>
              </a:rPr>
              <a:t>This means </a:t>
            </a:r>
            <a:r>
              <a:rPr sz="850" spc="-5" dirty="0">
                <a:solidFill>
                  <a:srgbClr val="8597A3"/>
                </a:solidFill>
                <a:latin typeface="Tahoma"/>
                <a:cs typeface="Tahoma"/>
              </a:rPr>
              <a:t>the </a:t>
            </a:r>
            <a:r>
              <a:rPr sz="850" spc="-10" dirty="0">
                <a:solidFill>
                  <a:srgbClr val="8597A3"/>
                </a:solidFill>
                <a:latin typeface="Tahoma"/>
                <a:cs typeface="Tahoma"/>
              </a:rPr>
              <a:t>efficient </a:t>
            </a:r>
            <a:r>
              <a:rPr sz="850" dirty="0">
                <a:solidFill>
                  <a:srgbClr val="8597A3"/>
                </a:solidFill>
                <a:latin typeface="Tahoma"/>
                <a:cs typeface="Tahoma"/>
              </a:rPr>
              <a:t>use of </a:t>
            </a:r>
            <a:r>
              <a:rPr sz="850" spc="-15" dirty="0">
                <a:solidFill>
                  <a:srgbClr val="8597A3"/>
                </a:solidFill>
                <a:latin typeface="Tahoma"/>
                <a:cs typeface="Tahoma"/>
              </a:rPr>
              <a:t>energy, </a:t>
            </a:r>
            <a:r>
              <a:rPr sz="850" spc="-10" dirty="0">
                <a:solidFill>
                  <a:srgbClr val="8597A3"/>
                </a:solidFill>
                <a:latin typeface="Tahoma"/>
                <a:cs typeface="Tahoma"/>
              </a:rPr>
              <a:t>raw </a:t>
            </a:r>
            <a:r>
              <a:rPr sz="850" dirty="0">
                <a:solidFill>
                  <a:srgbClr val="8597A3"/>
                </a:solidFill>
                <a:latin typeface="Tahoma"/>
                <a:cs typeface="Tahoma"/>
              </a:rPr>
              <a:t>materials and </a:t>
            </a:r>
            <a:r>
              <a:rPr sz="850" spc="-5" dirty="0">
                <a:solidFill>
                  <a:srgbClr val="8597A3"/>
                </a:solidFill>
                <a:latin typeface="Tahoma"/>
                <a:cs typeface="Tahoma"/>
              </a:rPr>
              <a:t>natural </a:t>
            </a:r>
            <a:r>
              <a:rPr sz="850" spc="-10" dirty="0">
                <a:solidFill>
                  <a:srgbClr val="8597A3"/>
                </a:solidFill>
                <a:latin typeface="Tahoma"/>
                <a:cs typeface="Tahoma"/>
              </a:rPr>
              <a:t>resources  </a:t>
            </a:r>
            <a:r>
              <a:rPr sz="850" spc="-5" dirty="0">
                <a:solidFill>
                  <a:srgbClr val="8597A3"/>
                </a:solidFill>
                <a:latin typeface="Tahoma"/>
                <a:cs typeface="Tahoma"/>
              </a:rPr>
              <a:t>throughout product </a:t>
            </a:r>
            <a:r>
              <a:rPr sz="850" dirty="0">
                <a:solidFill>
                  <a:srgbClr val="8597A3"/>
                </a:solidFill>
                <a:latin typeface="Tahoma"/>
                <a:cs typeface="Tahoma"/>
              </a:rPr>
              <a:t>design, </a:t>
            </a:r>
            <a:r>
              <a:rPr sz="850" spc="-5" dirty="0">
                <a:solidFill>
                  <a:srgbClr val="8597A3"/>
                </a:solidFill>
                <a:latin typeface="Tahoma"/>
                <a:cs typeface="Tahoma"/>
              </a:rPr>
              <a:t>operations, supply chain </a:t>
            </a:r>
            <a:r>
              <a:rPr sz="850" dirty="0">
                <a:solidFill>
                  <a:srgbClr val="8597A3"/>
                </a:solidFill>
                <a:latin typeface="Tahoma"/>
                <a:cs typeface="Tahoma"/>
              </a:rPr>
              <a:t>management and logistics;  </a:t>
            </a:r>
            <a:r>
              <a:rPr sz="850" spc="-5" dirty="0">
                <a:solidFill>
                  <a:srgbClr val="8597A3"/>
                </a:solidFill>
                <a:latin typeface="Tahoma"/>
                <a:cs typeface="Tahoma"/>
              </a:rPr>
              <a:t>reduction </a:t>
            </a:r>
            <a:r>
              <a:rPr sz="850" dirty="0">
                <a:solidFill>
                  <a:srgbClr val="8597A3"/>
                </a:solidFill>
                <a:latin typeface="Tahoma"/>
                <a:cs typeface="Tahoma"/>
              </a:rPr>
              <a:t>in </a:t>
            </a:r>
            <a:r>
              <a:rPr sz="850" spc="-5" dirty="0">
                <a:solidFill>
                  <a:srgbClr val="8597A3"/>
                </a:solidFill>
                <a:latin typeface="Tahoma"/>
                <a:cs typeface="Tahoma"/>
              </a:rPr>
              <a:t>the </a:t>
            </a:r>
            <a:r>
              <a:rPr sz="850" spc="-10" dirty="0">
                <a:solidFill>
                  <a:srgbClr val="8597A3"/>
                </a:solidFill>
                <a:latin typeface="Tahoma"/>
                <a:cs typeface="Tahoma"/>
              </a:rPr>
              <a:t>type </a:t>
            </a:r>
            <a:r>
              <a:rPr sz="850" dirty="0">
                <a:solidFill>
                  <a:srgbClr val="8597A3"/>
                </a:solidFill>
                <a:latin typeface="Tahoma"/>
                <a:cs typeface="Tahoma"/>
              </a:rPr>
              <a:t>and use of </a:t>
            </a:r>
            <a:r>
              <a:rPr sz="850" spc="-5" dirty="0">
                <a:solidFill>
                  <a:srgbClr val="8597A3"/>
                </a:solidFill>
                <a:latin typeface="Tahoma"/>
                <a:cs typeface="Tahoma"/>
              </a:rPr>
              <a:t>hazardous substances; </a:t>
            </a:r>
            <a:r>
              <a:rPr sz="850" dirty="0">
                <a:solidFill>
                  <a:srgbClr val="8597A3"/>
                </a:solidFill>
                <a:latin typeface="Tahoma"/>
                <a:cs typeface="Tahoma"/>
              </a:rPr>
              <a:t>and </a:t>
            </a:r>
            <a:r>
              <a:rPr sz="850" spc="-5" dirty="0">
                <a:solidFill>
                  <a:srgbClr val="8597A3"/>
                </a:solidFill>
                <a:latin typeface="Tahoma"/>
                <a:cs typeface="Tahoma"/>
              </a:rPr>
              <a:t>protection </a:t>
            </a:r>
            <a:r>
              <a:rPr sz="850" dirty="0">
                <a:solidFill>
                  <a:srgbClr val="8597A3"/>
                </a:solidFill>
                <a:latin typeface="Tahoma"/>
                <a:cs typeface="Tahoma"/>
              </a:rPr>
              <a:t>of </a:t>
            </a:r>
            <a:r>
              <a:rPr sz="850" spc="-5" dirty="0">
                <a:solidFill>
                  <a:srgbClr val="8597A3"/>
                </a:solidFill>
                <a:latin typeface="Tahoma"/>
                <a:cs typeface="Tahoma"/>
              </a:rPr>
              <a:t>the  </a:t>
            </a:r>
            <a:r>
              <a:rPr sz="850" spc="-10" dirty="0">
                <a:solidFill>
                  <a:srgbClr val="8597A3"/>
                </a:solidFill>
                <a:latin typeface="Tahoma"/>
                <a:cs typeface="Tahoma"/>
              </a:rPr>
              <a:t>Group’s </a:t>
            </a:r>
            <a:r>
              <a:rPr sz="850" spc="-5" dirty="0">
                <a:solidFill>
                  <a:srgbClr val="8597A3"/>
                </a:solidFill>
                <a:latin typeface="Tahoma"/>
                <a:cs typeface="Tahoma"/>
              </a:rPr>
              <a:t>operations </a:t>
            </a:r>
            <a:r>
              <a:rPr sz="850" dirty="0">
                <a:solidFill>
                  <a:srgbClr val="8597A3"/>
                </a:solidFill>
                <a:latin typeface="Tahoma"/>
                <a:cs typeface="Tahoma"/>
              </a:rPr>
              <a:t>and </a:t>
            </a:r>
            <a:r>
              <a:rPr sz="850" spc="-5" dirty="0">
                <a:solidFill>
                  <a:srgbClr val="8597A3"/>
                </a:solidFill>
                <a:latin typeface="Tahoma"/>
                <a:cs typeface="Tahoma"/>
              </a:rPr>
              <a:t>supply chain from the </a:t>
            </a:r>
            <a:r>
              <a:rPr sz="850" spc="-10" dirty="0">
                <a:solidFill>
                  <a:srgbClr val="8597A3"/>
                </a:solidFill>
                <a:latin typeface="Tahoma"/>
                <a:cs typeface="Tahoma"/>
              </a:rPr>
              <a:t>significant </a:t>
            </a:r>
            <a:r>
              <a:rPr sz="850" spc="-5" dirty="0">
                <a:solidFill>
                  <a:srgbClr val="8597A3"/>
                </a:solidFill>
                <a:latin typeface="Tahoma"/>
                <a:cs typeface="Tahoma"/>
              </a:rPr>
              <a:t>adverse effects </a:t>
            </a:r>
            <a:r>
              <a:rPr sz="850" dirty="0">
                <a:solidFill>
                  <a:srgbClr val="8597A3"/>
                </a:solidFill>
                <a:latin typeface="Tahoma"/>
                <a:cs typeface="Tahoma"/>
              </a:rPr>
              <a:t>of  </a:t>
            </a:r>
            <a:r>
              <a:rPr sz="850" spc="-5" dirty="0">
                <a:solidFill>
                  <a:srgbClr val="8597A3"/>
                </a:solidFill>
                <a:latin typeface="Tahoma"/>
                <a:cs typeface="Tahoma"/>
              </a:rPr>
              <a:t>climate change such </a:t>
            </a:r>
            <a:r>
              <a:rPr sz="850" dirty="0">
                <a:solidFill>
                  <a:srgbClr val="8597A3"/>
                </a:solidFill>
                <a:latin typeface="Tahoma"/>
                <a:cs typeface="Tahoma"/>
              </a:rPr>
              <a:t>as </a:t>
            </a:r>
            <a:r>
              <a:rPr sz="850" spc="-5" dirty="0">
                <a:solidFill>
                  <a:srgbClr val="8597A3"/>
                </a:solidFill>
                <a:latin typeface="Tahoma"/>
                <a:cs typeface="Tahoma"/>
              </a:rPr>
              <a:t>storms, </a:t>
            </a:r>
            <a:r>
              <a:rPr sz="850" spc="-10" dirty="0">
                <a:solidFill>
                  <a:srgbClr val="8597A3"/>
                </a:solidFill>
                <a:latin typeface="Tahoma"/>
                <a:cs typeface="Tahoma"/>
              </a:rPr>
              <a:t>flooding, </a:t>
            </a:r>
            <a:r>
              <a:rPr sz="850" spc="-5" dirty="0">
                <a:solidFill>
                  <a:srgbClr val="8597A3"/>
                </a:solidFill>
                <a:latin typeface="Tahoma"/>
                <a:cs typeface="Tahoma"/>
              </a:rPr>
              <a:t>wildfires </a:t>
            </a:r>
            <a:r>
              <a:rPr sz="850" dirty="0">
                <a:solidFill>
                  <a:srgbClr val="8597A3"/>
                </a:solidFill>
                <a:latin typeface="Tahoma"/>
                <a:cs typeface="Tahoma"/>
              </a:rPr>
              <a:t>and</a:t>
            </a:r>
            <a:r>
              <a:rPr sz="850" spc="10" dirty="0">
                <a:solidFill>
                  <a:srgbClr val="8597A3"/>
                </a:solidFill>
                <a:latin typeface="Tahoma"/>
                <a:cs typeface="Tahoma"/>
              </a:rPr>
              <a:t> </a:t>
            </a:r>
            <a:r>
              <a:rPr sz="850" spc="-5" dirty="0">
                <a:solidFill>
                  <a:srgbClr val="8597A3"/>
                </a:solidFill>
                <a:latin typeface="Tahoma"/>
                <a:cs typeface="Tahoma"/>
              </a:rPr>
              <a:t>drought.</a:t>
            </a:r>
            <a:endParaRPr sz="850">
              <a:latin typeface="Tahoma"/>
              <a:cs typeface="Tahoma"/>
            </a:endParaRPr>
          </a:p>
          <a:p>
            <a:pPr marL="12700" marR="5080">
              <a:lnSpc>
                <a:spcPct val="107800"/>
              </a:lnSpc>
              <a:spcBef>
                <a:spcPts val="850"/>
              </a:spcBef>
            </a:pPr>
            <a:r>
              <a:rPr sz="850" dirty="0">
                <a:solidFill>
                  <a:srgbClr val="8597A3"/>
                </a:solidFill>
                <a:latin typeface="Tahoma"/>
                <a:cs typeface="Tahoma"/>
              </a:rPr>
              <a:t>All of us, our </a:t>
            </a:r>
            <a:r>
              <a:rPr sz="850" spc="-5" dirty="0">
                <a:solidFill>
                  <a:srgbClr val="8597A3"/>
                </a:solidFill>
                <a:latin typeface="Tahoma"/>
                <a:cs typeface="Tahoma"/>
              </a:rPr>
              <a:t>facilities </a:t>
            </a:r>
            <a:r>
              <a:rPr sz="850" dirty="0">
                <a:solidFill>
                  <a:srgbClr val="8597A3"/>
                </a:solidFill>
                <a:latin typeface="Tahoma"/>
                <a:cs typeface="Tahoma"/>
              </a:rPr>
              <a:t>and our </a:t>
            </a:r>
            <a:r>
              <a:rPr sz="850" spc="-5" dirty="0">
                <a:solidFill>
                  <a:srgbClr val="8597A3"/>
                </a:solidFill>
                <a:latin typeface="Tahoma"/>
                <a:cs typeface="Tahoma"/>
              </a:rPr>
              <a:t>operations </a:t>
            </a:r>
            <a:r>
              <a:rPr sz="850" dirty="0">
                <a:solidFill>
                  <a:srgbClr val="8597A3"/>
                </a:solidFill>
                <a:latin typeface="Tahoma"/>
                <a:cs typeface="Tahoma"/>
              </a:rPr>
              <a:t>must </a:t>
            </a:r>
            <a:r>
              <a:rPr sz="850" spc="-5" dirty="0">
                <a:solidFill>
                  <a:srgbClr val="8597A3"/>
                </a:solidFill>
                <a:latin typeface="Tahoma"/>
                <a:cs typeface="Tahoma"/>
              </a:rPr>
              <a:t>comply with </a:t>
            </a:r>
            <a:r>
              <a:rPr sz="850" dirty="0">
                <a:solidFill>
                  <a:srgbClr val="8597A3"/>
                </a:solidFill>
                <a:latin typeface="Tahoma"/>
                <a:cs typeface="Tahoma"/>
              </a:rPr>
              <a:t>all </a:t>
            </a:r>
            <a:r>
              <a:rPr sz="850" spc="-5" dirty="0">
                <a:solidFill>
                  <a:srgbClr val="8597A3"/>
                </a:solidFill>
                <a:latin typeface="Tahoma"/>
                <a:cs typeface="Tahoma"/>
              </a:rPr>
              <a:t>applicable </a:t>
            </a:r>
            <a:r>
              <a:rPr sz="850" spc="-20" dirty="0">
                <a:solidFill>
                  <a:srgbClr val="8597A3"/>
                </a:solidFill>
                <a:latin typeface="Tahoma"/>
                <a:cs typeface="Tahoma"/>
              </a:rPr>
              <a:t>safety,  </a:t>
            </a:r>
            <a:r>
              <a:rPr sz="850" spc="-5" dirty="0">
                <a:solidFill>
                  <a:srgbClr val="8597A3"/>
                </a:solidFill>
                <a:latin typeface="Tahoma"/>
                <a:cs typeface="Tahoma"/>
              </a:rPr>
              <a:t>health </a:t>
            </a:r>
            <a:r>
              <a:rPr sz="850" dirty="0">
                <a:solidFill>
                  <a:srgbClr val="8597A3"/>
                </a:solidFill>
                <a:latin typeface="Tahoma"/>
                <a:cs typeface="Tahoma"/>
              </a:rPr>
              <a:t>and </a:t>
            </a:r>
            <a:r>
              <a:rPr sz="850" spc="-5" dirty="0">
                <a:solidFill>
                  <a:srgbClr val="8597A3"/>
                </a:solidFill>
                <a:latin typeface="Tahoma"/>
                <a:cs typeface="Tahoma"/>
              </a:rPr>
              <a:t>environmental </a:t>
            </a:r>
            <a:r>
              <a:rPr sz="850" dirty="0">
                <a:solidFill>
                  <a:srgbClr val="8597A3"/>
                </a:solidFill>
                <a:latin typeface="Tahoma"/>
                <a:cs typeface="Tahoma"/>
              </a:rPr>
              <a:t>(SHE) </a:t>
            </a:r>
            <a:r>
              <a:rPr sz="850" spc="-5" dirty="0">
                <a:solidFill>
                  <a:srgbClr val="8597A3"/>
                </a:solidFill>
                <a:latin typeface="Tahoma"/>
                <a:cs typeface="Tahoma"/>
              </a:rPr>
              <a:t>laws, rules </a:t>
            </a:r>
            <a:r>
              <a:rPr sz="850" dirty="0">
                <a:solidFill>
                  <a:srgbClr val="8597A3"/>
                </a:solidFill>
                <a:latin typeface="Tahoma"/>
                <a:cs typeface="Tahoma"/>
              </a:rPr>
              <a:t>and </a:t>
            </a:r>
            <a:r>
              <a:rPr sz="850" spc="-5" dirty="0">
                <a:solidFill>
                  <a:srgbClr val="8597A3"/>
                </a:solidFill>
                <a:latin typeface="Tahoma"/>
                <a:cs typeface="Tahoma"/>
              </a:rPr>
              <a:t>regulations </a:t>
            </a:r>
            <a:r>
              <a:rPr sz="850" dirty="0">
                <a:solidFill>
                  <a:srgbClr val="8597A3"/>
                </a:solidFill>
                <a:latin typeface="Tahoma"/>
                <a:cs typeface="Tahoma"/>
              </a:rPr>
              <a:t>as a minimum and  </a:t>
            </a:r>
            <a:r>
              <a:rPr sz="850" spc="-5" dirty="0">
                <a:solidFill>
                  <a:srgbClr val="8597A3"/>
                </a:solidFill>
                <a:latin typeface="Tahoma"/>
                <a:cs typeface="Tahoma"/>
              </a:rPr>
              <a:t>report any accident, </a:t>
            </a:r>
            <a:r>
              <a:rPr sz="850" dirty="0">
                <a:solidFill>
                  <a:srgbClr val="8597A3"/>
                </a:solidFill>
                <a:latin typeface="Tahoma"/>
                <a:cs typeface="Tahoma"/>
              </a:rPr>
              <a:t>injuries, </a:t>
            </a:r>
            <a:r>
              <a:rPr sz="850" spc="-5" dirty="0">
                <a:solidFill>
                  <a:srgbClr val="8597A3"/>
                </a:solidFill>
                <a:latin typeface="Tahoma"/>
                <a:cs typeface="Tahoma"/>
              </a:rPr>
              <a:t>ill-health </a:t>
            </a:r>
            <a:r>
              <a:rPr sz="850" dirty="0">
                <a:solidFill>
                  <a:srgbClr val="8597A3"/>
                </a:solidFill>
                <a:latin typeface="Tahoma"/>
                <a:cs typeface="Tahoma"/>
              </a:rPr>
              <a:t>and </a:t>
            </a:r>
            <a:r>
              <a:rPr sz="850" spc="-5" dirty="0">
                <a:solidFill>
                  <a:srgbClr val="8597A3"/>
                </a:solidFill>
                <a:latin typeface="Tahoma"/>
                <a:cs typeface="Tahoma"/>
              </a:rPr>
              <a:t>environmental </a:t>
            </a:r>
            <a:r>
              <a:rPr sz="850" dirty="0">
                <a:solidFill>
                  <a:srgbClr val="8597A3"/>
                </a:solidFill>
                <a:latin typeface="Tahoma"/>
                <a:cs typeface="Tahoma"/>
              </a:rPr>
              <a:t>incidents or</a:t>
            </a:r>
            <a:r>
              <a:rPr sz="850" spc="0" dirty="0">
                <a:solidFill>
                  <a:srgbClr val="8597A3"/>
                </a:solidFill>
                <a:latin typeface="Tahoma"/>
                <a:cs typeface="Tahoma"/>
              </a:rPr>
              <a:t> </a:t>
            </a:r>
            <a:r>
              <a:rPr sz="850" spc="-5" dirty="0">
                <a:solidFill>
                  <a:srgbClr val="8597A3"/>
                </a:solidFill>
                <a:latin typeface="Tahoma"/>
                <a:cs typeface="Tahoma"/>
              </a:rPr>
              <a:t>concerns.</a:t>
            </a:r>
            <a:endParaRPr sz="850">
              <a:latin typeface="Tahoma"/>
              <a:cs typeface="Tahoma"/>
            </a:endParaRPr>
          </a:p>
        </p:txBody>
      </p:sp>
      <p:sp>
        <p:nvSpPr>
          <p:cNvPr id="12" name="object 12"/>
          <p:cNvSpPr txBox="1"/>
          <p:nvPr/>
        </p:nvSpPr>
        <p:spPr>
          <a:xfrm>
            <a:off x="5773699" y="1408149"/>
            <a:ext cx="3852545" cy="2852256"/>
          </a:xfrm>
          <a:prstGeom prst="rect">
            <a:avLst/>
          </a:prstGeom>
        </p:spPr>
        <p:txBody>
          <a:bodyPr vert="horz" wrap="square" lIns="0" tIns="125095" rIns="0" bIns="0" rtlCol="0">
            <a:spAutoFit/>
          </a:bodyPr>
          <a:lstStyle/>
          <a:p>
            <a:pPr marL="12700">
              <a:lnSpc>
                <a:spcPct val="100000"/>
              </a:lnSpc>
              <a:spcBef>
                <a:spcPts val="985"/>
              </a:spcBef>
            </a:pPr>
            <a:r>
              <a:rPr sz="1400" b="1" spc="-5" dirty="0">
                <a:solidFill>
                  <a:srgbClr val="346885"/>
                </a:solidFill>
                <a:latin typeface="Tahoma"/>
                <a:cs typeface="Tahoma"/>
              </a:rPr>
              <a:t>Charitable gifts </a:t>
            </a:r>
            <a:r>
              <a:rPr sz="1400" b="1" dirty="0">
                <a:solidFill>
                  <a:srgbClr val="346885"/>
                </a:solidFill>
                <a:latin typeface="Tahoma"/>
                <a:cs typeface="Tahoma"/>
              </a:rPr>
              <a:t>and</a:t>
            </a:r>
            <a:r>
              <a:rPr sz="1400" b="1" spc="-15" dirty="0">
                <a:solidFill>
                  <a:srgbClr val="346885"/>
                </a:solidFill>
                <a:latin typeface="Tahoma"/>
                <a:cs typeface="Tahoma"/>
              </a:rPr>
              <a:t> </a:t>
            </a:r>
            <a:r>
              <a:rPr sz="1400" b="1" spc="-5" dirty="0" smtClean="0">
                <a:solidFill>
                  <a:srgbClr val="346885"/>
                </a:solidFill>
                <a:latin typeface="Tahoma"/>
                <a:cs typeface="Tahoma"/>
              </a:rPr>
              <a:t>donations</a:t>
            </a:r>
            <a:endParaRPr sz="1400" dirty="0">
              <a:latin typeface="Tahoma"/>
              <a:cs typeface="Tahoma"/>
            </a:endParaRPr>
          </a:p>
          <a:p>
            <a:pPr marL="12700" marR="5080">
              <a:lnSpc>
                <a:spcPct val="107800"/>
              </a:lnSpc>
              <a:spcBef>
                <a:spcPts val="455"/>
              </a:spcBef>
            </a:pPr>
            <a:r>
              <a:rPr sz="850" spc="-5" dirty="0">
                <a:solidFill>
                  <a:srgbClr val="8597A3"/>
                </a:solidFill>
                <a:latin typeface="Tahoma"/>
                <a:cs typeface="Tahoma"/>
              </a:rPr>
              <a:t>Charitable gifts </a:t>
            </a:r>
            <a:r>
              <a:rPr sz="850" dirty="0">
                <a:solidFill>
                  <a:srgbClr val="8597A3"/>
                </a:solidFill>
                <a:latin typeface="Tahoma"/>
                <a:cs typeface="Tahoma"/>
              </a:rPr>
              <a:t>and donations </a:t>
            </a:r>
            <a:r>
              <a:rPr sz="850" spc="-5" dirty="0">
                <a:solidFill>
                  <a:srgbClr val="8597A3"/>
                </a:solidFill>
                <a:latin typeface="Tahoma"/>
                <a:cs typeface="Tahoma"/>
              </a:rPr>
              <a:t>cannot </a:t>
            </a:r>
            <a:r>
              <a:rPr sz="850" dirty="0">
                <a:solidFill>
                  <a:srgbClr val="8597A3"/>
                </a:solidFill>
                <a:latin typeface="Tahoma"/>
                <a:cs typeface="Tahoma"/>
              </a:rPr>
              <a:t>be made using </a:t>
            </a:r>
            <a:r>
              <a:rPr sz="850" spc="-10" dirty="0">
                <a:solidFill>
                  <a:srgbClr val="8597A3"/>
                </a:solidFill>
                <a:latin typeface="Tahoma"/>
                <a:cs typeface="Tahoma"/>
              </a:rPr>
              <a:t>company </a:t>
            </a:r>
            <a:r>
              <a:rPr sz="850" spc="-5" dirty="0">
                <a:solidFill>
                  <a:srgbClr val="8597A3"/>
                </a:solidFill>
                <a:latin typeface="Tahoma"/>
                <a:cs typeface="Tahoma"/>
              </a:rPr>
              <a:t>funds except </a:t>
            </a:r>
            <a:r>
              <a:rPr lang="en-GB" sz="850" dirty="0" smtClean="0">
                <a:solidFill>
                  <a:srgbClr val="8597A3"/>
                </a:solidFill>
                <a:latin typeface="Tahoma"/>
                <a:cs typeface="Tahoma"/>
              </a:rPr>
              <a:t>in limited circumstances where appropriate controls and approvals are in place.  For further information please discuss with your line management</a:t>
            </a:r>
            <a:r>
              <a:rPr sz="850" spc="-15" dirty="0" smtClean="0">
                <a:solidFill>
                  <a:srgbClr val="8597A3"/>
                </a:solidFill>
                <a:latin typeface="Tahoma"/>
                <a:cs typeface="Tahoma"/>
              </a:rPr>
              <a:t>.</a:t>
            </a:r>
            <a:endParaRPr sz="850" dirty="0">
              <a:latin typeface="Tahoma"/>
              <a:cs typeface="Tahoma"/>
            </a:endParaRPr>
          </a:p>
          <a:p>
            <a:pPr marL="12700" marR="132080">
              <a:lnSpc>
                <a:spcPct val="107800"/>
              </a:lnSpc>
              <a:spcBef>
                <a:spcPts val="850"/>
              </a:spcBef>
            </a:pPr>
            <a:r>
              <a:rPr sz="850" spc="-20" dirty="0">
                <a:solidFill>
                  <a:srgbClr val="8597A3"/>
                </a:solidFill>
                <a:latin typeface="Tahoma"/>
                <a:cs typeface="Tahoma"/>
              </a:rPr>
              <a:t>We </a:t>
            </a:r>
            <a:r>
              <a:rPr sz="850" dirty="0">
                <a:solidFill>
                  <a:srgbClr val="8597A3"/>
                </a:solidFill>
                <a:latin typeface="Tahoma"/>
                <a:cs typeface="Tahoma"/>
              </a:rPr>
              <a:t>don’t </a:t>
            </a:r>
            <a:r>
              <a:rPr sz="850" spc="-5" dirty="0">
                <a:solidFill>
                  <a:srgbClr val="8597A3"/>
                </a:solidFill>
                <a:latin typeface="Tahoma"/>
                <a:cs typeface="Tahoma"/>
              </a:rPr>
              <a:t>seek to discourage anyone from supporting </a:t>
            </a:r>
            <a:r>
              <a:rPr sz="850" dirty="0">
                <a:solidFill>
                  <a:srgbClr val="8597A3"/>
                </a:solidFill>
                <a:latin typeface="Tahoma"/>
                <a:cs typeface="Tahoma"/>
              </a:rPr>
              <a:t>bona </a:t>
            </a:r>
            <a:r>
              <a:rPr sz="850" spc="-10" dirty="0">
                <a:solidFill>
                  <a:srgbClr val="8597A3"/>
                </a:solidFill>
                <a:latin typeface="Tahoma"/>
                <a:cs typeface="Tahoma"/>
              </a:rPr>
              <a:t>fide </a:t>
            </a:r>
            <a:r>
              <a:rPr sz="850" spc="-5" dirty="0">
                <a:solidFill>
                  <a:srgbClr val="8597A3"/>
                </a:solidFill>
                <a:latin typeface="Tahoma"/>
                <a:cs typeface="Tahoma"/>
              </a:rPr>
              <a:t>charitable  organisations through their </a:t>
            </a:r>
            <a:r>
              <a:rPr sz="850" dirty="0">
                <a:solidFill>
                  <a:srgbClr val="8597A3"/>
                </a:solidFill>
                <a:latin typeface="Tahoma"/>
                <a:cs typeface="Tahoma"/>
              </a:rPr>
              <a:t>own </a:t>
            </a:r>
            <a:r>
              <a:rPr sz="850" spc="-5" dirty="0">
                <a:solidFill>
                  <a:srgbClr val="8597A3"/>
                </a:solidFill>
                <a:latin typeface="Tahoma"/>
                <a:cs typeface="Tahoma"/>
              </a:rPr>
              <a:t>fundraising </a:t>
            </a:r>
            <a:r>
              <a:rPr sz="850" dirty="0">
                <a:solidFill>
                  <a:srgbClr val="8597A3"/>
                </a:solidFill>
                <a:latin typeface="Tahoma"/>
                <a:cs typeface="Tahoma"/>
              </a:rPr>
              <a:t>or individual </a:t>
            </a:r>
            <a:r>
              <a:rPr sz="850" spc="-5" dirty="0">
                <a:solidFill>
                  <a:srgbClr val="8597A3"/>
                </a:solidFill>
                <a:latin typeface="Tahoma"/>
                <a:cs typeface="Tahoma"/>
              </a:rPr>
              <a:t>effort </a:t>
            </a:r>
            <a:r>
              <a:rPr sz="850" dirty="0">
                <a:solidFill>
                  <a:srgbClr val="8597A3"/>
                </a:solidFill>
                <a:latin typeface="Tahoma"/>
                <a:cs typeface="Tahoma"/>
              </a:rPr>
              <a:t>outside of and  unconnected </a:t>
            </a:r>
            <a:r>
              <a:rPr sz="850" spc="-5" dirty="0">
                <a:solidFill>
                  <a:srgbClr val="8597A3"/>
                </a:solidFill>
                <a:latin typeface="Tahoma"/>
                <a:cs typeface="Tahoma"/>
              </a:rPr>
              <a:t>to their</a:t>
            </a:r>
            <a:r>
              <a:rPr sz="850" spc="-10" dirty="0">
                <a:solidFill>
                  <a:srgbClr val="8597A3"/>
                </a:solidFill>
                <a:latin typeface="Tahoma"/>
                <a:cs typeface="Tahoma"/>
              </a:rPr>
              <a:t> employment.</a:t>
            </a:r>
            <a:endParaRPr sz="850" dirty="0">
              <a:latin typeface="Tahoma"/>
              <a:cs typeface="Tahoma"/>
            </a:endParaRPr>
          </a:p>
          <a:p>
            <a:pPr>
              <a:lnSpc>
                <a:spcPct val="100000"/>
              </a:lnSpc>
            </a:pPr>
            <a:endParaRPr sz="1000" dirty="0">
              <a:latin typeface="Times New Roman"/>
              <a:cs typeface="Times New Roman"/>
            </a:endParaRPr>
          </a:p>
          <a:p>
            <a:pPr>
              <a:lnSpc>
                <a:spcPct val="100000"/>
              </a:lnSpc>
              <a:spcBef>
                <a:spcPts val="55"/>
              </a:spcBef>
            </a:pPr>
            <a:endParaRPr sz="1400" dirty="0">
              <a:latin typeface="Times New Roman"/>
              <a:cs typeface="Times New Roman"/>
            </a:endParaRPr>
          </a:p>
          <a:p>
            <a:pPr marL="12700">
              <a:lnSpc>
                <a:spcPct val="100000"/>
              </a:lnSpc>
            </a:pPr>
            <a:r>
              <a:rPr sz="1400" b="1" spc="-5" dirty="0">
                <a:solidFill>
                  <a:srgbClr val="346885"/>
                </a:solidFill>
                <a:latin typeface="Tahoma"/>
                <a:cs typeface="Tahoma"/>
              </a:rPr>
              <a:t>Political</a:t>
            </a:r>
            <a:r>
              <a:rPr sz="1400" b="1" spc="-10" dirty="0">
                <a:solidFill>
                  <a:srgbClr val="346885"/>
                </a:solidFill>
                <a:latin typeface="Tahoma"/>
                <a:cs typeface="Tahoma"/>
              </a:rPr>
              <a:t> </a:t>
            </a:r>
            <a:r>
              <a:rPr sz="1400" b="1" spc="-5" dirty="0" smtClean="0">
                <a:solidFill>
                  <a:srgbClr val="346885"/>
                </a:solidFill>
                <a:latin typeface="Tahoma"/>
                <a:cs typeface="Tahoma"/>
              </a:rPr>
              <a:t>contributions</a:t>
            </a:r>
            <a:endParaRPr sz="1400" dirty="0">
              <a:latin typeface="Tahoma"/>
              <a:cs typeface="Tahoma"/>
            </a:endParaRPr>
          </a:p>
          <a:p>
            <a:pPr marL="12700" marR="19050">
              <a:lnSpc>
                <a:spcPct val="107800"/>
              </a:lnSpc>
              <a:spcBef>
                <a:spcPts val="459"/>
              </a:spcBef>
            </a:pPr>
            <a:r>
              <a:rPr sz="850" dirty="0">
                <a:solidFill>
                  <a:srgbClr val="8597A3"/>
                </a:solidFill>
                <a:latin typeface="Tahoma"/>
                <a:cs typeface="Tahoma"/>
              </a:rPr>
              <a:t>Contribution of </a:t>
            </a:r>
            <a:r>
              <a:rPr sz="850" spc="-10" dirty="0">
                <a:solidFill>
                  <a:srgbClr val="8597A3"/>
                </a:solidFill>
                <a:latin typeface="Tahoma"/>
                <a:cs typeface="Tahoma"/>
              </a:rPr>
              <a:t>company </a:t>
            </a:r>
            <a:r>
              <a:rPr sz="850" spc="-5" dirty="0">
                <a:solidFill>
                  <a:srgbClr val="8597A3"/>
                </a:solidFill>
                <a:latin typeface="Tahoma"/>
                <a:cs typeface="Tahoma"/>
              </a:rPr>
              <a:t>funds </a:t>
            </a:r>
            <a:r>
              <a:rPr sz="850" dirty="0">
                <a:solidFill>
                  <a:srgbClr val="8597A3"/>
                </a:solidFill>
                <a:latin typeface="Tahoma"/>
                <a:cs typeface="Tahoma"/>
              </a:rPr>
              <a:t>or </a:t>
            </a:r>
            <a:r>
              <a:rPr sz="850" spc="-5" dirty="0">
                <a:solidFill>
                  <a:srgbClr val="8597A3"/>
                </a:solidFill>
                <a:latin typeface="Tahoma"/>
                <a:cs typeface="Tahoma"/>
              </a:rPr>
              <a:t>the </a:t>
            </a:r>
            <a:r>
              <a:rPr sz="850" dirty="0">
                <a:solidFill>
                  <a:srgbClr val="8597A3"/>
                </a:solidFill>
                <a:latin typeface="Tahoma"/>
                <a:cs typeface="Tahoma"/>
              </a:rPr>
              <a:t>use of </a:t>
            </a:r>
            <a:r>
              <a:rPr sz="850" spc="-5" dirty="0">
                <a:solidFill>
                  <a:srgbClr val="8597A3"/>
                </a:solidFill>
                <a:latin typeface="Tahoma"/>
                <a:cs typeface="Tahoma"/>
              </a:rPr>
              <a:t>Company </a:t>
            </a:r>
            <a:r>
              <a:rPr sz="850" dirty="0">
                <a:solidFill>
                  <a:srgbClr val="8597A3"/>
                </a:solidFill>
                <a:latin typeface="Tahoma"/>
                <a:cs typeface="Tahoma"/>
              </a:rPr>
              <a:t>assets or </a:t>
            </a:r>
            <a:r>
              <a:rPr sz="850" spc="-5" dirty="0">
                <a:solidFill>
                  <a:srgbClr val="8597A3"/>
                </a:solidFill>
                <a:latin typeface="Tahoma"/>
                <a:cs typeface="Tahoma"/>
              </a:rPr>
              <a:t>facilities for the  benefit </a:t>
            </a:r>
            <a:r>
              <a:rPr sz="850" dirty="0">
                <a:solidFill>
                  <a:srgbClr val="8597A3"/>
                </a:solidFill>
                <a:latin typeface="Tahoma"/>
                <a:cs typeface="Tahoma"/>
              </a:rPr>
              <a:t>of </a:t>
            </a:r>
            <a:r>
              <a:rPr sz="850" spc="-5" dirty="0">
                <a:solidFill>
                  <a:srgbClr val="8597A3"/>
                </a:solidFill>
                <a:latin typeface="Tahoma"/>
                <a:cs typeface="Tahoma"/>
              </a:rPr>
              <a:t>political </a:t>
            </a:r>
            <a:r>
              <a:rPr sz="850" dirty="0">
                <a:solidFill>
                  <a:srgbClr val="8597A3"/>
                </a:solidFill>
                <a:latin typeface="Tahoma"/>
                <a:cs typeface="Tahoma"/>
              </a:rPr>
              <a:t>parties or </a:t>
            </a:r>
            <a:r>
              <a:rPr sz="850" spc="-5" dirty="0">
                <a:solidFill>
                  <a:srgbClr val="8597A3"/>
                </a:solidFill>
                <a:latin typeface="Tahoma"/>
                <a:cs typeface="Tahoma"/>
              </a:rPr>
              <a:t>candidates anywhere </a:t>
            </a:r>
            <a:r>
              <a:rPr sz="850" dirty="0">
                <a:solidFill>
                  <a:srgbClr val="8597A3"/>
                </a:solidFill>
                <a:latin typeface="Tahoma"/>
                <a:cs typeface="Tahoma"/>
              </a:rPr>
              <a:t>in </a:t>
            </a:r>
            <a:r>
              <a:rPr sz="850" spc="-5" dirty="0">
                <a:solidFill>
                  <a:srgbClr val="8597A3"/>
                </a:solidFill>
                <a:latin typeface="Tahoma"/>
                <a:cs typeface="Tahoma"/>
              </a:rPr>
              <a:t>the world </a:t>
            </a:r>
            <a:r>
              <a:rPr sz="850" dirty="0">
                <a:solidFill>
                  <a:srgbClr val="8597A3"/>
                </a:solidFill>
                <a:latin typeface="Tahoma"/>
                <a:cs typeface="Tahoma"/>
              </a:rPr>
              <a:t>is</a:t>
            </a:r>
            <a:r>
              <a:rPr sz="850" spc="10" dirty="0">
                <a:solidFill>
                  <a:srgbClr val="8597A3"/>
                </a:solidFill>
                <a:latin typeface="Tahoma"/>
                <a:cs typeface="Tahoma"/>
              </a:rPr>
              <a:t> </a:t>
            </a:r>
            <a:r>
              <a:rPr sz="850" spc="-5" dirty="0">
                <a:solidFill>
                  <a:srgbClr val="8597A3"/>
                </a:solidFill>
                <a:latin typeface="Tahoma"/>
                <a:cs typeface="Tahoma"/>
              </a:rPr>
              <a:t>prohibited.</a:t>
            </a:r>
            <a:endParaRPr sz="850" dirty="0">
              <a:latin typeface="Tahoma"/>
              <a:cs typeface="Tahoma"/>
            </a:endParaRPr>
          </a:p>
          <a:p>
            <a:pPr marL="12700" marR="5080" algn="just">
              <a:lnSpc>
                <a:spcPct val="107800"/>
              </a:lnSpc>
              <a:spcBef>
                <a:spcPts val="850"/>
              </a:spcBef>
            </a:pPr>
            <a:r>
              <a:rPr sz="850" spc="-20" dirty="0">
                <a:solidFill>
                  <a:srgbClr val="8597A3"/>
                </a:solidFill>
                <a:latin typeface="Tahoma"/>
                <a:cs typeface="Tahoma"/>
              </a:rPr>
              <a:t>You </a:t>
            </a:r>
            <a:r>
              <a:rPr sz="850" spc="-5" dirty="0">
                <a:solidFill>
                  <a:srgbClr val="8597A3"/>
                </a:solidFill>
                <a:latin typeface="Tahoma"/>
                <a:cs typeface="Tahoma"/>
              </a:rPr>
              <a:t>are entitled to make </a:t>
            </a:r>
            <a:r>
              <a:rPr sz="850" dirty="0">
                <a:solidFill>
                  <a:srgbClr val="8597A3"/>
                </a:solidFill>
                <a:latin typeface="Tahoma"/>
                <a:cs typeface="Tahoma"/>
              </a:rPr>
              <a:t>personal donations and </a:t>
            </a:r>
            <a:r>
              <a:rPr sz="850" spc="-5" dirty="0">
                <a:solidFill>
                  <a:srgbClr val="8597A3"/>
                </a:solidFill>
                <a:latin typeface="Tahoma"/>
                <a:cs typeface="Tahoma"/>
              </a:rPr>
              <a:t>this </a:t>
            </a:r>
            <a:r>
              <a:rPr sz="850" dirty="0">
                <a:solidFill>
                  <a:srgbClr val="8597A3"/>
                </a:solidFill>
                <a:latin typeface="Tahoma"/>
                <a:cs typeface="Tahoma"/>
              </a:rPr>
              <a:t>includes, </a:t>
            </a:r>
            <a:r>
              <a:rPr sz="850" spc="-5" dirty="0">
                <a:solidFill>
                  <a:srgbClr val="8597A3"/>
                </a:solidFill>
                <a:latin typeface="Tahoma"/>
                <a:cs typeface="Tahoma"/>
              </a:rPr>
              <a:t>for the avoidance  </a:t>
            </a:r>
            <a:r>
              <a:rPr sz="850" dirty="0">
                <a:solidFill>
                  <a:srgbClr val="8597A3"/>
                </a:solidFill>
                <a:latin typeface="Tahoma"/>
                <a:cs typeface="Tahoma"/>
              </a:rPr>
              <a:t>of doubt, making personal </a:t>
            </a:r>
            <a:r>
              <a:rPr sz="850" spc="-5" dirty="0">
                <a:solidFill>
                  <a:srgbClr val="8597A3"/>
                </a:solidFill>
                <a:latin typeface="Tahoma"/>
                <a:cs typeface="Tahoma"/>
              </a:rPr>
              <a:t>contributions to </a:t>
            </a:r>
            <a:r>
              <a:rPr sz="850" dirty="0">
                <a:solidFill>
                  <a:srgbClr val="8597A3"/>
                </a:solidFill>
                <a:latin typeface="Tahoma"/>
                <a:cs typeface="Tahoma"/>
              </a:rPr>
              <a:t>a </a:t>
            </a:r>
            <a:r>
              <a:rPr sz="850" spc="-5" dirty="0">
                <a:solidFill>
                  <a:srgbClr val="8597A3"/>
                </a:solidFill>
                <a:latin typeface="Tahoma"/>
                <a:cs typeface="Tahoma"/>
              </a:rPr>
              <a:t>Political </a:t>
            </a:r>
            <a:r>
              <a:rPr sz="850" dirty="0">
                <a:solidFill>
                  <a:srgbClr val="8597A3"/>
                </a:solidFill>
                <a:latin typeface="Tahoma"/>
                <a:cs typeface="Tahoma"/>
              </a:rPr>
              <a:t>Action </a:t>
            </a:r>
            <a:r>
              <a:rPr sz="850" spc="-5" dirty="0">
                <a:solidFill>
                  <a:srgbClr val="8597A3"/>
                </a:solidFill>
                <a:latin typeface="Tahoma"/>
                <a:cs typeface="Tahoma"/>
              </a:rPr>
              <a:t>Committee (PAC) </a:t>
            </a:r>
            <a:r>
              <a:rPr sz="850" dirty="0">
                <a:solidFill>
                  <a:srgbClr val="8597A3"/>
                </a:solidFill>
                <a:latin typeface="Tahoma"/>
                <a:cs typeface="Tahoma"/>
              </a:rPr>
              <a:t>in  </a:t>
            </a:r>
            <a:r>
              <a:rPr sz="850" spc="-5" dirty="0">
                <a:solidFill>
                  <a:srgbClr val="8597A3"/>
                </a:solidFill>
                <a:latin typeface="Tahoma"/>
                <a:cs typeface="Tahoma"/>
              </a:rPr>
              <a:t>the US. </a:t>
            </a:r>
            <a:r>
              <a:rPr sz="850" dirty="0">
                <a:solidFill>
                  <a:srgbClr val="8597A3"/>
                </a:solidFill>
                <a:latin typeface="Tahoma"/>
                <a:cs typeface="Tahoma"/>
              </a:rPr>
              <a:t>The </a:t>
            </a:r>
            <a:r>
              <a:rPr sz="850" spc="-5" dirty="0">
                <a:solidFill>
                  <a:srgbClr val="8597A3"/>
                </a:solidFill>
                <a:latin typeface="Tahoma"/>
                <a:cs typeface="Tahoma"/>
              </a:rPr>
              <a:t>Company will </a:t>
            </a:r>
            <a:r>
              <a:rPr sz="850" dirty="0">
                <a:solidFill>
                  <a:srgbClr val="8597A3"/>
                </a:solidFill>
                <a:latin typeface="Tahoma"/>
                <a:cs typeface="Tahoma"/>
              </a:rPr>
              <a:t>not </a:t>
            </a:r>
            <a:r>
              <a:rPr sz="850" spc="-5" dirty="0">
                <a:solidFill>
                  <a:srgbClr val="8597A3"/>
                </a:solidFill>
                <a:latin typeface="Tahoma"/>
                <a:cs typeface="Tahoma"/>
              </a:rPr>
              <a:t>reimburse you for any such</a:t>
            </a:r>
            <a:r>
              <a:rPr sz="850" spc="0" dirty="0">
                <a:solidFill>
                  <a:srgbClr val="8597A3"/>
                </a:solidFill>
                <a:latin typeface="Tahoma"/>
                <a:cs typeface="Tahoma"/>
              </a:rPr>
              <a:t> </a:t>
            </a:r>
            <a:r>
              <a:rPr sz="850" spc="-5" dirty="0">
                <a:solidFill>
                  <a:srgbClr val="8597A3"/>
                </a:solidFill>
                <a:latin typeface="Tahoma"/>
                <a:cs typeface="Tahoma"/>
              </a:rPr>
              <a:t>contribution</a:t>
            </a:r>
            <a:r>
              <a:rPr sz="850" spc="-5" dirty="0" smtClean="0">
                <a:solidFill>
                  <a:srgbClr val="8597A3"/>
                </a:solidFill>
                <a:latin typeface="Tahoma"/>
                <a:cs typeface="Tahoma"/>
              </a:rPr>
              <a:t>.</a:t>
            </a:r>
            <a:endParaRPr sz="850" dirty="0">
              <a:latin typeface="Tahoma"/>
              <a:cs typeface="Tahoma"/>
            </a:endParaRPr>
          </a:p>
        </p:txBody>
      </p:sp>
      <p:sp>
        <p:nvSpPr>
          <p:cNvPr id="13" name="object 13"/>
          <p:cNvSpPr/>
          <p:nvPr/>
        </p:nvSpPr>
        <p:spPr>
          <a:xfrm>
            <a:off x="6328804" y="4972541"/>
            <a:ext cx="4363720" cy="2587625"/>
          </a:xfrm>
          <a:custGeom>
            <a:avLst/>
            <a:gdLst/>
            <a:ahLst/>
            <a:cxnLst/>
            <a:rect l="l" t="t" r="r" b="b"/>
            <a:pathLst>
              <a:path w="4363720" h="2587625">
                <a:moveTo>
                  <a:pt x="4363198" y="0"/>
                </a:moveTo>
                <a:lnTo>
                  <a:pt x="0" y="2587463"/>
                </a:lnTo>
                <a:lnTo>
                  <a:pt x="4363198" y="409926"/>
                </a:lnTo>
                <a:lnTo>
                  <a:pt x="4363198" y="0"/>
                </a:lnTo>
                <a:close/>
              </a:path>
            </a:pathLst>
          </a:custGeom>
          <a:solidFill>
            <a:srgbClr val="8597A3"/>
          </a:solidFill>
        </p:spPr>
        <p:txBody>
          <a:bodyPr wrap="square" lIns="0" tIns="0" rIns="0" bIns="0" rtlCol="0"/>
          <a:lstStyle/>
          <a:p>
            <a:endParaRPr/>
          </a:p>
        </p:txBody>
      </p:sp>
      <p:sp>
        <p:nvSpPr>
          <p:cNvPr id="14" name="object 14"/>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21</a:t>
            </a:fld>
            <a:endParaRPr dirty="0">
              <a:solidFill>
                <a:srgbClr val="FFFFFF"/>
              </a:solidFill>
            </a:endParaRPr>
          </a:p>
        </p:txBody>
      </p:sp>
      <p:sp>
        <p:nvSpPr>
          <p:cNvPr id="18" name="TextBox 17"/>
          <p:cNvSpPr txBox="1"/>
          <p:nvPr/>
        </p:nvSpPr>
        <p:spPr>
          <a:xfrm>
            <a:off x="10176320" y="7160348"/>
            <a:ext cx="4281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21</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3" name="object 3"/>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4" name="object 4"/>
          <p:cNvSpPr txBox="1"/>
          <p:nvPr/>
        </p:nvSpPr>
        <p:spPr>
          <a:xfrm>
            <a:off x="851300" y="1010169"/>
            <a:ext cx="3816985" cy="846129"/>
          </a:xfrm>
          <a:prstGeom prst="rect">
            <a:avLst/>
          </a:prstGeom>
        </p:spPr>
        <p:txBody>
          <a:bodyPr vert="horz" wrap="square" lIns="0" tIns="12700" rIns="0" bIns="0" rtlCol="0">
            <a:spAutoFit/>
          </a:bodyPr>
          <a:lstStyle/>
          <a:p>
            <a:pPr marL="12700" marR="283210">
              <a:lnSpc>
                <a:spcPct val="107200"/>
              </a:lnSpc>
              <a:spcBef>
                <a:spcPts val="100"/>
              </a:spcBef>
            </a:pPr>
            <a:r>
              <a:rPr sz="1400" b="1" spc="-5" dirty="0">
                <a:solidFill>
                  <a:srgbClr val="346885"/>
                </a:solidFill>
                <a:latin typeface="Tahoma"/>
                <a:cs typeface="Tahoma"/>
              </a:rPr>
              <a:t>Human </a:t>
            </a:r>
            <a:r>
              <a:rPr sz="1400" b="1" dirty="0">
                <a:solidFill>
                  <a:srgbClr val="346885"/>
                </a:solidFill>
                <a:latin typeface="Tahoma"/>
                <a:cs typeface="Tahoma"/>
              </a:rPr>
              <a:t>rights, anti-modern slavery</a:t>
            </a:r>
            <a:r>
              <a:rPr sz="1400" b="1" spc="-95" dirty="0">
                <a:solidFill>
                  <a:srgbClr val="346885"/>
                </a:solidFill>
                <a:latin typeface="Tahoma"/>
                <a:cs typeface="Tahoma"/>
              </a:rPr>
              <a:t> </a:t>
            </a:r>
            <a:r>
              <a:rPr sz="1400" b="1" dirty="0">
                <a:solidFill>
                  <a:srgbClr val="346885"/>
                </a:solidFill>
                <a:latin typeface="Tahoma"/>
                <a:cs typeface="Tahoma"/>
              </a:rPr>
              <a:t>and  anti-human</a:t>
            </a:r>
            <a:r>
              <a:rPr sz="1400" b="1" spc="-5" dirty="0">
                <a:solidFill>
                  <a:srgbClr val="346885"/>
                </a:solidFill>
                <a:latin typeface="Tahoma"/>
                <a:cs typeface="Tahoma"/>
              </a:rPr>
              <a:t> </a:t>
            </a:r>
            <a:r>
              <a:rPr sz="1400" b="1" spc="-5" dirty="0" smtClean="0">
                <a:solidFill>
                  <a:srgbClr val="346885"/>
                </a:solidFill>
                <a:latin typeface="Tahoma"/>
                <a:cs typeface="Tahoma"/>
              </a:rPr>
              <a:t>trafficking</a:t>
            </a:r>
            <a:endParaRPr sz="1200" baseline="31250" dirty="0">
              <a:latin typeface="Tahoma"/>
              <a:cs typeface="Tahoma"/>
            </a:endParaRPr>
          </a:p>
          <a:p>
            <a:pPr marL="12700" marR="5080">
              <a:lnSpc>
                <a:spcPct val="107800"/>
              </a:lnSpc>
              <a:spcBef>
                <a:spcPts val="740"/>
              </a:spcBef>
            </a:pPr>
            <a:r>
              <a:rPr sz="850" spc="-20" dirty="0">
                <a:solidFill>
                  <a:srgbClr val="8597A3"/>
                </a:solidFill>
                <a:latin typeface="Tahoma"/>
                <a:cs typeface="Tahoma"/>
              </a:rPr>
              <a:t>We </a:t>
            </a:r>
            <a:r>
              <a:rPr sz="850" spc="-5" dirty="0">
                <a:solidFill>
                  <a:srgbClr val="8597A3"/>
                </a:solidFill>
                <a:latin typeface="Tahoma"/>
                <a:cs typeface="Tahoma"/>
              </a:rPr>
              <a:t>seek to demonstrate respect for </a:t>
            </a:r>
            <a:r>
              <a:rPr sz="850" dirty="0">
                <a:solidFill>
                  <a:srgbClr val="8597A3"/>
                </a:solidFill>
                <a:latin typeface="Tahoma"/>
                <a:cs typeface="Tahoma"/>
              </a:rPr>
              <a:t>basic human </a:t>
            </a:r>
            <a:r>
              <a:rPr sz="850" spc="-5" dirty="0">
                <a:solidFill>
                  <a:srgbClr val="8597A3"/>
                </a:solidFill>
                <a:latin typeface="Tahoma"/>
                <a:cs typeface="Tahoma"/>
              </a:rPr>
              <a:t>rights through the </a:t>
            </a:r>
            <a:r>
              <a:rPr sz="850" dirty="0">
                <a:solidFill>
                  <a:srgbClr val="8597A3"/>
                </a:solidFill>
                <a:latin typeface="Tahoma"/>
                <a:cs typeface="Tahoma"/>
              </a:rPr>
              <a:t>principles  and </a:t>
            </a:r>
            <a:r>
              <a:rPr sz="850" spc="-5" dirty="0">
                <a:solidFill>
                  <a:srgbClr val="8597A3"/>
                </a:solidFill>
                <a:latin typeface="Tahoma"/>
                <a:cs typeface="Tahoma"/>
              </a:rPr>
              <a:t>policies contained </a:t>
            </a:r>
            <a:r>
              <a:rPr sz="850" dirty="0">
                <a:solidFill>
                  <a:srgbClr val="8597A3"/>
                </a:solidFill>
                <a:latin typeface="Tahoma"/>
                <a:cs typeface="Tahoma"/>
              </a:rPr>
              <a:t>in </a:t>
            </a:r>
            <a:r>
              <a:rPr sz="850" spc="-5" dirty="0">
                <a:solidFill>
                  <a:srgbClr val="8597A3"/>
                </a:solidFill>
                <a:latin typeface="Tahoma"/>
                <a:cs typeface="Tahoma"/>
              </a:rPr>
              <a:t>this </a:t>
            </a:r>
            <a:r>
              <a:rPr sz="850" dirty="0" smtClean="0">
                <a:solidFill>
                  <a:srgbClr val="8597A3"/>
                </a:solidFill>
                <a:latin typeface="Tahoma"/>
                <a:cs typeface="Tahoma"/>
              </a:rPr>
              <a:t>Code</a:t>
            </a:r>
            <a:r>
              <a:rPr lang="en-GB" sz="850" dirty="0" smtClean="0">
                <a:solidFill>
                  <a:srgbClr val="8597A3"/>
                </a:solidFill>
                <a:latin typeface="Tahoma"/>
                <a:cs typeface="Tahoma"/>
              </a:rPr>
              <a:t> and other relevant </a:t>
            </a:r>
            <a:r>
              <a:rPr sz="850" spc="-5" dirty="0" smtClean="0">
                <a:solidFill>
                  <a:srgbClr val="8597A3"/>
                </a:solidFill>
                <a:latin typeface="Tahoma"/>
                <a:cs typeface="Tahoma"/>
              </a:rPr>
              <a:t>company </a:t>
            </a:r>
            <a:r>
              <a:rPr sz="850" dirty="0" smtClean="0">
                <a:solidFill>
                  <a:srgbClr val="8597A3"/>
                </a:solidFill>
                <a:latin typeface="Tahoma"/>
                <a:cs typeface="Tahoma"/>
              </a:rPr>
              <a:t>policies</a:t>
            </a:r>
            <a:r>
              <a:rPr sz="850" dirty="0">
                <a:solidFill>
                  <a:srgbClr val="8597A3"/>
                </a:solidFill>
                <a:latin typeface="Tahoma"/>
                <a:cs typeface="Tahoma"/>
              </a:rPr>
              <a:t>.</a:t>
            </a:r>
            <a:endParaRPr sz="850" dirty="0">
              <a:latin typeface="Tahoma"/>
              <a:cs typeface="Tahoma"/>
            </a:endParaRPr>
          </a:p>
        </p:txBody>
      </p:sp>
      <p:sp>
        <p:nvSpPr>
          <p:cNvPr id="5" name="object 5"/>
          <p:cNvSpPr txBox="1"/>
          <p:nvPr/>
        </p:nvSpPr>
        <p:spPr>
          <a:xfrm>
            <a:off x="851300" y="2088582"/>
            <a:ext cx="3912870" cy="1530350"/>
          </a:xfrm>
          <a:prstGeom prst="rect">
            <a:avLst/>
          </a:prstGeom>
        </p:spPr>
        <p:txBody>
          <a:bodyPr vert="horz" wrap="square" lIns="0" tIns="12700" rIns="0" bIns="0" rtlCol="0">
            <a:spAutoFit/>
          </a:bodyPr>
          <a:lstStyle/>
          <a:p>
            <a:pPr marL="12700" marR="68580">
              <a:lnSpc>
                <a:spcPct val="107800"/>
              </a:lnSpc>
              <a:spcBef>
                <a:spcPts val="100"/>
              </a:spcBef>
            </a:pPr>
            <a:r>
              <a:rPr sz="850" spc="-20" dirty="0">
                <a:solidFill>
                  <a:srgbClr val="8597A3"/>
                </a:solidFill>
                <a:latin typeface="Tahoma"/>
                <a:cs typeface="Tahoma"/>
              </a:rPr>
              <a:t>We </a:t>
            </a:r>
            <a:r>
              <a:rPr sz="850" spc="-5" dirty="0">
                <a:solidFill>
                  <a:srgbClr val="8597A3"/>
                </a:solidFill>
                <a:latin typeface="Tahoma"/>
                <a:cs typeface="Tahoma"/>
              </a:rPr>
              <a:t>support the </a:t>
            </a:r>
            <a:r>
              <a:rPr sz="850" dirty="0">
                <a:solidFill>
                  <a:srgbClr val="8597A3"/>
                </a:solidFill>
                <a:latin typeface="Tahoma"/>
                <a:cs typeface="Tahoma"/>
              </a:rPr>
              <a:t>principles </a:t>
            </a:r>
            <a:r>
              <a:rPr sz="850" spc="-5" dirty="0">
                <a:solidFill>
                  <a:srgbClr val="8597A3"/>
                </a:solidFill>
                <a:latin typeface="Tahoma"/>
                <a:cs typeface="Tahoma"/>
              </a:rPr>
              <a:t>contained </a:t>
            </a:r>
            <a:r>
              <a:rPr sz="850" dirty="0">
                <a:solidFill>
                  <a:srgbClr val="8597A3"/>
                </a:solidFill>
                <a:latin typeface="Tahoma"/>
                <a:cs typeface="Tahoma"/>
              </a:rPr>
              <a:t>in </a:t>
            </a:r>
            <a:r>
              <a:rPr sz="850" spc="-5" dirty="0">
                <a:solidFill>
                  <a:srgbClr val="8597A3"/>
                </a:solidFill>
                <a:latin typeface="Tahoma"/>
                <a:cs typeface="Tahoma"/>
              </a:rPr>
              <a:t>the Universal Declaration </a:t>
            </a:r>
            <a:r>
              <a:rPr sz="850" dirty="0">
                <a:solidFill>
                  <a:srgbClr val="8597A3"/>
                </a:solidFill>
                <a:latin typeface="Tahoma"/>
                <a:cs typeface="Tahoma"/>
              </a:rPr>
              <a:t>of </a:t>
            </a:r>
            <a:r>
              <a:rPr sz="850" spc="-5" dirty="0">
                <a:solidFill>
                  <a:srgbClr val="8597A3"/>
                </a:solidFill>
                <a:latin typeface="Tahoma"/>
                <a:cs typeface="Tahoma"/>
              </a:rPr>
              <a:t>Human  </a:t>
            </a:r>
            <a:r>
              <a:rPr sz="850" dirty="0">
                <a:solidFill>
                  <a:srgbClr val="8597A3"/>
                </a:solidFill>
                <a:latin typeface="Tahoma"/>
                <a:cs typeface="Tahoma"/>
              </a:rPr>
              <a:t>Rights and </a:t>
            </a:r>
            <a:r>
              <a:rPr sz="850" spc="-5" dirty="0">
                <a:solidFill>
                  <a:srgbClr val="8597A3"/>
                </a:solidFill>
                <a:latin typeface="Tahoma"/>
                <a:cs typeface="Tahoma"/>
              </a:rPr>
              <a:t>seek to </a:t>
            </a:r>
            <a:r>
              <a:rPr sz="850" spc="-10" dirty="0">
                <a:solidFill>
                  <a:srgbClr val="8597A3"/>
                </a:solidFill>
                <a:latin typeface="Tahoma"/>
                <a:cs typeface="Tahoma"/>
              </a:rPr>
              <a:t>reflect </a:t>
            </a:r>
            <a:r>
              <a:rPr sz="850" spc="-5" dirty="0">
                <a:solidFill>
                  <a:srgbClr val="8597A3"/>
                </a:solidFill>
                <a:latin typeface="Tahoma"/>
                <a:cs typeface="Tahoma"/>
              </a:rPr>
              <a:t>these </a:t>
            </a:r>
            <a:r>
              <a:rPr sz="850" dirty="0">
                <a:solidFill>
                  <a:srgbClr val="8597A3"/>
                </a:solidFill>
                <a:latin typeface="Tahoma"/>
                <a:cs typeface="Tahoma"/>
              </a:rPr>
              <a:t>in </a:t>
            </a:r>
            <a:r>
              <a:rPr sz="850" spc="-5" dirty="0">
                <a:solidFill>
                  <a:srgbClr val="8597A3"/>
                </a:solidFill>
                <a:latin typeface="Tahoma"/>
                <a:cs typeface="Tahoma"/>
              </a:rPr>
              <a:t>the context </a:t>
            </a:r>
            <a:r>
              <a:rPr sz="850" dirty="0">
                <a:solidFill>
                  <a:srgbClr val="8597A3"/>
                </a:solidFill>
                <a:latin typeface="Tahoma"/>
                <a:cs typeface="Tahoma"/>
              </a:rPr>
              <a:t>of </a:t>
            </a:r>
            <a:r>
              <a:rPr sz="850" spc="-5" dirty="0">
                <a:solidFill>
                  <a:srgbClr val="8597A3"/>
                </a:solidFill>
                <a:latin typeface="Tahoma"/>
                <a:cs typeface="Tahoma"/>
              </a:rPr>
              <a:t>its </a:t>
            </a:r>
            <a:r>
              <a:rPr sz="850" dirty="0">
                <a:solidFill>
                  <a:srgbClr val="8597A3"/>
                </a:solidFill>
                <a:latin typeface="Tahoma"/>
                <a:cs typeface="Tahoma"/>
              </a:rPr>
              <a:t>business </a:t>
            </a:r>
            <a:r>
              <a:rPr sz="850" spc="-5" dirty="0">
                <a:solidFill>
                  <a:srgbClr val="8597A3"/>
                </a:solidFill>
                <a:latin typeface="Tahoma"/>
                <a:cs typeface="Tahoma"/>
              </a:rPr>
              <a:t>activities </a:t>
            </a:r>
            <a:r>
              <a:rPr sz="850" spc="-10" dirty="0">
                <a:solidFill>
                  <a:srgbClr val="8597A3"/>
                </a:solidFill>
                <a:latin typeface="Tahoma"/>
                <a:cs typeface="Tahoma"/>
              </a:rPr>
              <a:t>wherever  </a:t>
            </a:r>
            <a:r>
              <a:rPr sz="850" dirty="0">
                <a:solidFill>
                  <a:srgbClr val="8597A3"/>
                </a:solidFill>
                <a:latin typeface="Tahoma"/>
                <a:cs typeface="Tahoma"/>
              </a:rPr>
              <a:t>possible, bearing in mind </a:t>
            </a:r>
            <a:r>
              <a:rPr sz="850" spc="-5" dirty="0">
                <a:solidFill>
                  <a:srgbClr val="8597A3"/>
                </a:solidFill>
                <a:latin typeface="Tahoma"/>
                <a:cs typeface="Tahoma"/>
              </a:rPr>
              <a:t>the Declaration </a:t>
            </a:r>
            <a:r>
              <a:rPr sz="850" dirty="0">
                <a:solidFill>
                  <a:srgbClr val="8597A3"/>
                </a:solidFill>
                <a:latin typeface="Tahoma"/>
                <a:cs typeface="Tahoma"/>
              </a:rPr>
              <a:t>is aimed at nation </a:t>
            </a:r>
            <a:r>
              <a:rPr sz="850" spc="-5" dirty="0">
                <a:solidFill>
                  <a:srgbClr val="8597A3"/>
                </a:solidFill>
                <a:latin typeface="Tahoma"/>
                <a:cs typeface="Tahoma"/>
              </a:rPr>
              <a:t>states rather than  </a:t>
            </a:r>
            <a:r>
              <a:rPr sz="850" dirty="0">
                <a:solidFill>
                  <a:srgbClr val="8597A3"/>
                </a:solidFill>
                <a:latin typeface="Tahoma"/>
                <a:cs typeface="Tahoma"/>
              </a:rPr>
              <a:t>businesses.</a:t>
            </a:r>
            <a:endParaRPr sz="850">
              <a:latin typeface="Tahoma"/>
              <a:cs typeface="Tahoma"/>
            </a:endParaRPr>
          </a:p>
          <a:p>
            <a:pPr marL="12700" marR="5080">
              <a:lnSpc>
                <a:spcPct val="107800"/>
              </a:lnSpc>
              <a:spcBef>
                <a:spcPts val="850"/>
              </a:spcBef>
            </a:pPr>
            <a:r>
              <a:rPr sz="850" spc="-20" dirty="0">
                <a:solidFill>
                  <a:srgbClr val="8597A3"/>
                </a:solidFill>
                <a:latin typeface="Tahoma"/>
                <a:cs typeface="Tahoma"/>
              </a:rPr>
              <a:t>We </a:t>
            </a:r>
            <a:r>
              <a:rPr sz="850" spc="-5" dirty="0">
                <a:solidFill>
                  <a:srgbClr val="8597A3"/>
                </a:solidFill>
                <a:latin typeface="Tahoma"/>
                <a:cs typeface="Tahoma"/>
              </a:rPr>
              <a:t>respect the </a:t>
            </a:r>
            <a:r>
              <a:rPr sz="850" dirty="0">
                <a:solidFill>
                  <a:srgbClr val="8597A3"/>
                </a:solidFill>
                <a:latin typeface="Tahoma"/>
                <a:cs typeface="Tahoma"/>
              </a:rPr>
              <a:t>human </a:t>
            </a:r>
            <a:r>
              <a:rPr sz="850" spc="-5" dirty="0">
                <a:solidFill>
                  <a:srgbClr val="8597A3"/>
                </a:solidFill>
                <a:latin typeface="Tahoma"/>
                <a:cs typeface="Tahoma"/>
              </a:rPr>
              <a:t>rights </a:t>
            </a:r>
            <a:r>
              <a:rPr sz="850" dirty="0">
                <a:solidFill>
                  <a:srgbClr val="8597A3"/>
                </a:solidFill>
                <a:latin typeface="Tahoma"/>
                <a:cs typeface="Tahoma"/>
              </a:rPr>
              <a:t>of our </a:t>
            </a:r>
            <a:r>
              <a:rPr sz="850" spc="-10" dirty="0">
                <a:solidFill>
                  <a:srgbClr val="8597A3"/>
                </a:solidFill>
                <a:latin typeface="Tahoma"/>
                <a:cs typeface="Tahoma"/>
              </a:rPr>
              <a:t>employees </a:t>
            </a:r>
            <a:r>
              <a:rPr sz="850" dirty="0">
                <a:solidFill>
                  <a:srgbClr val="8597A3"/>
                </a:solidFill>
                <a:latin typeface="Tahoma"/>
                <a:cs typeface="Tahoma"/>
              </a:rPr>
              <a:t>as </a:t>
            </a:r>
            <a:r>
              <a:rPr sz="850" spc="-5" dirty="0">
                <a:solidFill>
                  <a:srgbClr val="8597A3"/>
                </a:solidFill>
                <a:latin typeface="Tahoma"/>
                <a:cs typeface="Tahoma"/>
              </a:rPr>
              <a:t>set </a:t>
            </a:r>
            <a:r>
              <a:rPr sz="850" dirty="0">
                <a:solidFill>
                  <a:srgbClr val="8597A3"/>
                </a:solidFill>
                <a:latin typeface="Tahoma"/>
                <a:cs typeface="Tahoma"/>
              </a:rPr>
              <a:t>out in </a:t>
            </a:r>
            <a:r>
              <a:rPr sz="850" spc="-5" dirty="0">
                <a:solidFill>
                  <a:srgbClr val="8597A3"/>
                </a:solidFill>
                <a:latin typeface="Tahoma"/>
                <a:cs typeface="Tahoma"/>
              </a:rPr>
              <a:t>the International  </a:t>
            </a:r>
            <a:r>
              <a:rPr sz="850" dirty="0">
                <a:solidFill>
                  <a:srgbClr val="8597A3"/>
                </a:solidFill>
                <a:latin typeface="Tahoma"/>
                <a:cs typeface="Tahoma"/>
              </a:rPr>
              <a:t>Labour </a:t>
            </a:r>
            <a:r>
              <a:rPr sz="850" spc="-5" dirty="0">
                <a:solidFill>
                  <a:srgbClr val="8597A3"/>
                </a:solidFill>
                <a:latin typeface="Tahoma"/>
                <a:cs typeface="Tahoma"/>
              </a:rPr>
              <a:t>Organization Declaration </a:t>
            </a:r>
            <a:r>
              <a:rPr sz="850" dirty="0">
                <a:solidFill>
                  <a:srgbClr val="8597A3"/>
                </a:solidFill>
                <a:latin typeface="Tahoma"/>
                <a:cs typeface="Tahoma"/>
              </a:rPr>
              <a:t>on </a:t>
            </a:r>
            <a:r>
              <a:rPr sz="850" spc="-5" dirty="0">
                <a:solidFill>
                  <a:srgbClr val="8597A3"/>
                </a:solidFill>
                <a:latin typeface="Tahoma"/>
                <a:cs typeface="Tahoma"/>
              </a:rPr>
              <a:t>Fundamental Principles </a:t>
            </a:r>
            <a:r>
              <a:rPr sz="850" dirty="0">
                <a:solidFill>
                  <a:srgbClr val="8597A3"/>
                </a:solidFill>
                <a:latin typeface="Tahoma"/>
                <a:cs typeface="Tahoma"/>
              </a:rPr>
              <a:t>and Rights at </a:t>
            </a:r>
            <a:r>
              <a:rPr sz="850" spc="-10" dirty="0">
                <a:solidFill>
                  <a:srgbClr val="8597A3"/>
                </a:solidFill>
                <a:latin typeface="Tahoma"/>
                <a:cs typeface="Tahoma"/>
              </a:rPr>
              <a:t>Work.  </a:t>
            </a:r>
            <a:r>
              <a:rPr sz="850" dirty="0">
                <a:solidFill>
                  <a:srgbClr val="8597A3"/>
                </a:solidFill>
                <a:latin typeface="Tahoma"/>
                <a:cs typeface="Tahoma"/>
              </a:rPr>
              <a:t>This includes: </a:t>
            </a:r>
            <a:r>
              <a:rPr sz="850" spc="-5" dirty="0">
                <a:solidFill>
                  <a:srgbClr val="8597A3"/>
                </a:solidFill>
                <a:latin typeface="Tahoma"/>
                <a:cs typeface="Tahoma"/>
              </a:rPr>
              <a:t>paying </a:t>
            </a:r>
            <a:r>
              <a:rPr sz="850" dirty="0">
                <a:solidFill>
                  <a:srgbClr val="8597A3"/>
                </a:solidFill>
                <a:latin typeface="Tahoma"/>
                <a:cs typeface="Tahoma"/>
              </a:rPr>
              <a:t>at least a </a:t>
            </a:r>
            <a:r>
              <a:rPr sz="850" spc="-5" dirty="0">
                <a:solidFill>
                  <a:srgbClr val="8597A3"/>
                </a:solidFill>
                <a:latin typeface="Tahoma"/>
                <a:cs typeface="Tahoma"/>
              </a:rPr>
              <a:t>statutory </a:t>
            </a:r>
            <a:r>
              <a:rPr sz="850" dirty="0">
                <a:solidFill>
                  <a:srgbClr val="8597A3"/>
                </a:solidFill>
                <a:latin typeface="Tahoma"/>
                <a:cs typeface="Tahoma"/>
              </a:rPr>
              <a:t>minimum </a:t>
            </a:r>
            <a:r>
              <a:rPr sz="850" spc="-5" dirty="0">
                <a:solidFill>
                  <a:srgbClr val="8597A3"/>
                </a:solidFill>
                <a:latin typeface="Tahoma"/>
                <a:cs typeface="Tahoma"/>
              </a:rPr>
              <a:t>wage; freedom </a:t>
            </a:r>
            <a:r>
              <a:rPr sz="850" dirty="0">
                <a:solidFill>
                  <a:srgbClr val="8597A3"/>
                </a:solidFill>
                <a:latin typeface="Tahoma"/>
                <a:cs typeface="Tahoma"/>
              </a:rPr>
              <a:t>of association;  non-discrimination; </a:t>
            </a:r>
            <a:r>
              <a:rPr sz="850" spc="-5" dirty="0">
                <a:solidFill>
                  <a:srgbClr val="8597A3"/>
                </a:solidFill>
                <a:latin typeface="Tahoma"/>
                <a:cs typeface="Tahoma"/>
              </a:rPr>
              <a:t>the elimination </a:t>
            </a:r>
            <a:r>
              <a:rPr sz="850" dirty="0">
                <a:solidFill>
                  <a:srgbClr val="8597A3"/>
                </a:solidFill>
                <a:latin typeface="Tahoma"/>
                <a:cs typeface="Tahoma"/>
              </a:rPr>
              <a:t>of </a:t>
            </a:r>
            <a:r>
              <a:rPr sz="850" spc="-10" dirty="0">
                <a:solidFill>
                  <a:srgbClr val="8597A3"/>
                </a:solidFill>
                <a:latin typeface="Tahoma"/>
                <a:cs typeface="Tahoma"/>
              </a:rPr>
              <a:t>slavery </a:t>
            </a:r>
            <a:r>
              <a:rPr sz="850" spc="-5" dirty="0">
                <a:solidFill>
                  <a:srgbClr val="8597A3"/>
                </a:solidFill>
                <a:latin typeface="Tahoma"/>
                <a:cs typeface="Tahoma"/>
              </a:rPr>
              <a:t>such </a:t>
            </a:r>
            <a:r>
              <a:rPr sz="850" dirty="0">
                <a:solidFill>
                  <a:srgbClr val="8597A3"/>
                </a:solidFill>
                <a:latin typeface="Tahoma"/>
                <a:cs typeface="Tahoma"/>
              </a:rPr>
              <a:t>as </a:t>
            </a:r>
            <a:r>
              <a:rPr sz="850" spc="-5" dirty="0">
                <a:solidFill>
                  <a:srgbClr val="8597A3"/>
                </a:solidFill>
                <a:latin typeface="Tahoma"/>
                <a:cs typeface="Tahoma"/>
              </a:rPr>
              <a:t>forced, </a:t>
            </a:r>
            <a:r>
              <a:rPr sz="850" spc="-15" dirty="0">
                <a:solidFill>
                  <a:srgbClr val="8597A3"/>
                </a:solidFill>
                <a:latin typeface="Tahoma"/>
                <a:cs typeface="Tahoma"/>
              </a:rPr>
              <a:t>compulsory, </a:t>
            </a:r>
            <a:r>
              <a:rPr sz="850" dirty="0">
                <a:solidFill>
                  <a:srgbClr val="8597A3"/>
                </a:solidFill>
                <a:latin typeface="Tahoma"/>
                <a:cs typeface="Tahoma"/>
              </a:rPr>
              <a:t>bonded  and </a:t>
            </a:r>
            <a:r>
              <a:rPr sz="850" spc="-5" dirty="0">
                <a:solidFill>
                  <a:srgbClr val="8597A3"/>
                </a:solidFill>
                <a:latin typeface="Tahoma"/>
                <a:cs typeface="Tahoma"/>
              </a:rPr>
              <a:t>child </a:t>
            </a:r>
            <a:r>
              <a:rPr sz="850" dirty="0">
                <a:solidFill>
                  <a:srgbClr val="8597A3"/>
                </a:solidFill>
                <a:latin typeface="Tahoma"/>
                <a:cs typeface="Tahoma"/>
              </a:rPr>
              <a:t>labour; and </a:t>
            </a:r>
            <a:r>
              <a:rPr sz="850" spc="-5" dirty="0">
                <a:solidFill>
                  <a:srgbClr val="8597A3"/>
                </a:solidFill>
                <a:latin typeface="Tahoma"/>
                <a:cs typeface="Tahoma"/>
              </a:rPr>
              <a:t>the elimination </a:t>
            </a:r>
            <a:r>
              <a:rPr sz="850" dirty="0">
                <a:solidFill>
                  <a:srgbClr val="8597A3"/>
                </a:solidFill>
                <a:latin typeface="Tahoma"/>
                <a:cs typeface="Tahoma"/>
              </a:rPr>
              <a:t>of human </a:t>
            </a:r>
            <a:r>
              <a:rPr sz="850" spc="-5" dirty="0">
                <a:solidFill>
                  <a:srgbClr val="8597A3"/>
                </a:solidFill>
                <a:latin typeface="Tahoma"/>
                <a:cs typeface="Tahoma"/>
              </a:rPr>
              <a:t>trafficking </a:t>
            </a:r>
            <a:r>
              <a:rPr sz="850" dirty="0">
                <a:solidFill>
                  <a:srgbClr val="8597A3"/>
                </a:solidFill>
                <a:latin typeface="Tahoma"/>
                <a:cs typeface="Tahoma"/>
              </a:rPr>
              <a:t>and discrimination and  </a:t>
            </a:r>
            <a:r>
              <a:rPr sz="850" spc="-5" dirty="0">
                <a:solidFill>
                  <a:srgbClr val="8597A3"/>
                </a:solidFill>
                <a:latin typeface="Tahoma"/>
                <a:cs typeface="Tahoma"/>
              </a:rPr>
              <a:t>harassment </a:t>
            </a:r>
            <a:r>
              <a:rPr sz="850" dirty="0">
                <a:solidFill>
                  <a:srgbClr val="8597A3"/>
                </a:solidFill>
                <a:latin typeface="Tahoma"/>
                <a:cs typeface="Tahoma"/>
              </a:rPr>
              <a:t>in </a:t>
            </a:r>
            <a:r>
              <a:rPr sz="850" spc="-5" dirty="0">
                <a:solidFill>
                  <a:srgbClr val="8597A3"/>
                </a:solidFill>
                <a:latin typeface="Tahoma"/>
                <a:cs typeface="Tahoma"/>
              </a:rPr>
              <a:t>employment </a:t>
            </a:r>
            <a:r>
              <a:rPr sz="850" dirty="0">
                <a:solidFill>
                  <a:srgbClr val="8597A3"/>
                </a:solidFill>
                <a:latin typeface="Tahoma"/>
                <a:cs typeface="Tahoma"/>
              </a:rPr>
              <a:t>and</a:t>
            </a:r>
            <a:r>
              <a:rPr sz="850" spc="0" dirty="0">
                <a:solidFill>
                  <a:srgbClr val="8597A3"/>
                </a:solidFill>
                <a:latin typeface="Tahoma"/>
                <a:cs typeface="Tahoma"/>
              </a:rPr>
              <a:t> </a:t>
            </a:r>
            <a:r>
              <a:rPr sz="850" spc="-5" dirty="0">
                <a:solidFill>
                  <a:srgbClr val="8597A3"/>
                </a:solidFill>
                <a:latin typeface="Tahoma"/>
                <a:cs typeface="Tahoma"/>
              </a:rPr>
              <a:t>occupation.</a:t>
            </a:r>
            <a:endParaRPr sz="850">
              <a:latin typeface="Tahoma"/>
              <a:cs typeface="Tahoma"/>
            </a:endParaRPr>
          </a:p>
        </p:txBody>
      </p:sp>
      <p:sp>
        <p:nvSpPr>
          <p:cNvPr id="6" name="object 6"/>
          <p:cNvSpPr txBox="1"/>
          <p:nvPr/>
        </p:nvSpPr>
        <p:spPr>
          <a:xfrm>
            <a:off x="851300" y="3701570"/>
            <a:ext cx="3743960" cy="444500"/>
          </a:xfrm>
          <a:prstGeom prst="rect">
            <a:avLst/>
          </a:prstGeom>
        </p:spPr>
        <p:txBody>
          <a:bodyPr vert="horz" wrap="square" lIns="0" tIns="12700" rIns="0" bIns="0" rtlCol="0">
            <a:spAutoFit/>
          </a:bodyPr>
          <a:lstStyle/>
          <a:p>
            <a:pPr marL="12700" marR="5080">
              <a:lnSpc>
                <a:spcPct val="107800"/>
              </a:lnSpc>
              <a:spcBef>
                <a:spcPts val="100"/>
              </a:spcBef>
            </a:pPr>
            <a:r>
              <a:rPr sz="850" spc="-20" dirty="0">
                <a:solidFill>
                  <a:srgbClr val="8597A3"/>
                </a:solidFill>
                <a:latin typeface="Tahoma"/>
                <a:cs typeface="Tahoma"/>
              </a:rPr>
              <a:t>We </a:t>
            </a:r>
            <a:r>
              <a:rPr sz="850" dirty="0">
                <a:solidFill>
                  <a:srgbClr val="8597A3"/>
                </a:solidFill>
                <a:latin typeface="Tahoma"/>
                <a:cs typeface="Tahoma"/>
              </a:rPr>
              <a:t>oppose modern </a:t>
            </a:r>
            <a:r>
              <a:rPr sz="850" spc="-10" dirty="0">
                <a:solidFill>
                  <a:srgbClr val="8597A3"/>
                </a:solidFill>
                <a:latin typeface="Tahoma"/>
                <a:cs typeface="Tahoma"/>
              </a:rPr>
              <a:t>slavery </a:t>
            </a:r>
            <a:r>
              <a:rPr sz="850" dirty="0">
                <a:solidFill>
                  <a:srgbClr val="8597A3"/>
                </a:solidFill>
                <a:latin typeface="Tahoma"/>
                <a:cs typeface="Tahoma"/>
              </a:rPr>
              <a:t>and human </a:t>
            </a:r>
            <a:r>
              <a:rPr sz="850" spc="-5" dirty="0">
                <a:solidFill>
                  <a:srgbClr val="8597A3"/>
                </a:solidFill>
                <a:latin typeface="Tahoma"/>
                <a:cs typeface="Tahoma"/>
              </a:rPr>
              <a:t>trafficking </a:t>
            </a:r>
            <a:r>
              <a:rPr sz="850" dirty="0">
                <a:solidFill>
                  <a:srgbClr val="8597A3"/>
                </a:solidFill>
                <a:latin typeface="Tahoma"/>
                <a:cs typeface="Tahoma"/>
              </a:rPr>
              <a:t>in all its </a:t>
            </a:r>
            <a:r>
              <a:rPr sz="850" spc="-5" dirty="0">
                <a:solidFill>
                  <a:srgbClr val="8597A3"/>
                </a:solidFill>
                <a:latin typeface="Tahoma"/>
                <a:cs typeface="Tahoma"/>
              </a:rPr>
              <a:t>forms </a:t>
            </a:r>
            <a:r>
              <a:rPr sz="850" dirty="0">
                <a:solidFill>
                  <a:srgbClr val="8597A3"/>
                </a:solidFill>
                <a:latin typeface="Tahoma"/>
                <a:cs typeface="Tahoma"/>
              </a:rPr>
              <a:t>and </a:t>
            </a:r>
            <a:r>
              <a:rPr sz="850" spc="-5" dirty="0">
                <a:solidFill>
                  <a:srgbClr val="8597A3"/>
                </a:solidFill>
                <a:latin typeface="Tahoma"/>
                <a:cs typeface="Tahoma"/>
              </a:rPr>
              <a:t>seek to  identify </a:t>
            </a:r>
            <a:r>
              <a:rPr sz="850" dirty="0">
                <a:solidFill>
                  <a:srgbClr val="8597A3"/>
                </a:solidFill>
                <a:latin typeface="Tahoma"/>
                <a:cs typeface="Tahoma"/>
              </a:rPr>
              <a:t>and </a:t>
            </a:r>
            <a:r>
              <a:rPr sz="850" spc="-5" dirty="0">
                <a:solidFill>
                  <a:srgbClr val="8597A3"/>
                </a:solidFill>
                <a:latin typeface="Tahoma"/>
                <a:cs typeface="Tahoma"/>
              </a:rPr>
              <a:t>eradicate its occurrence within </a:t>
            </a:r>
            <a:r>
              <a:rPr sz="850" dirty="0">
                <a:solidFill>
                  <a:srgbClr val="8597A3"/>
                </a:solidFill>
                <a:latin typeface="Tahoma"/>
                <a:cs typeface="Tahoma"/>
              </a:rPr>
              <a:t>our own </a:t>
            </a:r>
            <a:r>
              <a:rPr sz="850" spc="-5" dirty="0">
                <a:solidFill>
                  <a:srgbClr val="8597A3"/>
                </a:solidFill>
                <a:latin typeface="Tahoma"/>
                <a:cs typeface="Tahoma"/>
              </a:rPr>
              <a:t>operations </a:t>
            </a:r>
            <a:r>
              <a:rPr sz="850" dirty="0">
                <a:solidFill>
                  <a:srgbClr val="8597A3"/>
                </a:solidFill>
                <a:latin typeface="Tahoma"/>
                <a:cs typeface="Tahoma"/>
              </a:rPr>
              <a:t>and </a:t>
            </a:r>
            <a:r>
              <a:rPr sz="850" spc="-5" dirty="0">
                <a:solidFill>
                  <a:srgbClr val="8597A3"/>
                </a:solidFill>
                <a:latin typeface="Tahoma"/>
                <a:cs typeface="Tahoma"/>
              </a:rPr>
              <a:t>within </a:t>
            </a:r>
            <a:r>
              <a:rPr sz="850" dirty="0">
                <a:solidFill>
                  <a:srgbClr val="8597A3"/>
                </a:solidFill>
                <a:latin typeface="Tahoma"/>
                <a:cs typeface="Tahoma"/>
              </a:rPr>
              <a:t>our  </a:t>
            </a:r>
            <a:r>
              <a:rPr sz="850" spc="-5" dirty="0">
                <a:solidFill>
                  <a:srgbClr val="8597A3"/>
                </a:solidFill>
                <a:latin typeface="Tahoma"/>
                <a:cs typeface="Tahoma"/>
              </a:rPr>
              <a:t>supply chain </a:t>
            </a:r>
            <a:r>
              <a:rPr sz="850" spc="-10" dirty="0">
                <a:solidFill>
                  <a:srgbClr val="8597A3"/>
                </a:solidFill>
                <a:latin typeface="Tahoma"/>
                <a:cs typeface="Tahoma"/>
              </a:rPr>
              <a:t>wherever </a:t>
            </a:r>
            <a:r>
              <a:rPr sz="850" dirty="0">
                <a:solidFill>
                  <a:srgbClr val="8597A3"/>
                </a:solidFill>
                <a:latin typeface="Tahoma"/>
                <a:cs typeface="Tahoma"/>
              </a:rPr>
              <a:t>possible </a:t>
            </a:r>
            <a:r>
              <a:rPr sz="850" spc="-5" dirty="0">
                <a:solidFill>
                  <a:srgbClr val="8597A3"/>
                </a:solidFill>
                <a:latin typeface="Tahoma"/>
                <a:cs typeface="Tahoma"/>
              </a:rPr>
              <a:t>through </a:t>
            </a:r>
            <a:r>
              <a:rPr sz="850" dirty="0">
                <a:solidFill>
                  <a:srgbClr val="8597A3"/>
                </a:solidFill>
                <a:latin typeface="Tahoma"/>
                <a:cs typeface="Tahoma"/>
              </a:rPr>
              <a:t>a due </a:t>
            </a:r>
            <a:r>
              <a:rPr sz="850" spc="-5" dirty="0">
                <a:solidFill>
                  <a:srgbClr val="8597A3"/>
                </a:solidFill>
                <a:latin typeface="Tahoma"/>
                <a:cs typeface="Tahoma"/>
              </a:rPr>
              <a:t>diligence</a:t>
            </a:r>
            <a:r>
              <a:rPr sz="850" spc="15" dirty="0">
                <a:solidFill>
                  <a:srgbClr val="8597A3"/>
                </a:solidFill>
                <a:latin typeface="Tahoma"/>
                <a:cs typeface="Tahoma"/>
              </a:rPr>
              <a:t> </a:t>
            </a:r>
            <a:r>
              <a:rPr sz="850" spc="-5" dirty="0">
                <a:solidFill>
                  <a:srgbClr val="8597A3"/>
                </a:solidFill>
                <a:latin typeface="Tahoma"/>
                <a:cs typeface="Tahoma"/>
              </a:rPr>
              <a:t>process.</a:t>
            </a:r>
            <a:endParaRPr sz="850">
              <a:latin typeface="Tahoma"/>
              <a:cs typeface="Tahoma"/>
            </a:endParaRPr>
          </a:p>
        </p:txBody>
      </p:sp>
      <p:sp>
        <p:nvSpPr>
          <p:cNvPr id="7" name="object 7"/>
          <p:cNvSpPr txBox="1"/>
          <p:nvPr/>
        </p:nvSpPr>
        <p:spPr>
          <a:xfrm>
            <a:off x="5773711" y="1031751"/>
            <a:ext cx="3898265" cy="863600"/>
          </a:xfrm>
          <a:prstGeom prst="rect">
            <a:avLst/>
          </a:prstGeom>
        </p:spPr>
        <p:txBody>
          <a:bodyPr vert="horz" wrap="square" lIns="0" tIns="12700" rIns="0" bIns="0" rtlCol="0">
            <a:spAutoFit/>
          </a:bodyPr>
          <a:lstStyle/>
          <a:p>
            <a:pPr marL="12700" marR="5080">
              <a:lnSpc>
                <a:spcPct val="107800"/>
              </a:lnSpc>
              <a:spcBef>
                <a:spcPts val="100"/>
              </a:spcBef>
            </a:pPr>
            <a:r>
              <a:rPr sz="850" spc="-5" dirty="0">
                <a:solidFill>
                  <a:srgbClr val="8597A3"/>
                </a:solidFill>
                <a:latin typeface="Tahoma"/>
                <a:cs typeface="Tahoma"/>
              </a:rPr>
              <a:t>There are </a:t>
            </a:r>
            <a:r>
              <a:rPr sz="850" dirty="0">
                <a:solidFill>
                  <a:srgbClr val="8597A3"/>
                </a:solidFill>
                <a:latin typeface="Tahoma"/>
                <a:cs typeface="Tahoma"/>
              </a:rPr>
              <a:t>millions of people </a:t>
            </a:r>
            <a:r>
              <a:rPr sz="850" spc="-5" dirty="0">
                <a:solidFill>
                  <a:srgbClr val="8597A3"/>
                </a:solidFill>
                <a:latin typeface="Tahoma"/>
                <a:cs typeface="Tahoma"/>
              </a:rPr>
              <a:t>trapped </a:t>
            </a:r>
            <a:r>
              <a:rPr sz="850" dirty="0">
                <a:solidFill>
                  <a:srgbClr val="8597A3"/>
                </a:solidFill>
                <a:latin typeface="Tahoma"/>
                <a:cs typeface="Tahoma"/>
              </a:rPr>
              <a:t>in </a:t>
            </a:r>
            <a:r>
              <a:rPr sz="850" spc="-5" dirty="0">
                <a:solidFill>
                  <a:srgbClr val="8597A3"/>
                </a:solidFill>
                <a:latin typeface="Tahoma"/>
                <a:cs typeface="Tahoma"/>
              </a:rPr>
              <a:t>some form </a:t>
            </a:r>
            <a:r>
              <a:rPr sz="850" dirty="0">
                <a:solidFill>
                  <a:srgbClr val="8597A3"/>
                </a:solidFill>
                <a:latin typeface="Tahoma"/>
                <a:cs typeface="Tahoma"/>
              </a:rPr>
              <a:t>of </a:t>
            </a:r>
            <a:r>
              <a:rPr sz="850" spc="-15" dirty="0">
                <a:solidFill>
                  <a:srgbClr val="8597A3"/>
                </a:solidFill>
                <a:latin typeface="Tahoma"/>
                <a:cs typeface="Tahoma"/>
              </a:rPr>
              <a:t>slavery, </a:t>
            </a:r>
            <a:r>
              <a:rPr sz="850" spc="-5" dirty="0">
                <a:solidFill>
                  <a:srgbClr val="8597A3"/>
                </a:solidFill>
                <a:latin typeface="Tahoma"/>
                <a:cs typeface="Tahoma"/>
              </a:rPr>
              <a:t>whether they are  forced to </a:t>
            </a:r>
            <a:r>
              <a:rPr sz="850" dirty="0">
                <a:solidFill>
                  <a:srgbClr val="8597A3"/>
                </a:solidFill>
                <a:latin typeface="Tahoma"/>
                <a:cs typeface="Tahoma"/>
              </a:rPr>
              <a:t>labour against </a:t>
            </a:r>
            <a:r>
              <a:rPr sz="850" spc="-5" dirty="0">
                <a:solidFill>
                  <a:srgbClr val="8597A3"/>
                </a:solidFill>
                <a:latin typeface="Tahoma"/>
                <a:cs typeface="Tahoma"/>
              </a:rPr>
              <a:t>their will with </a:t>
            </a:r>
            <a:r>
              <a:rPr sz="850" dirty="0">
                <a:solidFill>
                  <a:srgbClr val="8597A3"/>
                </a:solidFill>
                <a:latin typeface="Tahoma"/>
                <a:cs typeface="Tahoma"/>
              </a:rPr>
              <a:t>no means of </a:t>
            </a:r>
            <a:r>
              <a:rPr sz="850" spc="-5" dirty="0">
                <a:solidFill>
                  <a:srgbClr val="8597A3"/>
                </a:solidFill>
                <a:latin typeface="Tahoma"/>
                <a:cs typeface="Tahoma"/>
              </a:rPr>
              <a:t>escape, </a:t>
            </a:r>
            <a:r>
              <a:rPr sz="850" dirty="0">
                <a:solidFill>
                  <a:srgbClr val="8597A3"/>
                </a:solidFill>
                <a:latin typeface="Tahoma"/>
                <a:cs typeface="Tahoma"/>
              </a:rPr>
              <a:t>or </a:t>
            </a:r>
            <a:r>
              <a:rPr sz="850" spc="-5" dirty="0">
                <a:solidFill>
                  <a:srgbClr val="8597A3"/>
                </a:solidFill>
                <a:latin typeface="Tahoma"/>
                <a:cs typeface="Tahoma"/>
              </a:rPr>
              <a:t>are forced to  endure physical </a:t>
            </a:r>
            <a:r>
              <a:rPr sz="850" dirty="0">
                <a:solidFill>
                  <a:srgbClr val="8597A3"/>
                </a:solidFill>
                <a:latin typeface="Tahoma"/>
                <a:cs typeface="Tahoma"/>
              </a:rPr>
              <a:t>punishment. </a:t>
            </a:r>
            <a:r>
              <a:rPr sz="850" spc="-5" dirty="0">
                <a:solidFill>
                  <a:srgbClr val="8597A3"/>
                </a:solidFill>
                <a:latin typeface="Tahoma"/>
                <a:cs typeface="Tahoma"/>
              </a:rPr>
              <a:t>There are many </a:t>
            </a:r>
            <a:r>
              <a:rPr sz="850" dirty="0">
                <a:solidFill>
                  <a:srgbClr val="8597A3"/>
                </a:solidFill>
                <a:latin typeface="Tahoma"/>
                <a:cs typeface="Tahoma"/>
              </a:rPr>
              <a:t>indicators of </a:t>
            </a:r>
            <a:r>
              <a:rPr sz="850" spc="-5" dirty="0">
                <a:solidFill>
                  <a:srgbClr val="8597A3"/>
                </a:solidFill>
                <a:latin typeface="Tahoma"/>
                <a:cs typeface="Tahoma"/>
              </a:rPr>
              <a:t>these practices to  </a:t>
            </a:r>
            <a:r>
              <a:rPr sz="850" dirty="0">
                <a:solidFill>
                  <a:srgbClr val="8597A3"/>
                </a:solidFill>
                <a:latin typeface="Tahoma"/>
                <a:cs typeface="Tahoma"/>
              </a:rPr>
              <a:t>look out </a:t>
            </a:r>
            <a:r>
              <a:rPr sz="850" spc="-5" dirty="0">
                <a:solidFill>
                  <a:srgbClr val="8597A3"/>
                </a:solidFill>
                <a:latin typeface="Tahoma"/>
                <a:cs typeface="Tahoma"/>
              </a:rPr>
              <a:t>for within the </a:t>
            </a:r>
            <a:r>
              <a:rPr sz="850" dirty="0">
                <a:solidFill>
                  <a:srgbClr val="8597A3"/>
                </a:solidFill>
                <a:latin typeface="Tahoma"/>
                <a:cs typeface="Tahoma"/>
              </a:rPr>
              <a:t>business </a:t>
            </a:r>
            <a:r>
              <a:rPr sz="850" spc="-5" dirty="0">
                <a:solidFill>
                  <a:srgbClr val="8597A3"/>
                </a:solidFill>
                <a:latin typeface="Tahoma"/>
                <a:cs typeface="Tahoma"/>
              </a:rPr>
              <a:t>environment </a:t>
            </a:r>
            <a:r>
              <a:rPr sz="850" dirty="0">
                <a:solidFill>
                  <a:srgbClr val="8597A3"/>
                </a:solidFill>
                <a:latin typeface="Tahoma"/>
                <a:cs typeface="Tahoma"/>
              </a:rPr>
              <a:t>and </a:t>
            </a:r>
            <a:r>
              <a:rPr sz="850" spc="-5" dirty="0">
                <a:solidFill>
                  <a:srgbClr val="8597A3"/>
                </a:solidFill>
                <a:latin typeface="Tahoma"/>
                <a:cs typeface="Tahoma"/>
              </a:rPr>
              <a:t>you should </a:t>
            </a:r>
            <a:r>
              <a:rPr sz="850" dirty="0">
                <a:solidFill>
                  <a:srgbClr val="8597A3"/>
                </a:solidFill>
                <a:latin typeface="Tahoma"/>
                <a:cs typeface="Tahoma"/>
              </a:rPr>
              <a:t>be </a:t>
            </a:r>
            <a:r>
              <a:rPr sz="850" spc="-5" dirty="0">
                <a:solidFill>
                  <a:srgbClr val="8597A3"/>
                </a:solidFill>
                <a:latin typeface="Tahoma"/>
                <a:cs typeface="Tahoma"/>
              </a:rPr>
              <a:t>vigilant </a:t>
            </a:r>
            <a:r>
              <a:rPr sz="850" dirty="0">
                <a:solidFill>
                  <a:srgbClr val="8597A3"/>
                </a:solidFill>
                <a:latin typeface="Tahoma"/>
                <a:cs typeface="Tahoma"/>
              </a:rPr>
              <a:t>at all  </a:t>
            </a:r>
            <a:r>
              <a:rPr sz="850" spc="-5" dirty="0">
                <a:solidFill>
                  <a:srgbClr val="8597A3"/>
                </a:solidFill>
                <a:latin typeface="Tahoma"/>
                <a:cs typeface="Tahoma"/>
              </a:rPr>
              <a:t>times </a:t>
            </a:r>
            <a:r>
              <a:rPr sz="850" dirty="0">
                <a:solidFill>
                  <a:srgbClr val="8597A3"/>
                </a:solidFill>
                <a:latin typeface="Tahoma"/>
                <a:cs typeface="Tahoma"/>
              </a:rPr>
              <a:t>and learn </a:t>
            </a:r>
            <a:r>
              <a:rPr sz="850" spc="-5" dirty="0">
                <a:solidFill>
                  <a:srgbClr val="8597A3"/>
                </a:solidFill>
                <a:latin typeface="Tahoma"/>
                <a:cs typeface="Tahoma"/>
              </a:rPr>
              <a:t>to recognise victims so you can report any </a:t>
            </a:r>
            <a:r>
              <a:rPr sz="850" dirty="0">
                <a:solidFill>
                  <a:srgbClr val="8597A3"/>
                </a:solidFill>
                <a:latin typeface="Tahoma"/>
                <a:cs typeface="Tahoma"/>
              </a:rPr>
              <a:t>instances, or potential  instances,</a:t>
            </a:r>
            <a:r>
              <a:rPr sz="850" spc="-5" dirty="0">
                <a:solidFill>
                  <a:srgbClr val="8597A3"/>
                </a:solidFill>
                <a:latin typeface="Tahoma"/>
                <a:cs typeface="Tahoma"/>
              </a:rPr>
              <a:t> found.</a:t>
            </a:r>
            <a:endParaRPr sz="850">
              <a:latin typeface="Tahoma"/>
              <a:cs typeface="Tahoma"/>
            </a:endParaRPr>
          </a:p>
        </p:txBody>
      </p:sp>
      <p:sp>
        <p:nvSpPr>
          <p:cNvPr id="8" name="object 8"/>
          <p:cNvSpPr txBox="1"/>
          <p:nvPr/>
        </p:nvSpPr>
        <p:spPr>
          <a:xfrm>
            <a:off x="5773711" y="1977933"/>
            <a:ext cx="3839210" cy="898836"/>
          </a:xfrm>
          <a:prstGeom prst="rect">
            <a:avLst/>
          </a:prstGeom>
        </p:spPr>
        <p:txBody>
          <a:bodyPr vert="horz" wrap="square" lIns="0" tIns="12700" rIns="0" bIns="0" rtlCol="0">
            <a:spAutoFit/>
          </a:bodyPr>
          <a:lstStyle/>
          <a:p>
            <a:pPr marL="12700" marR="5080">
              <a:lnSpc>
                <a:spcPct val="107800"/>
              </a:lnSpc>
              <a:spcBef>
                <a:spcPts val="100"/>
              </a:spcBef>
            </a:pPr>
            <a:r>
              <a:rPr sz="850" spc="-20" dirty="0">
                <a:solidFill>
                  <a:srgbClr val="8597A3"/>
                </a:solidFill>
                <a:latin typeface="Tahoma"/>
                <a:cs typeface="Tahoma"/>
              </a:rPr>
              <a:t>We </a:t>
            </a:r>
            <a:r>
              <a:rPr sz="850" dirty="0">
                <a:solidFill>
                  <a:srgbClr val="8597A3"/>
                </a:solidFill>
                <a:latin typeface="Tahoma"/>
                <a:cs typeface="Tahoma"/>
              </a:rPr>
              <a:t>also </a:t>
            </a:r>
            <a:r>
              <a:rPr sz="850" spc="-5" dirty="0">
                <a:solidFill>
                  <a:srgbClr val="8597A3"/>
                </a:solidFill>
                <a:latin typeface="Tahoma"/>
                <a:cs typeface="Tahoma"/>
              </a:rPr>
              <a:t>expect </a:t>
            </a:r>
            <a:r>
              <a:rPr sz="850" dirty="0">
                <a:solidFill>
                  <a:srgbClr val="8597A3"/>
                </a:solidFill>
                <a:latin typeface="Tahoma"/>
                <a:cs typeface="Tahoma"/>
              </a:rPr>
              <a:t>our </a:t>
            </a:r>
            <a:r>
              <a:rPr sz="850" spc="-5" dirty="0">
                <a:solidFill>
                  <a:srgbClr val="8597A3"/>
                </a:solidFill>
                <a:latin typeface="Tahoma"/>
                <a:cs typeface="Tahoma"/>
              </a:rPr>
              <a:t>suppliers to work likewise, towards </a:t>
            </a:r>
            <a:r>
              <a:rPr sz="850" dirty="0">
                <a:solidFill>
                  <a:srgbClr val="8597A3"/>
                </a:solidFill>
                <a:latin typeface="Tahoma"/>
                <a:cs typeface="Tahoma"/>
              </a:rPr>
              <a:t>implementing </a:t>
            </a:r>
            <a:r>
              <a:rPr sz="850" spc="-5" dirty="0">
                <a:solidFill>
                  <a:srgbClr val="8597A3"/>
                </a:solidFill>
                <a:latin typeface="Tahoma"/>
                <a:cs typeface="Tahoma"/>
              </a:rPr>
              <a:t>operations  </a:t>
            </a:r>
            <a:r>
              <a:rPr sz="850" dirty="0">
                <a:solidFill>
                  <a:srgbClr val="8597A3"/>
                </a:solidFill>
                <a:latin typeface="Tahoma"/>
                <a:cs typeface="Tahoma"/>
              </a:rPr>
              <a:t>and </a:t>
            </a:r>
            <a:r>
              <a:rPr sz="850" spc="-5" dirty="0">
                <a:solidFill>
                  <a:srgbClr val="8597A3"/>
                </a:solidFill>
                <a:latin typeface="Tahoma"/>
                <a:cs typeface="Tahoma"/>
              </a:rPr>
              <a:t>supply chains that are free from </a:t>
            </a:r>
            <a:r>
              <a:rPr sz="850" dirty="0">
                <a:solidFill>
                  <a:srgbClr val="8597A3"/>
                </a:solidFill>
                <a:latin typeface="Tahoma"/>
                <a:cs typeface="Tahoma"/>
              </a:rPr>
              <a:t>modern </a:t>
            </a:r>
            <a:r>
              <a:rPr sz="850" spc="-10" dirty="0">
                <a:solidFill>
                  <a:srgbClr val="8597A3"/>
                </a:solidFill>
                <a:latin typeface="Tahoma"/>
                <a:cs typeface="Tahoma"/>
              </a:rPr>
              <a:t>slavery </a:t>
            </a:r>
            <a:r>
              <a:rPr sz="850" dirty="0">
                <a:solidFill>
                  <a:srgbClr val="8597A3"/>
                </a:solidFill>
                <a:latin typeface="Tahoma"/>
                <a:cs typeface="Tahoma"/>
              </a:rPr>
              <a:t>and human </a:t>
            </a:r>
            <a:r>
              <a:rPr sz="850" spc="-5" dirty="0">
                <a:solidFill>
                  <a:srgbClr val="8597A3"/>
                </a:solidFill>
                <a:latin typeface="Tahoma"/>
                <a:cs typeface="Tahoma"/>
              </a:rPr>
              <a:t>trafficking</a:t>
            </a:r>
            <a:r>
              <a:rPr sz="850" spc="-5" dirty="0" smtClean="0">
                <a:solidFill>
                  <a:srgbClr val="8597A3"/>
                </a:solidFill>
                <a:latin typeface="Tahoma"/>
                <a:cs typeface="Tahoma"/>
              </a:rPr>
              <a:t>.</a:t>
            </a:r>
            <a:endParaRPr lang="en-GB" sz="850" spc="-5" dirty="0" smtClean="0">
              <a:solidFill>
                <a:srgbClr val="8597A3"/>
              </a:solidFill>
              <a:latin typeface="Tahoma"/>
              <a:cs typeface="Tahoma"/>
            </a:endParaRPr>
          </a:p>
          <a:p>
            <a:pPr marL="12700" marR="5080">
              <a:lnSpc>
                <a:spcPct val="107800"/>
              </a:lnSpc>
              <a:spcBef>
                <a:spcPts val="100"/>
              </a:spcBef>
            </a:pPr>
            <a:endParaRPr lang="en-GB" sz="850" spc="-5" dirty="0">
              <a:solidFill>
                <a:srgbClr val="8597A3"/>
              </a:solidFill>
              <a:latin typeface="Tahoma"/>
              <a:cs typeface="Tahoma"/>
            </a:endParaRPr>
          </a:p>
          <a:p>
            <a:pPr marL="12700" marR="5080">
              <a:lnSpc>
                <a:spcPct val="107800"/>
              </a:lnSpc>
              <a:spcBef>
                <a:spcPts val="100"/>
              </a:spcBef>
            </a:pPr>
            <a:r>
              <a:rPr lang="en-GB" sz="850" spc="-5" dirty="0" smtClean="0">
                <a:solidFill>
                  <a:srgbClr val="8597A3"/>
                </a:solidFill>
                <a:latin typeface="Tahoma"/>
                <a:cs typeface="Tahoma"/>
              </a:rPr>
              <a:t>For further information, </a:t>
            </a:r>
            <a:r>
              <a:rPr lang="en-GB" sz="850" spc="-20" dirty="0">
                <a:solidFill>
                  <a:srgbClr val="8597A3"/>
                </a:solidFill>
                <a:latin typeface="Tahoma"/>
                <a:cs typeface="Tahoma"/>
              </a:rPr>
              <a:t>please see the Anti-slavery and Anti-human Trafficking statement available www.Cobham.com.</a:t>
            </a:r>
          </a:p>
          <a:p>
            <a:pPr marL="12700" marR="5080">
              <a:lnSpc>
                <a:spcPct val="107800"/>
              </a:lnSpc>
              <a:spcBef>
                <a:spcPts val="100"/>
              </a:spcBef>
            </a:pPr>
            <a:endParaRPr sz="850" dirty="0">
              <a:latin typeface="Tahoma"/>
              <a:cs typeface="Tahoma"/>
            </a:endParaRPr>
          </a:p>
        </p:txBody>
      </p:sp>
      <p:sp>
        <p:nvSpPr>
          <p:cNvPr id="10" name="object 10"/>
          <p:cNvSpPr/>
          <p:nvPr/>
        </p:nvSpPr>
        <p:spPr>
          <a:xfrm>
            <a:off x="0" y="5089546"/>
            <a:ext cx="4293235" cy="2470785"/>
          </a:xfrm>
          <a:custGeom>
            <a:avLst/>
            <a:gdLst/>
            <a:ahLst/>
            <a:cxnLst/>
            <a:rect l="l" t="t" r="r" b="b"/>
            <a:pathLst>
              <a:path w="4293235" h="2470784">
                <a:moveTo>
                  <a:pt x="0" y="0"/>
                </a:moveTo>
                <a:lnTo>
                  <a:pt x="0" y="404084"/>
                </a:lnTo>
                <a:lnTo>
                  <a:pt x="4292994" y="2470459"/>
                </a:lnTo>
                <a:lnTo>
                  <a:pt x="0" y="0"/>
                </a:lnTo>
                <a:close/>
              </a:path>
            </a:pathLst>
          </a:custGeom>
          <a:solidFill>
            <a:srgbClr val="8597A3"/>
          </a:solidFill>
        </p:spPr>
        <p:txBody>
          <a:bodyPr wrap="square" lIns="0" tIns="0" rIns="0" bIns="0" rtlCol="0"/>
          <a:lstStyle/>
          <a:p>
            <a:endParaRPr/>
          </a:p>
        </p:txBody>
      </p:sp>
      <p:sp>
        <p:nvSpPr>
          <p:cNvPr id="11" name="object 11"/>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9" name="TextBox 8"/>
          <p:cNvSpPr txBox="1"/>
          <p:nvPr/>
        </p:nvSpPr>
        <p:spPr>
          <a:xfrm>
            <a:off x="10176320" y="7104229"/>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22</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298" y="1739747"/>
            <a:ext cx="8665401" cy="628377"/>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rPr>
              <a:t>Our</a:t>
            </a:r>
            <a:r>
              <a:rPr sz="4000" spc="-95" dirty="0">
                <a:solidFill>
                  <a:srgbClr val="FFFFFF"/>
                </a:solidFill>
              </a:rPr>
              <a:t> </a:t>
            </a:r>
            <a:r>
              <a:rPr lang="en-GB" sz="4000" spc="-60" dirty="0" smtClean="0">
                <a:solidFill>
                  <a:srgbClr val="FFFFFF"/>
                </a:solidFill>
              </a:rPr>
              <a:t>People</a:t>
            </a:r>
            <a:endParaRPr dirty="0"/>
          </a:p>
        </p:txBody>
      </p:sp>
      <p:sp>
        <p:nvSpPr>
          <p:cNvPr id="3" name="TextBox 2"/>
          <p:cNvSpPr txBox="1"/>
          <p:nvPr/>
        </p:nvSpPr>
        <p:spPr>
          <a:xfrm>
            <a:off x="10147300" y="7134225"/>
            <a:ext cx="609600" cy="230832"/>
          </a:xfrm>
          <a:prstGeom prst="rect">
            <a:avLst/>
          </a:prstGeom>
          <a:noFill/>
        </p:spPr>
        <p:txBody>
          <a:bodyPr wrap="square" rtlCol="0">
            <a:spAutoFit/>
          </a:bodyPr>
          <a:lstStyle/>
          <a:p>
            <a:r>
              <a:rPr lang="en-GB" sz="9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23</a:t>
            </a:r>
            <a:endParaRPr lang="en-GB" sz="9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a:off x="10223500" y="7134225"/>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5" name="object 5"/>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0" name="object 10"/>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p:nvPr/>
        </p:nvSpPr>
        <p:spPr>
          <a:xfrm>
            <a:off x="5436006" y="3600005"/>
            <a:ext cx="5256530" cy="2718435"/>
          </a:xfrm>
          <a:custGeom>
            <a:avLst/>
            <a:gdLst/>
            <a:ahLst/>
            <a:cxnLst/>
            <a:rect l="l" t="t" r="r" b="b"/>
            <a:pathLst>
              <a:path w="5256530" h="2718435">
                <a:moveTo>
                  <a:pt x="0" y="2718003"/>
                </a:moveTo>
                <a:lnTo>
                  <a:pt x="5255996" y="2718003"/>
                </a:lnTo>
                <a:lnTo>
                  <a:pt x="5255996" y="0"/>
                </a:lnTo>
                <a:lnTo>
                  <a:pt x="0" y="0"/>
                </a:lnTo>
                <a:lnTo>
                  <a:pt x="0" y="2718003"/>
                </a:lnTo>
                <a:close/>
              </a:path>
            </a:pathLst>
          </a:custGeom>
          <a:solidFill>
            <a:srgbClr val="A62663"/>
          </a:solidFill>
        </p:spPr>
        <p:txBody>
          <a:bodyPr wrap="square" lIns="0" tIns="0" rIns="0" bIns="0" rtlCol="0"/>
          <a:lstStyle/>
          <a:p>
            <a:endParaRPr/>
          </a:p>
        </p:txBody>
      </p:sp>
      <p:sp>
        <p:nvSpPr>
          <p:cNvPr id="12" name="object 12"/>
          <p:cNvSpPr/>
          <p:nvPr/>
        </p:nvSpPr>
        <p:spPr>
          <a:xfrm>
            <a:off x="5436005" y="3990794"/>
            <a:ext cx="5256530" cy="2327275"/>
          </a:xfrm>
          <a:custGeom>
            <a:avLst/>
            <a:gdLst/>
            <a:ahLst/>
            <a:cxnLst/>
            <a:rect l="l" t="t" r="r" b="b"/>
            <a:pathLst>
              <a:path w="5256530" h="2327275">
                <a:moveTo>
                  <a:pt x="5255996" y="0"/>
                </a:moveTo>
                <a:lnTo>
                  <a:pt x="4267276" y="428612"/>
                </a:lnTo>
                <a:lnTo>
                  <a:pt x="5255996" y="1379829"/>
                </a:lnTo>
                <a:lnTo>
                  <a:pt x="5255996" y="0"/>
                </a:lnTo>
                <a:close/>
              </a:path>
              <a:path w="5256530" h="2327275">
                <a:moveTo>
                  <a:pt x="1530591" y="1614970"/>
                </a:moveTo>
                <a:lnTo>
                  <a:pt x="0" y="2278481"/>
                </a:lnTo>
                <a:lnTo>
                  <a:pt x="0" y="2327211"/>
                </a:lnTo>
                <a:lnTo>
                  <a:pt x="4987658" y="2327211"/>
                </a:lnTo>
                <a:lnTo>
                  <a:pt x="1530591" y="1614970"/>
                </a:lnTo>
                <a:close/>
              </a:path>
            </a:pathLst>
          </a:custGeom>
          <a:solidFill>
            <a:srgbClr val="9E1356"/>
          </a:solidFill>
        </p:spPr>
        <p:txBody>
          <a:bodyPr wrap="square" lIns="0" tIns="0" rIns="0" bIns="0" rtlCol="0"/>
          <a:lstStyle/>
          <a:p>
            <a:endParaRPr/>
          </a:p>
        </p:txBody>
      </p:sp>
      <p:sp>
        <p:nvSpPr>
          <p:cNvPr id="13" name="object 13"/>
          <p:cNvSpPr/>
          <p:nvPr/>
        </p:nvSpPr>
        <p:spPr>
          <a:xfrm>
            <a:off x="5436005" y="3600001"/>
            <a:ext cx="3415665" cy="635"/>
          </a:xfrm>
          <a:custGeom>
            <a:avLst/>
            <a:gdLst/>
            <a:ahLst/>
            <a:cxnLst/>
            <a:rect l="l" t="t" r="r" b="b"/>
            <a:pathLst>
              <a:path w="3415665" h="635">
                <a:moveTo>
                  <a:pt x="3415576" y="0"/>
                </a:moveTo>
                <a:lnTo>
                  <a:pt x="0" y="0"/>
                </a:lnTo>
                <a:lnTo>
                  <a:pt x="3415588" y="12"/>
                </a:lnTo>
                <a:close/>
              </a:path>
            </a:pathLst>
          </a:custGeom>
          <a:solidFill>
            <a:srgbClr val="D9D9D9"/>
          </a:solidFill>
        </p:spPr>
        <p:txBody>
          <a:bodyPr wrap="square" lIns="0" tIns="0" rIns="0" bIns="0" rtlCol="0"/>
          <a:lstStyle/>
          <a:p>
            <a:endParaRPr/>
          </a:p>
        </p:txBody>
      </p:sp>
      <p:sp>
        <p:nvSpPr>
          <p:cNvPr id="14" name="object 14"/>
          <p:cNvSpPr/>
          <p:nvPr/>
        </p:nvSpPr>
        <p:spPr>
          <a:xfrm>
            <a:off x="5436005" y="3600013"/>
            <a:ext cx="4267835" cy="2005964"/>
          </a:xfrm>
          <a:custGeom>
            <a:avLst/>
            <a:gdLst/>
            <a:ahLst/>
            <a:cxnLst/>
            <a:rect l="l" t="t" r="r" b="b"/>
            <a:pathLst>
              <a:path w="4267834" h="2005964">
                <a:moveTo>
                  <a:pt x="3415588" y="0"/>
                </a:moveTo>
                <a:lnTo>
                  <a:pt x="0" y="0"/>
                </a:lnTo>
                <a:lnTo>
                  <a:pt x="0" y="1690408"/>
                </a:lnTo>
                <a:lnTo>
                  <a:pt x="1530591" y="2005749"/>
                </a:lnTo>
                <a:lnTo>
                  <a:pt x="4267276" y="819391"/>
                </a:lnTo>
                <a:lnTo>
                  <a:pt x="3415588" y="0"/>
                </a:lnTo>
                <a:close/>
              </a:path>
            </a:pathLst>
          </a:custGeom>
          <a:solidFill>
            <a:srgbClr val="A21D5D"/>
          </a:solidFill>
        </p:spPr>
        <p:txBody>
          <a:bodyPr wrap="square" lIns="0" tIns="0" rIns="0" bIns="0" rtlCol="0"/>
          <a:lstStyle/>
          <a:p>
            <a:endParaRPr/>
          </a:p>
        </p:txBody>
      </p:sp>
      <p:sp>
        <p:nvSpPr>
          <p:cNvPr id="15" name="object 15"/>
          <p:cNvSpPr/>
          <p:nvPr/>
        </p:nvSpPr>
        <p:spPr>
          <a:xfrm>
            <a:off x="6966596" y="4419403"/>
            <a:ext cx="3725545" cy="1898650"/>
          </a:xfrm>
          <a:custGeom>
            <a:avLst/>
            <a:gdLst/>
            <a:ahLst/>
            <a:cxnLst/>
            <a:rect l="l" t="t" r="r" b="b"/>
            <a:pathLst>
              <a:path w="3725545" h="1898650">
                <a:moveTo>
                  <a:pt x="2736684" y="0"/>
                </a:moveTo>
                <a:lnTo>
                  <a:pt x="0" y="1186357"/>
                </a:lnTo>
                <a:lnTo>
                  <a:pt x="3457117" y="1898611"/>
                </a:lnTo>
                <a:lnTo>
                  <a:pt x="3725405" y="1898611"/>
                </a:lnTo>
                <a:lnTo>
                  <a:pt x="3725405" y="951242"/>
                </a:lnTo>
                <a:lnTo>
                  <a:pt x="2736684" y="0"/>
                </a:lnTo>
                <a:close/>
              </a:path>
            </a:pathLst>
          </a:custGeom>
          <a:solidFill>
            <a:srgbClr val="A82B67"/>
          </a:solidFill>
        </p:spPr>
        <p:txBody>
          <a:bodyPr wrap="square" lIns="0" tIns="0" rIns="0" bIns="0" rtlCol="0"/>
          <a:lstStyle/>
          <a:p>
            <a:endParaRPr/>
          </a:p>
        </p:txBody>
      </p:sp>
      <p:sp>
        <p:nvSpPr>
          <p:cNvPr id="16" name="object 16"/>
          <p:cNvSpPr txBox="1">
            <a:spLocks noGrp="1"/>
          </p:cNvSpPr>
          <p:nvPr>
            <p:ph type="title"/>
          </p:nvPr>
        </p:nvSpPr>
        <p:spPr>
          <a:xfrm>
            <a:off x="491300" y="995570"/>
            <a:ext cx="1710055" cy="391160"/>
          </a:xfrm>
          <a:prstGeom prst="rect">
            <a:avLst/>
          </a:prstGeom>
        </p:spPr>
        <p:txBody>
          <a:bodyPr vert="horz" wrap="square" lIns="0" tIns="12700" rIns="0" bIns="0" rtlCol="0">
            <a:spAutoFit/>
          </a:bodyPr>
          <a:lstStyle/>
          <a:p>
            <a:pPr marL="12700">
              <a:lnSpc>
                <a:spcPct val="100000"/>
              </a:lnSpc>
              <a:spcBef>
                <a:spcPts val="100"/>
              </a:spcBef>
            </a:pPr>
            <a:r>
              <a:rPr spc="-5" dirty="0"/>
              <a:t>Our</a:t>
            </a:r>
            <a:r>
              <a:rPr spc="-80" dirty="0"/>
              <a:t> </a:t>
            </a:r>
            <a:r>
              <a:rPr spc="-5" dirty="0"/>
              <a:t>People</a:t>
            </a:r>
          </a:p>
        </p:txBody>
      </p:sp>
      <p:sp>
        <p:nvSpPr>
          <p:cNvPr id="20" name="object 2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21" name="object 21"/>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24</a:t>
            </a:fld>
            <a:endParaRPr dirty="0"/>
          </a:p>
        </p:txBody>
      </p:sp>
      <p:sp>
        <p:nvSpPr>
          <p:cNvPr id="17" name="object 17"/>
          <p:cNvSpPr txBox="1">
            <a:spLocks noGrp="1"/>
          </p:cNvSpPr>
          <p:nvPr>
            <p:ph sz="half" idx="2"/>
          </p:nvPr>
        </p:nvSpPr>
        <p:spPr>
          <a:xfrm>
            <a:off x="491300" y="1465971"/>
            <a:ext cx="4301490" cy="3501856"/>
          </a:xfrm>
          <a:prstGeom prst="rect">
            <a:avLst/>
          </a:prstGeom>
        </p:spPr>
        <p:txBody>
          <a:bodyPr vert="horz" wrap="square" lIns="0" tIns="12700" rIns="0" bIns="0" rtlCol="0">
            <a:spAutoFit/>
          </a:bodyPr>
          <a:lstStyle/>
          <a:p>
            <a:pPr marL="372110" marR="5080">
              <a:lnSpc>
                <a:spcPct val="107800"/>
              </a:lnSpc>
              <a:spcBef>
                <a:spcPts val="100"/>
              </a:spcBef>
            </a:pPr>
            <a:r>
              <a:rPr dirty="0"/>
              <a:t>Cobham has a unique </a:t>
            </a:r>
            <a:r>
              <a:rPr spc="-5" dirty="0"/>
              <a:t>role </a:t>
            </a:r>
            <a:r>
              <a:rPr dirty="0"/>
              <a:t>in </a:t>
            </a:r>
            <a:r>
              <a:rPr spc="-5" dirty="0"/>
              <a:t>the world; we’re </a:t>
            </a:r>
            <a:r>
              <a:rPr dirty="0"/>
              <a:t>a </a:t>
            </a:r>
            <a:r>
              <a:rPr spc="-5" dirty="0"/>
              <a:t>company that </a:t>
            </a:r>
            <a:r>
              <a:rPr dirty="0"/>
              <a:t>has both been  places, and is going places in </a:t>
            </a:r>
            <a:r>
              <a:rPr spc="-5" dirty="0"/>
              <a:t>the future. </a:t>
            </a:r>
            <a:r>
              <a:rPr dirty="0"/>
              <a:t>Those places </a:t>
            </a:r>
            <a:r>
              <a:rPr spc="-5" dirty="0"/>
              <a:t>can </a:t>
            </a:r>
            <a:r>
              <a:rPr dirty="0"/>
              <a:t>be </a:t>
            </a:r>
            <a:r>
              <a:rPr spc="-5" dirty="0"/>
              <a:t>dangerous, thrilling,  life enhancing </a:t>
            </a:r>
            <a:r>
              <a:rPr dirty="0"/>
              <a:t>and a </a:t>
            </a:r>
            <a:r>
              <a:rPr spc="-5" dirty="0"/>
              <a:t>million things </a:t>
            </a:r>
            <a:r>
              <a:rPr dirty="0"/>
              <a:t>in-between. </a:t>
            </a:r>
            <a:r>
              <a:rPr spc="-5" dirty="0"/>
              <a:t>While the projects we undertake  are incredibly varied, we approach them </a:t>
            </a:r>
            <a:r>
              <a:rPr dirty="0"/>
              <a:t>all </a:t>
            </a:r>
            <a:r>
              <a:rPr spc="-5" dirty="0"/>
              <a:t>with same </a:t>
            </a:r>
            <a:r>
              <a:rPr dirty="0"/>
              <a:t>mind-set; </a:t>
            </a:r>
            <a:r>
              <a:rPr spc="-5" dirty="0"/>
              <a:t>we’re </a:t>
            </a:r>
            <a:r>
              <a:rPr dirty="0"/>
              <a:t>bold, </a:t>
            </a:r>
            <a:r>
              <a:rPr spc="-5" dirty="0"/>
              <a:t>we’re  </a:t>
            </a:r>
            <a:r>
              <a:rPr dirty="0"/>
              <a:t>determined, </a:t>
            </a:r>
            <a:r>
              <a:rPr spc="-5" dirty="0"/>
              <a:t>we’re </a:t>
            </a:r>
            <a:r>
              <a:rPr spc="-10" dirty="0"/>
              <a:t>inventive </a:t>
            </a:r>
            <a:r>
              <a:rPr dirty="0"/>
              <a:t>and </a:t>
            </a:r>
            <a:r>
              <a:rPr spc="-5" dirty="0"/>
              <a:t>we work together </a:t>
            </a:r>
            <a:r>
              <a:rPr dirty="0"/>
              <a:t>- </a:t>
            </a:r>
            <a:r>
              <a:rPr spc="-5" dirty="0"/>
              <a:t>with </a:t>
            </a:r>
            <a:r>
              <a:rPr dirty="0"/>
              <a:t>our </a:t>
            </a:r>
            <a:r>
              <a:rPr spc="-5" dirty="0"/>
              <a:t>customers, </a:t>
            </a:r>
            <a:r>
              <a:rPr dirty="0"/>
              <a:t>our  partners and </a:t>
            </a:r>
            <a:r>
              <a:rPr spc="-5" dirty="0"/>
              <a:t>each </a:t>
            </a:r>
            <a:r>
              <a:rPr spc="-20" dirty="0"/>
              <a:t>other, </a:t>
            </a:r>
            <a:r>
              <a:rPr dirty="0"/>
              <a:t>as a</a:t>
            </a:r>
            <a:r>
              <a:rPr spc="5" dirty="0"/>
              <a:t> </a:t>
            </a:r>
            <a:r>
              <a:rPr spc="-5" dirty="0"/>
              <a:t>team.</a:t>
            </a:r>
          </a:p>
          <a:p>
            <a:pPr>
              <a:lnSpc>
                <a:spcPct val="100000"/>
              </a:lnSpc>
            </a:pPr>
            <a:endParaRPr sz="1000" dirty="0">
              <a:latin typeface="Times New Roman"/>
              <a:cs typeface="Times New Roman"/>
            </a:endParaRPr>
          </a:p>
          <a:p>
            <a:pPr marL="12700">
              <a:lnSpc>
                <a:spcPct val="100000"/>
              </a:lnSpc>
              <a:spcBef>
                <a:spcPts val="665"/>
              </a:spcBef>
            </a:pPr>
            <a:r>
              <a:rPr sz="2400" b="1" spc="-5" dirty="0">
                <a:latin typeface="Tahoma"/>
                <a:cs typeface="Tahoma"/>
              </a:rPr>
              <a:t>Health </a:t>
            </a:r>
            <a:r>
              <a:rPr sz="2400" b="1" dirty="0">
                <a:latin typeface="Tahoma"/>
                <a:cs typeface="Tahoma"/>
              </a:rPr>
              <a:t>and</a:t>
            </a:r>
            <a:r>
              <a:rPr sz="2400" b="1" spc="-10" dirty="0">
                <a:latin typeface="Tahoma"/>
                <a:cs typeface="Tahoma"/>
              </a:rPr>
              <a:t> </a:t>
            </a:r>
            <a:r>
              <a:rPr sz="2400" b="1" dirty="0">
                <a:latin typeface="Tahoma"/>
                <a:cs typeface="Tahoma"/>
              </a:rPr>
              <a:t>safety</a:t>
            </a:r>
            <a:endParaRPr sz="2400" dirty="0">
              <a:latin typeface="Tahoma"/>
              <a:cs typeface="Tahoma"/>
            </a:endParaRPr>
          </a:p>
          <a:p>
            <a:pPr marL="372110" marR="241935">
              <a:lnSpc>
                <a:spcPct val="107800"/>
              </a:lnSpc>
              <a:spcBef>
                <a:spcPts val="825"/>
              </a:spcBef>
            </a:pPr>
            <a:r>
              <a:rPr spc="-20" dirty="0"/>
              <a:t>We </a:t>
            </a:r>
            <a:r>
              <a:rPr spc="-5" dirty="0"/>
              <a:t>are committed to providing </a:t>
            </a:r>
            <a:r>
              <a:rPr dirty="0"/>
              <a:t>a </a:t>
            </a:r>
            <a:r>
              <a:rPr spc="-10" dirty="0"/>
              <a:t>safe </a:t>
            </a:r>
            <a:r>
              <a:rPr spc="-5" dirty="0"/>
              <a:t>workplace for everyone who works </a:t>
            </a:r>
            <a:r>
              <a:rPr lang="en-GB" dirty="0" smtClean="0"/>
              <a:t>for us and with us </a:t>
            </a:r>
            <a:r>
              <a:rPr dirty="0" smtClean="0"/>
              <a:t>and </a:t>
            </a:r>
            <a:r>
              <a:rPr spc="-5" dirty="0"/>
              <a:t>for ensuring the </a:t>
            </a:r>
            <a:r>
              <a:rPr spc="-10" dirty="0"/>
              <a:t>safety </a:t>
            </a:r>
            <a:r>
              <a:rPr dirty="0"/>
              <a:t>of </a:t>
            </a:r>
            <a:r>
              <a:rPr spc="-5" dirty="0"/>
              <a:t>the products </a:t>
            </a:r>
            <a:r>
              <a:rPr dirty="0"/>
              <a:t>and </a:t>
            </a:r>
            <a:r>
              <a:rPr spc="-5" dirty="0"/>
              <a:t>services we</a:t>
            </a:r>
            <a:r>
              <a:rPr spc="5" dirty="0"/>
              <a:t> </a:t>
            </a:r>
            <a:r>
              <a:rPr spc="-5" dirty="0"/>
              <a:t>provide.</a:t>
            </a:r>
          </a:p>
          <a:p>
            <a:pPr marL="372110" marR="161290">
              <a:lnSpc>
                <a:spcPct val="107800"/>
              </a:lnSpc>
              <a:spcBef>
                <a:spcPts val="850"/>
              </a:spcBef>
            </a:pPr>
            <a:r>
              <a:rPr spc="-20" dirty="0"/>
              <a:t>We </a:t>
            </a:r>
            <a:r>
              <a:rPr spc="-5" dirty="0"/>
              <a:t>are committed to striving towards zero </a:t>
            </a:r>
            <a:r>
              <a:rPr dirty="0"/>
              <a:t>harm i.e. </a:t>
            </a:r>
            <a:r>
              <a:rPr spc="-5" dirty="0"/>
              <a:t>continuously </a:t>
            </a:r>
            <a:r>
              <a:rPr spc="-10" dirty="0"/>
              <a:t>reducing  </a:t>
            </a:r>
            <a:r>
              <a:rPr spc="-5" dirty="0"/>
              <a:t>accidents, </a:t>
            </a:r>
            <a:r>
              <a:rPr dirty="0"/>
              <a:t>injuries, </a:t>
            </a:r>
            <a:r>
              <a:rPr spc="-5" dirty="0"/>
              <a:t>ill-health, </a:t>
            </a:r>
            <a:r>
              <a:rPr dirty="0"/>
              <a:t>and </a:t>
            </a:r>
            <a:r>
              <a:rPr spc="-5" dirty="0"/>
              <a:t>the environmental </a:t>
            </a:r>
            <a:r>
              <a:rPr dirty="0"/>
              <a:t>impacts arising </a:t>
            </a:r>
            <a:r>
              <a:rPr spc="-5" dirty="0"/>
              <a:t>from </a:t>
            </a:r>
            <a:r>
              <a:rPr dirty="0"/>
              <a:t>our  </a:t>
            </a:r>
            <a:r>
              <a:rPr spc="-5" dirty="0"/>
              <a:t>operations, activities, products </a:t>
            </a:r>
            <a:r>
              <a:rPr dirty="0"/>
              <a:t>and </a:t>
            </a:r>
            <a:r>
              <a:rPr spc="-5" dirty="0"/>
              <a:t>services, wherever practicable. </a:t>
            </a:r>
            <a:r>
              <a:rPr spc="-20" dirty="0"/>
              <a:t>We </a:t>
            </a:r>
            <a:r>
              <a:rPr spc="-5" dirty="0"/>
              <a:t>each  have </a:t>
            </a:r>
            <a:r>
              <a:rPr dirty="0"/>
              <a:t>a personal </a:t>
            </a:r>
            <a:r>
              <a:rPr spc="-5" dirty="0"/>
              <a:t>duty </a:t>
            </a:r>
            <a:r>
              <a:rPr dirty="0"/>
              <a:t>of </a:t>
            </a:r>
            <a:r>
              <a:rPr spc="-5" dirty="0"/>
              <a:t>care to ourselves </a:t>
            </a:r>
            <a:r>
              <a:rPr dirty="0"/>
              <a:t>and </a:t>
            </a:r>
            <a:r>
              <a:rPr spc="-5" dirty="0"/>
              <a:t>to each </a:t>
            </a:r>
            <a:r>
              <a:rPr spc="-20" dirty="0"/>
              <a:t>other, </a:t>
            </a:r>
            <a:r>
              <a:rPr spc="-5" dirty="0"/>
              <a:t>the communities  </a:t>
            </a:r>
            <a:r>
              <a:rPr dirty="0"/>
              <a:t>in </a:t>
            </a:r>
            <a:r>
              <a:rPr spc="-5" dirty="0"/>
              <a:t>which we operate, </a:t>
            </a:r>
            <a:r>
              <a:rPr dirty="0"/>
              <a:t>and </a:t>
            </a:r>
            <a:r>
              <a:rPr spc="-5" dirty="0"/>
              <a:t>to society </a:t>
            </a:r>
            <a:r>
              <a:rPr dirty="0"/>
              <a:t>in </a:t>
            </a:r>
            <a:r>
              <a:rPr spc="-5" dirty="0"/>
              <a:t>general to promote </a:t>
            </a:r>
            <a:r>
              <a:rPr dirty="0"/>
              <a:t>and </a:t>
            </a:r>
            <a:r>
              <a:rPr spc="-5" dirty="0"/>
              <a:t>foster </a:t>
            </a:r>
            <a:r>
              <a:rPr dirty="0"/>
              <a:t>a</a:t>
            </a:r>
            <a:r>
              <a:rPr spc="50" dirty="0"/>
              <a:t> </a:t>
            </a:r>
            <a:r>
              <a:rPr spc="-5" dirty="0"/>
              <a:t>positive</a:t>
            </a:r>
          </a:p>
          <a:p>
            <a:pPr marL="372110" marR="62230">
              <a:lnSpc>
                <a:spcPct val="107800"/>
              </a:lnSpc>
            </a:pPr>
            <a:r>
              <a:rPr dirty="0"/>
              <a:t>and </a:t>
            </a:r>
            <a:r>
              <a:rPr spc="-5" dirty="0"/>
              <a:t>proactive culture with respect to </a:t>
            </a:r>
            <a:r>
              <a:rPr spc="-20" dirty="0"/>
              <a:t>safety, </a:t>
            </a:r>
            <a:r>
              <a:rPr spc="-5" dirty="0"/>
              <a:t>health </a:t>
            </a:r>
            <a:r>
              <a:rPr dirty="0"/>
              <a:t>and </a:t>
            </a:r>
            <a:r>
              <a:rPr spc="-5" dirty="0"/>
              <a:t>environment </a:t>
            </a:r>
            <a:r>
              <a:rPr dirty="0"/>
              <a:t>and </a:t>
            </a:r>
            <a:r>
              <a:rPr spc="-5" dirty="0"/>
              <a:t>to work  towards </a:t>
            </a:r>
            <a:r>
              <a:rPr dirty="0"/>
              <a:t>achieving </a:t>
            </a:r>
            <a:r>
              <a:rPr spc="-5" dirty="0"/>
              <a:t>zero</a:t>
            </a:r>
            <a:r>
              <a:rPr dirty="0"/>
              <a:t> harm.</a:t>
            </a:r>
          </a:p>
          <a:p>
            <a:pPr marL="372110" marR="24130">
              <a:lnSpc>
                <a:spcPct val="107800"/>
              </a:lnSpc>
              <a:spcBef>
                <a:spcPts val="850"/>
              </a:spcBef>
            </a:pPr>
            <a:r>
              <a:rPr lang="en-GB" dirty="0" smtClean="0"/>
              <a:t>Your establishment will provide </a:t>
            </a:r>
            <a:r>
              <a:rPr dirty="0" smtClean="0"/>
              <a:t>minimum </a:t>
            </a:r>
            <a:r>
              <a:rPr spc="-10" dirty="0"/>
              <a:t>requirements </a:t>
            </a:r>
            <a:r>
              <a:rPr spc="-5" dirty="0" smtClean="0"/>
              <a:t>that </a:t>
            </a:r>
            <a:r>
              <a:rPr dirty="0"/>
              <a:t>must be met </a:t>
            </a:r>
            <a:r>
              <a:rPr spc="-5" dirty="0"/>
              <a:t>by </a:t>
            </a:r>
            <a:r>
              <a:rPr spc="-5" dirty="0" smtClean="0"/>
              <a:t>every </a:t>
            </a:r>
            <a:r>
              <a:rPr spc="-10" dirty="0"/>
              <a:t>employee. </a:t>
            </a:r>
            <a:endParaRPr spc="-5" dirty="0"/>
          </a:p>
        </p:txBody>
      </p:sp>
      <p:sp>
        <p:nvSpPr>
          <p:cNvPr id="18" name="object 18"/>
          <p:cNvSpPr txBox="1"/>
          <p:nvPr/>
        </p:nvSpPr>
        <p:spPr>
          <a:xfrm>
            <a:off x="5423299" y="995570"/>
            <a:ext cx="4297045" cy="2299335"/>
          </a:xfrm>
          <a:prstGeom prst="rect">
            <a:avLst/>
          </a:prstGeom>
        </p:spPr>
        <p:txBody>
          <a:bodyPr vert="horz" wrap="square" lIns="0" tIns="73660" rIns="0" bIns="0" rtlCol="0">
            <a:spAutoFit/>
          </a:bodyPr>
          <a:lstStyle/>
          <a:p>
            <a:pPr marL="12700" marR="541655">
              <a:lnSpc>
                <a:spcPts val="2400"/>
              </a:lnSpc>
              <a:spcBef>
                <a:spcPts val="580"/>
              </a:spcBef>
            </a:pPr>
            <a:r>
              <a:rPr sz="2400" b="1" spc="-5" dirty="0">
                <a:solidFill>
                  <a:srgbClr val="8597A3"/>
                </a:solidFill>
                <a:latin typeface="Tahoma"/>
                <a:cs typeface="Tahoma"/>
              </a:rPr>
              <a:t>Prevention of</a:t>
            </a:r>
            <a:r>
              <a:rPr sz="2400" b="1" spc="-95" dirty="0">
                <a:solidFill>
                  <a:srgbClr val="8597A3"/>
                </a:solidFill>
                <a:latin typeface="Tahoma"/>
                <a:cs typeface="Tahoma"/>
              </a:rPr>
              <a:t> </a:t>
            </a:r>
            <a:r>
              <a:rPr sz="2400" b="1" dirty="0">
                <a:solidFill>
                  <a:srgbClr val="8597A3"/>
                </a:solidFill>
                <a:latin typeface="Tahoma"/>
                <a:cs typeface="Tahoma"/>
              </a:rPr>
              <a:t>workplace  </a:t>
            </a:r>
            <a:r>
              <a:rPr sz="2400" b="1" spc="-5" dirty="0">
                <a:solidFill>
                  <a:srgbClr val="8597A3"/>
                </a:solidFill>
                <a:latin typeface="Tahoma"/>
                <a:cs typeface="Tahoma"/>
              </a:rPr>
              <a:t>discrimination </a:t>
            </a:r>
            <a:r>
              <a:rPr sz="2400" b="1" dirty="0">
                <a:solidFill>
                  <a:srgbClr val="8597A3"/>
                </a:solidFill>
                <a:latin typeface="Tahoma"/>
                <a:cs typeface="Tahoma"/>
              </a:rPr>
              <a:t>and  </a:t>
            </a:r>
            <a:r>
              <a:rPr sz="2400" b="1" spc="-5" dirty="0">
                <a:solidFill>
                  <a:srgbClr val="8597A3"/>
                </a:solidFill>
                <a:latin typeface="Tahoma"/>
                <a:cs typeface="Tahoma"/>
              </a:rPr>
              <a:t>harassment</a:t>
            </a:r>
            <a:endParaRPr sz="2400" dirty="0">
              <a:latin typeface="Tahoma"/>
              <a:cs typeface="Tahoma"/>
            </a:endParaRPr>
          </a:p>
          <a:p>
            <a:pPr marL="372110" marR="277495">
              <a:lnSpc>
                <a:spcPct val="107800"/>
              </a:lnSpc>
              <a:spcBef>
                <a:spcPts val="825"/>
              </a:spcBef>
            </a:pPr>
            <a:r>
              <a:rPr sz="850" spc="-5" dirty="0">
                <a:solidFill>
                  <a:srgbClr val="8597A3"/>
                </a:solidFill>
                <a:latin typeface="Tahoma"/>
                <a:cs typeface="Tahoma"/>
              </a:rPr>
              <a:t>Any kind </a:t>
            </a:r>
            <a:r>
              <a:rPr sz="850" dirty="0">
                <a:solidFill>
                  <a:srgbClr val="8597A3"/>
                </a:solidFill>
                <a:latin typeface="Tahoma"/>
                <a:cs typeface="Tahoma"/>
              </a:rPr>
              <a:t>of discrimination, </a:t>
            </a:r>
            <a:r>
              <a:rPr sz="850" spc="-5" dirty="0">
                <a:solidFill>
                  <a:srgbClr val="8597A3"/>
                </a:solidFill>
                <a:latin typeface="Tahoma"/>
                <a:cs typeface="Tahoma"/>
              </a:rPr>
              <a:t>harassment </a:t>
            </a:r>
            <a:r>
              <a:rPr sz="850" dirty="0">
                <a:solidFill>
                  <a:srgbClr val="8597A3"/>
                </a:solidFill>
                <a:latin typeface="Tahoma"/>
                <a:cs typeface="Tahoma"/>
              </a:rPr>
              <a:t>or bullying </a:t>
            </a:r>
            <a:r>
              <a:rPr sz="850" spc="-5" dirty="0">
                <a:solidFill>
                  <a:srgbClr val="8597A3"/>
                </a:solidFill>
                <a:latin typeface="Tahoma"/>
                <a:cs typeface="Tahoma"/>
              </a:rPr>
              <a:t>by </a:t>
            </a:r>
            <a:r>
              <a:rPr sz="850" dirty="0">
                <a:solidFill>
                  <a:srgbClr val="8597A3"/>
                </a:solidFill>
                <a:latin typeface="Tahoma"/>
                <a:cs typeface="Tahoma"/>
              </a:rPr>
              <a:t>or against a </a:t>
            </a:r>
            <a:r>
              <a:rPr sz="850" spc="-5" dirty="0">
                <a:solidFill>
                  <a:srgbClr val="8597A3"/>
                </a:solidFill>
                <a:latin typeface="Tahoma"/>
                <a:cs typeface="Tahoma"/>
              </a:rPr>
              <a:t>colleague,  customer </a:t>
            </a:r>
            <a:r>
              <a:rPr sz="850" dirty="0">
                <a:solidFill>
                  <a:srgbClr val="8597A3"/>
                </a:solidFill>
                <a:latin typeface="Tahoma"/>
                <a:cs typeface="Tahoma"/>
              </a:rPr>
              <a:t>or </a:t>
            </a:r>
            <a:r>
              <a:rPr sz="850" spc="-5" dirty="0">
                <a:solidFill>
                  <a:srgbClr val="8597A3"/>
                </a:solidFill>
                <a:latin typeface="Tahoma"/>
                <a:cs typeface="Tahoma"/>
              </a:rPr>
              <a:t>supplier will </a:t>
            </a:r>
            <a:r>
              <a:rPr sz="850" dirty="0">
                <a:solidFill>
                  <a:srgbClr val="8597A3"/>
                </a:solidFill>
                <a:latin typeface="Tahoma"/>
                <a:cs typeface="Tahoma"/>
              </a:rPr>
              <a:t>not be</a:t>
            </a:r>
            <a:r>
              <a:rPr sz="850" spc="-5" dirty="0">
                <a:solidFill>
                  <a:srgbClr val="8597A3"/>
                </a:solidFill>
                <a:latin typeface="Tahoma"/>
                <a:cs typeface="Tahoma"/>
              </a:rPr>
              <a:t> tolerated.</a:t>
            </a:r>
            <a:endParaRPr sz="850" dirty="0">
              <a:latin typeface="Tahoma"/>
              <a:cs typeface="Tahoma"/>
            </a:endParaRPr>
          </a:p>
          <a:p>
            <a:pPr marL="372110" marR="5080">
              <a:lnSpc>
                <a:spcPct val="107800"/>
              </a:lnSpc>
              <a:spcBef>
                <a:spcPts val="850"/>
              </a:spcBef>
            </a:pPr>
            <a:r>
              <a:rPr sz="850" spc="-5" dirty="0">
                <a:solidFill>
                  <a:srgbClr val="8597A3"/>
                </a:solidFill>
                <a:latin typeface="Tahoma"/>
                <a:cs typeface="Tahoma"/>
              </a:rPr>
              <a:t>Discrimination could relate to </a:t>
            </a:r>
            <a:r>
              <a:rPr sz="850" spc="-20" dirty="0">
                <a:solidFill>
                  <a:srgbClr val="8597A3"/>
                </a:solidFill>
                <a:latin typeface="Tahoma"/>
                <a:cs typeface="Tahoma"/>
              </a:rPr>
              <a:t>gender, </a:t>
            </a:r>
            <a:r>
              <a:rPr sz="850" spc="-5" dirty="0">
                <a:solidFill>
                  <a:srgbClr val="8597A3"/>
                </a:solidFill>
                <a:latin typeface="Tahoma"/>
                <a:cs typeface="Tahoma"/>
              </a:rPr>
              <a:t>identity </a:t>
            </a:r>
            <a:r>
              <a:rPr sz="850" dirty="0">
                <a:solidFill>
                  <a:srgbClr val="8597A3"/>
                </a:solidFill>
                <a:latin typeface="Tahoma"/>
                <a:cs typeface="Tahoma"/>
              </a:rPr>
              <a:t>or </a:t>
            </a:r>
            <a:r>
              <a:rPr sz="850" spc="-5" dirty="0">
                <a:solidFill>
                  <a:srgbClr val="8597A3"/>
                </a:solidFill>
                <a:latin typeface="Tahoma"/>
                <a:cs typeface="Tahoma"/>
              </a:rPr>
              <a:t>expression, race, </a:t>
            </a:r>
            <a:r>
              <a:rPr sz="850" spc="-25" dirty="0">
                <a:solidFill>
                  <a:srgbClr val="8597A3"/>
                </a:solidFill>
                <a:latin typeface="Tahoma"/>
                <a:cs typeface="Tahoma"/>
              </a:rPr>
              <a:t>colour, </a:t>
            </a:r>
            <a:r>
              <a:rPr sz="850" spc="-5" dirty="0">
                <a:solidFill>
                  <a:srgbClr val="8597A3"/>
                </a:solidFill>
                <a:latin typeface="Tahoma"/>
                <a:cs typeface="Tahoma"/>
              </a:rPr>
              <a:t>sex,  </a:t>
            </a:r>
            <a:r>
              <a:rPr sz="850" spc="-15" dirty="0">
                <a:solidFill>
                  <a:srgbClr val="8597A3"/>
                </a:solidFill>
                <a:latin typeface="Tahoma"/>
                <a:cs typeface="Tahoma"/>
              </a:rPr>
              <a:t>ethnicity, </a:t>
            </a:r>
            <a:r>
              <a:rPr sz="850" spc="-5" dirty="0">
                <a:solidFill>
                  <a:srgbClr val="8597A3"/>
                </a:solidFill>
                <a:latin typeface="Tahoma"/>
                <a:cs typeface="Tahoma"/>
              </a:rPr>
              <a:t>sexual </a:t>
            </a:r>
            <a:r>
              <a:rPr sz="850" dirty="0">
                <a:solidFill>
                  <a:srgbClr val="8597A3"/>
                </a:solidFill>
                <a:latin typeface="Tahoma"/>
                <a:cs typeface="Tahoma"/>
              </a:rPr>
              <a:t>orientation, </a:t>
            </a:r>
            <a:r>
              <a:rPr sz="850" spc="-5" dirty="0">
                <a:solidFill>
                  <a:srgbClr val="8597A3"/>
                </a:solidFill>
                <a:latin typeface="Tahoma"/>
                <a:cs typeface="Tahoma"/>
              </a:rPr>
              <a:t>physical </a:t>
            </a:r>
            <a:r>
              <a:rPr sz="850" dirty="0">
                <a:solidFill>
                  <a:srgbClr val="8597A3"/>
                </a:solidFill>
                <a:latin typeface="Tahoma"/>
                <a:cs typeface="Tahoma"/>
              </a:rPr>
              <a:t>or mental </a:t>
            </a:r>
            <a:r>
              <a:rPr sz="850" spc="-10" dirty="0">
                <a:solidFill>
                  <a:srgbClr val="8597A3"/>
                </a:solidFill>
                <a:latin typeface="Tahoma"/>
                <a:cs typeface="Tahoma"/>
              </a:rPr>
              <a:t>disability, </a:t>
            </a:r>
            <a:r>
              <a:rPr sz="850" dirty="0">
                <a:solidFill>
                  <a:srgbClr val="8597A3"/>
                </a:solidFill>
                <a:latin typeface="Tahoma"/>
                <a:cs typeface="Tahoma"/>
              </a:rPr>
              <a:t>age, </a:t>
            </a:r>
            <a:r>
              <a:rPr sz="850" spc="-15" dirty="0">
                <a:solidFill>
                  <a:srgbClr val="8597A3"/>
                </a:solidFill>
                <a:latin typeface="Tahoma"/>
                <a:cs typeface="Tahoma"/>
              </a:rPr>
              <a:t>pregnancy, </a:t>
            </a:r>
            <a:r>
              <a:rPr sz="850" spc="-5" dirty="0">
                <a:solidFill>
                  <a:srgbClr val="8597A3"/>
                </a:solidFill>
                <a:latin typeface="Tahoma"/>
                <a:cs typeface="Tahoma"/>
              </a:rPr>
              <a:t>religion,  </a:t>
            </a:r>
            <a:r>
              <a:rPr sz="850" spc="-10" dirty="0">
                <a:solidFill>
                  <a:srgbClr val="8597A3"/>
                </a:solidFill>
                <a:latin typeface="Tahoma"/>
                <a:cs typeface="Tahoma"/>
              </a:rPr>
              <a:t>veteran </a:t>
            </a:r>
            <a:r>
              <a:rPr sz="850" spc="-5" dirty="0">
                <a:solidFill>
                  <a:srgbClr val="8597A3"/>
                </a:solidFill>
                <a:latin typeface="Tahoma"/>
                <a:cs typeface="Tahoma"/>
              </a:rPr>
              <a:t>status, </a:t>
            </a:r>
            <a:r>
              <a:rPr sz="850" dirty="0">
                <a:solidFill>
                  <a:srgbClr val="8597A3"/>
                </a:solidFill>
                <a:latin typeface="Tahoma"/>
                <a:cs typeface="Tahoma"/>
              </a:rPr>
              <a:t>national origin, or </a:t>
            </a:r>
            <a:r>
              <a:rPr sz="850" spc="-5" dirty="0">
                <a:solidFill>
                  <a:srgbClr val="8597A3"/>
                </a:solidFill>
                <a:latin typeface="Tahoma"/>
                <a:cs typeface="Tahoma"/>
              </a:rPr>
              <a:t>any </a:t>
            </a:r>
            <a:r>
              <a:rPr sz="850" dirty="0">
                <a:solidFill>
                  <a:srgbClr val="8597A3"/>
                </a:solidFill>
                <a:latin typeface="Tahoma"/>
                <a:cs typeface="Tahoma"/>
              </a:rPr>
              <a:t>other legally </a:t>
            </a:r>
            <a:r>
              <a:rPr sz="850" spc="-5" dirty="0">
                <a:solidFill>
                  <a:srgbClr val="8597A3"/>
                </a:solidFill>
                <a:latin typeface="Tahoma"/>
                <a:cs typeface="Tahoma"/>
              </a:rPr>
              <a:t>protected</a:t>
            </a:r>
            <a:r>
              <a:rPr sz="850" spc="0" dirty="0">
                <a:solidFill>
                  <a:srgbClr val="8597A3"/>
                </a:solidFill>
                <a:latin typeface="Tahoma"/>
                <a:cs typeface="Tahoma"/>
              </a:rPr>
              <a:t> </a:t>
            </a:r>
            <a:r>
              <a:rPr sz="850" spc="-5" dirty="0">
                <a:solidFill>
                  <a:srgbClr val="8597A3"/>
                </a:solidFill>
                <a:latin typeface="Tahoma"/>
                <a:cs typeface="Tahoma"/>
              </a:rPr>
              <a:t>status.</a:t>
            </a:r>
            <a:endParaRPr sz="850" dirty="0">
              <a:latin typeface="Tahoma"/>
              <a:cs typeface="Tahoma"/>
            </a:endParaRPr>
          </a:p>
          <a:p>
            <a:pPr marL="372110" marR="92075">
              <a:lnSpc>
                <a:spcPct val="107800"/>
              </a:lnSpc>
              <a:spcBef>
                <a:spcPts val="850"/>
              </a:spcBef>
            </a:pPr>
            <a:r>
              <a:rPr sz="850" spc="-5" dirty="0">
                <a:solidFill>
                  <a:srgbClr val="8597A3"/>
                </a:solidFill>
                <a:latin typeface="Tahoma"/>
                <a:cs typeface="Tahoma"/>
              </a:rPr>
              <a:t>Harassment </a:t>
            </a:r>
            <a:r>
              <a:rPr sz="850" dirty="0">
                <a:solidFill>
                  <a:srgbClr val="8597A3"/>
                </a:solidFill>
                <a:latin typeface="Tahoma"/>
                <a:cs typeface="Tahoma"/>
              </a:rPr>
              <a:t>is </a:t>
            </a:r>
            <a:r>
              <a:rPr sz="850" spc="-5" dirty="0">
                <a:solidFill>
                  <a:srgbClr val="8597A3"/>
                </a:solidFill>
                <a:latin typeface="Tahoma"/>
                <a:cs typeface="Tahoma"/>
              </a:rPr>
              <a:t>directed </a:t>
            </a:r>
            <a:r>
              <a:rPr sz="850" dirty="0">
                <a:solidFill>
                  <a:srgbClr val="8597A3"/>
                </a:solidFill>
                <a:latin typeface="Tahoma"/>
                <a:cs typeface="Tahoma"/>
              </a:rPr>
              <a:t>at an individual. </a:t>
            </a:r>
            <a:r>
              <a:rPr sz="850" spc="-5" dirty="0">
                <a:solidFill>
                  <a:srgbClr val="8597A3"/>
                </a:solidFill>
                <a:latin typeface="Tahoma"/>
                <a:cs typeface="Tahoma"/>
              </a:rPr>
              <a:t>It can </a:t>
            </a:r>
            <a:r>
              <a:rPr sz="850" spc="-10" dirty="0">
                <a:solidFill>
                  <a:srgbClr val="8597A3"/>
                </a:solidFill>
                <a:latin typeface="Tahoma"/>
                <a:cs typeface="Tahoma"/>
              </a:rPr>
              <a:t>take </a:t>
            </a:r>
            <a:r>
              <a:rPr sz="850" spc="-5" dirty="0">
                <a:solidFill>
                  <a:srgbClr val="8597A3"/>
                </a:solidFill>
                <a:latin typeface="Tahoma"/>
                <a:cs typeface="Tahoma"/>
              </a:rPr>
              <a:t>the form </a:t>
            </a:r>
            <a:r>
              <a:rPr sz="850" dirty="0">
                <a:solidFill>
                  <a:srgbClr val="8597A3"/>
                </a:solidFill>
                <a:latin typeface="Tahoma"/>
                <a:cs typeface="Tahoma"/>
              </a:rPr>
              <a:t>of demeaning,  insulting or </a:t>
            </a:r>
            <a:r>
              <a:rPr sz="850" spc="-5" dirty="0">
                <a:solidFill>
                  <a:srgbClr val="8597A3"/>
                </a:solidFill>
                <a:latin typeface="Tahoma"/>
                <a:cs typeface="Tahoma"/>
              </a:rPr>
              <a:t>derogatory comments, slurs </a:t>
            </a:r>
            <a:r>
              <a:rPr sz="850" dirty="0">
                <a:solidFill>
                  <a:srgbClr val="8597A3"/>
                </a:solidFill>
                <a:latin typeface="Tahoma"/>
                <a:cs typeface="Tahoma"/>
              </a:rPr>
              <a:t>or innuendos, or intimidating</a:t>
            </a:r>
            <a:r>
              <a:rPr sz="850" spc="0" dirty="0">
                <a:solidFill>
                  <a:srgbClr val="8597A3"/>
                </a:solidFill>
                <a:latin typeface="Tahoma"/>
                <a:cs typeface="Tahoma"/>
              </a:rPr>
              <a:t> </a:t>
            </a:r>
            <a:r>
              <a:rPr sz="850" spc="-20" dirty="0">
                <a:solidFill>
                  <a:srgbClr val="8597A3"/>
                </a:solidFill>
                <a:latin typeface="Tahoma"/>
                <a:cs typeface="Tahoma"/>
              </a:rPr>
              <a:t>behaviour.</a:t>
            </a:r>
            <a:endParaRPr sz="850" dirty="0">
              <a:latin typeface="Tahoma"/>
              <a:cs typeface="Tahoma"/>
            </a:endParaRPr>
          </a:p>
        </p:txBody>
      </p:sp>
      <p:sp>
        <p:nvSpPr>
          <p:cNvPr id="19" name="object 19"/>
          <p:cNvSpPr txBox="1"/>
          <p:nvPr/>
        </p:nvSpPr>
        <p:spPr>
          <a:xfrm>
            <a:off x="5549300" y="3704437"/>
            <a:ext cx="4436110" cy="2450465"/>
          </a:xfrm>
          <a:prstGeom prst="rect">
            <a:avLst/>
          </a:prstGeom>
        </p:spPr>
        <p:txBody>
          <a:bodyPr vert="horz" wrap="square" lIns="0" tIns="22860" rIns="0" bIns="0" rtlCol="0">
            <a:spAutoFit/>
          </a:bodyPr>
          <a:lstStyle/>
          <a:p>
            <a:pPr marL="372110" marR="5080" indent="-360045">
              <a:lnSpc>
                <a:spcPts val="1400"/>
              </a:lnSpc>
              <a:spcBef>
                <a:spcPts val="180"/>
              </a:spcBef>
              <a:tabLst>
                <a:tab pos="372110" algn="l"/>
              </a:tabLst>
            </a:pPr>
            <a:r>
              <a:rPr sz="1200" b="1" spc="-5" dirty="0">
                <a:solidFill>
                  <a:srgbClr val="FFFFFF"/>
                </a:solidFill>
                <a:latin typeface="Tahoma"/>
                <a:cs typeface="Tahoma"/>
              </a:rPr>
              <a:t>Q:	I’m friends </a:t>
            </a:r>
            <a:r>
              <a:rPr sz="1200" b="1" dirty="0">
                <a:solidFill>
                  <a:srgbClr val="FFFFFF"/>
                </a:solidFill>
                <a:latin typeface="Tahoma"/>
                <a:cs typeface="Tahoma"/>
              </a:rPr>
              <a:t>with a man who I work </a:t>
            </a:r>
            <a:r>
              <a:rPr sz="1200" b="1" spc="-5" dirty="0">
                <a:solidFill>
                  <a:srgbClr val="FFFFFF"/>
                </a:solidFill>
                <a:latin typeface="Tahoma"/>
                <a:cs typeface="Tahoma"/>
              </a:rPr>
              <a:t>with. Sometimes  </a:t>
            </a:r>
            <a:r>
              <a:rPr sz="1200" b="1" dirty="0">
                <a:solidFill>
                  <a:srgbClr val="FFFFFF"/>
                </a:solidFill>
                <a:latin typeface="Tahoma"/>
                <a:cs typeface="Tahoma"/>
              </a:rPr>
              <a:t>we share jokes in my </a:t>
            </a:r>
            <a:r>
              <a:rPr sz="1200" b="1" spc="-10" dirty="0">
                <a:solidFill>
                  <a:srgbClr val="FFFFFF"/>
                </a:solidFill>
                <a:latin typeface="Tahoma"/>
                <a:cs typeface="Tahoma"/>
              </a:rPr>
              <a:t>office </a:t>
            </a:r>
            <a:r>
              <a:rPr sz="1200" b="1" dirty="0">
                <a:solidFill>
                  <a:srgbClr val="FFFFFF"/>
                </a:solidFill>
                <a:latin typeface="Tahoma"/>
                <a:cs typeface="Tahoma"/>
              </a:rPr>
              <a:t>that might be </a:t>
            </a:r>
            <a:r>
              <a:rPr sz="1200" b="1" spc="-5" dirty="0">
                <a:solidFill>
                  <a:srgbClr val="FFFFFF"/>
                </a:solidFill>
                <a:latin typeface="Tahoma"/>
                <a:cs typeface="Tahoma"/>
              </a:rPr>
              <a:t>considered  offensive </a:t>
            </a:r>
            <a:r>
              <a:rPr sz="1200" b="1" dirty="0">
                <a:solidFill>
                  <a:srgbClr val="FFFFFF"/>
                </a:solidFill>
                <a:latin typeface="Tahoma"/>
                <a:cs typeface="Tahoma"/>
              </a:rPr>
              <a:t>to </a:t>
            </a:r>
            <a:r>
              <a:rPr sz="1200" b="1" spc="-5" dirty="0">
                <a:solidFill>
                  <a:srgbClr val="FFFFFF"/>
                </a:solidFill>
                <a:latin typeface="Tahoma"/>
                <a:cs typeface="Tahoma"/>
              </a:rPr>
              <a:t>others </a:t>
            </a:r>
            <a:r>
              <a:rPr sz="1200" b="1" dirty="0">
                <a:solidFill>
                  <a:srgbClr val="FFFFFF"/>
                </a:solidFill>
                <a:latin typeface="Tahoma"/>
                <a:cs typeface="Tahoma"/>
              </a:rPr>
              <a:t>but we’re </a:t>
            </a:r>
            <a:r>
              <a:rPr sz="1200" b="1" spc="-5" dirty="0">
                <a:solidFill>
                  <a:srgbClr val="FFFFFF"/>
                </a:solidFill>
                <a:latin typeface="Tahoma"/>
                <a:cs typeface="Tahoma"/>
              </a:rPr>
              <a:t>careful </a:t>
            </a:r>
            <a:r>
              <a:rPr sz="1200" b="1" dirty="0">
                <a:solidFill>
                  <a:srgbClr val="FFFFFF"/>
                </a:solidFill>
                <a:latin typeface="Tahoma"/>
                <a:cs typeface="Tahoma"/>
              </a:rPr>
              <a:t>to shut the  </a:t>
            </a:r>
            <a:r>
              <a:rPr sz="1200" b="1" spc="-5" dirty="0">
                <a:solidFill>
                  <a:srgbClr val="FFFFFF"/>
                </a:solidFill>
                <a:latin typeface="Tahoma"/>
                <a:cs typeface="Tahoma"/>
              </a:rPr>
              <a:t>door </a:t>
            </a:r>
            <a:r>
              <a:rPr sz="1200" b="1" dirty="0">
                <a:solidFill>
                  <a:srgbClr val="FFFFFF"/>
                </a:solidFill>
                <a:latin typeface="Tahoma"/>
                <a:cs typeface="Tahoma"/>
              </a:rPr>
              <a:t>so </a:t>
            </a:r>
            <a:r>
              <a:rPr sz="1200" b="1" spc="-5" dirty="0">
                <a:solidFill>
                  <a:srgbClr val="FFFFFF"/>
                </a:solidFill>
                <a:latin typeface="Tahoma"/>
                <a:cs typeface="Tahoma"/>
              </a:rPr>
              <a:t>no-one hears. </a:t>
            </a:r>
            <a:r>
              <a:rPr sz="1200" b="1" dirty="0">
                <a:solidFill>
                  <a:srgbClr val="FFFFFF"/>
                </a:solidFill>
                <a:latin typeface="Tahoma"/>
                <a:cs typeface="Tahoma"/>
              </a:rPr>
              <a:t>We also </a:t>
            </a:r>
            <a:r>
              <a:rPr sz="1200" b="1" spc="-5" dirty="0">
                <a:solidFill>
                  <a:srgbClr val="FFFFFF"/>
                </a:solidFill>
                <a:latin typeface="Tahoma"/>
                <a:cs typeface="Tahoma"/>
              </a:rPr>
              <a:t>forward </a:t>
            </a:r>
            <a:r>
              <a:rPr sz="1200" b="1" dirty="0">
                <a:solidFill>
                  <a:srgbClr val="FFFFFF"/>
                </a:solidFill>
                <a:latin typeface="Tahoma"/>
                <a:cs typeface="Tahoma"/>
              </a:rPr>
              <a:t>each </a:t>
            </a:r>
            <a:r>
              <a:rPr sz="1200" b="1" spc="-5" dirty="0">
                <a:solidFill>
                  <a:srgbClr val="FFFFFF"/>
                </a:solidFill>
                <a:latin typeface="Tahoma"/>
                <a:cs typeface="Tahoma"/>
              </a:rPr>
              <a:t>other  funny </a:t>
            </a:r>
            <a:r>
              <a:rPr sz="1200" b="1" dirty="0">
                <a:solidFill>
                  <a:srgbClr val="FFFFFF"/>
                </a:solidFill>
                <a:latin typeface="Tahoma"/>
                <a:cs typeface="Tahoma"/>
              </a:rPr>
              <a:t>jokes via email. </a:t>
            </a:r>
            <a:r>
              <a:rPr sz="1200" b="1" spc="-5" dirty="0">
                <a:solidFill>
                  <a:srgbClr val="FFFFFF"/>
                </a:solidFill>
                <a:latin typeface="Tahoma"/>
                <a:cs typeface="Tahoma"/>
              </a:rPr>
              <a:t>Could </a:t>
            </a:r>
            <a:r>
              <a:rPr sz="1200" b="1" dirty="0">
                <a:solidFill>
                  <a:srgbClr val="FFFFFF"/>
                </a:solidFill>
                <a:latin typeface="Tahoma"/>
                <a:cs typeface="Tahoma"/>
              </a:rPr>
              <a:t>this be </a:t>
            </a:r>
            <a:r>
              <a:rPr sz="1200" b="1" spc="-5" dirty="0">
                <a:solidFill>
                  <a:srgbClr val="FFFFFF"/>
                </a:solidFill>
                <a:latin typeface="Tahoma"/>
                <a:cs typeface="Tahoma"/>
              </a:rPr>
              <a:t>considered  </a:t>
            </a:r>
            <a:r>
              <a:rPr sz="1200" b="1" dirty="0">
                <a:solidFill>
                  <a:srgbClr val="FFFFFF"/>
                </a:solidFill>
                <a:latin typeface="Tahoma"/>
                <a:cs typeface="Tahoma"/>
              </a:rPr>
              <a:t>inappropriate behaviour, even though it’s between  two </a:t>
            </a:r>
            <a:r>
              <a:rPr sz="1200" b="1" spc="-5" dirty="0">
                <a:solidFill>
                  <a:srgbClr val="FFFFFF"/>
                </a:solidFill>
                <a:latin typeface="Tahoma"/>
                <a:cs typeface="Tahoma"/>
              </a:rPr>
              <a:t>friends </a:t>
            </a:r>
            <a:r>
              <a:rPr sz="1200" b="1" dirty="0">
                <a:solidFill>
                  <a:srgbClr val="FFFFFF"/>
                </a:solidFill>
                <a:latin typeface="Tahoma"/>
                <a:cs typeface="Tahoma"/>
              </a:rPr>
              <a:t>and </a:t>
            </a:r>
            <a:r>
              <a:rPr sz="1200" b="1" spc="-5" dirty="0">
                <a:solidFill>
                  <a:srgbClr val="FFFFFF"/>
                </a:solidFill>
                <a:latin typeface="Tahoma"/>
                <a:cs typeface="Tahoma"/>
              </a:rPr>
              <a:t>not </a:t>
            </a:r>
            <a:r>
              <a:rPr sz="1200" b="1" dirty="0">
                <a:solidFill>
                  <a:srgbClr val="FFFFFF"/>
                </a:solidFill>
                <a:latin typeface="Tahoma"/>
                <a:cs typeface="Tahoma"/>
              </a:rPr>
              <a:t>shared with anyone who would  be</a:t>
            </a:r>
            <a:r>
              <a:rPr sz="1200" b="1" spc="-5" dirty="0">
                <a:solidFill>
                  <a:srgbClr val="FFFFFF"/>
                </a:solidFill>
                <a:latin typeface="Tahoma"/>
                <a:cs typeface="Tahoma"/>
              </a:rPr>
              <a:t> offended?</a:t>
            </a:r>
            <a:endParaRPr sz="1200">
              <a:latin typeface="Tahoma"/>
              <a:cs typeface="Tahoma"/>
            </a:endParaRPr>
          </a:p>
          <a:p>
            <a:pPr marL="372110" marR="246379" indent="-360045">
              <a:lnSpc>
                <a:spcPts val="1400"/>
              </a:lnSpc>
              <a:spcBef>
                <a:spcPts val="850"/>
              </a:spcBef>
              <a:tabLst>
                <a:tab pos="372110" algn="l"/>
              </a:tabLst>
            </a:pPr>
            <a:r>
              <a:rPr sz="1200" dirty="0">
                <a:solidFill>
                  <a:srgbClr val="FFFFFF"/>
                </a:solidFill>
                <a:latin typeface="Tahoma"/>
                <a:cs typeface="Tahoma"/>
              </a:rPr>
              <a:t>A:	</a:t>
            </a:r>
            <a:r>
              <a:rPr sz="1200" spc="-25" dirty="0">
                <a:solidFill>
                  <a:srgbClr val="FFFFFF"/>
                </a:solidFill>
                <a:latin typeface="Tahoma"/>
                <a:cs typeface="Tahoma"/>
              </a:rPr>
              <a:t>We </a:t>
            </a:r>
            <a:r>
              <a:rPr sz="1200" dirty="0">
                <a:solidFill>
                  <a:srgbClr val="FFFFFF"/>
                </a:solidFill>
                <a:latin typeface="Tahoma"/>
                <a:cs typeface="Tahoma"/>
              </a:rPr>
              <a:t>don’t </a:t>
            </a:r>
            <a:r>
              <a:rPr sz="1200" spc="-5" dirty="0">
                <a:solidFill>
                  <a:srgbClr val="FFFFFF"/>
                </a:solidFill>
                <a:latin typeface="Tahoma"/>
                <a:cs typeface="Tahoma"/>
              </a:rPr>
              <a:t>attempt </a:t>
            </a:r>
            <a:r>
              <a:rPr sz="1200" dirty="0">
                <a:solidFill>
                  <a:srgbClr val="FFFFFF"/>
                </a:solidFill>
                <a:latin typeface="Tahoma"/>
                <a:cs typeface="Tahoma"/>
              </a:rPr>
              <a:t>to </a:t>
            </a:r>
            <a:r>
              <a:rPr sz="1200" spc="-5" dirty="0">
                <a:solidFill>
                  <a:srgbClr val="FFFFFF"/>
                </a:solidFill>
                <a:latin typeface="Tahoma"/>
                <a:cs typeface="Tahoma"/>
              </a:rPr>
              <a:t>regulate your private </a:t>
            </a:r>
            <a:r>
              <a:rPr sz="1200" spc="-20" dirty="0">
                <a:solidFill>
                  <a:srgbClr val="FFFFFF"/>
                </a:solidFill>
                <a:latin typeface="Tahoma"/>
                <a:cs typeface="Tahoma"/>
              </a:rPr>
              <a:t>behaviour,  </a:t>
            </a:r>
            <a:r>
              <a:rPr sz="1200" spc="-5" dirty="0">
                <a:solidFill>
                  <a:srgbClr val="FFFFFF"/>
                </a:solidFill>
                <a:latin typeface="Tahoma"/>
                <a:cs typeface="Tahoma"/>
              </a:rPr>
              <a:t>however the situation </a:t>
            </a:r>
            <a:r>
              <a:rPr sz="1200" dirty="0">
                <a:solidFill>
                  <a:srgbClr val="FFFFFF"/>
                </a:solidFill>
                <a:latin typeface="Tahoma"/>
                <a:cs typeface="Tahoma"/>
              </a:rPr>
              <a:t>described </a:t>
            </a:r>
            <a:r>
              <a:rPr sz="1200" spc="-10" dirty="0">
                <a:solidFill>
                  <a:srgbClr val="FFFFFF"/>
                </a:solidFill>
                <a:latin typeface="Tahoma"/>
                <a:cs typeface="Tahoma"/>
              </a:rPr>
              <a:t>takes </a:t>
            </a:r>
            <a:r>
              <a:rPr sz="1200" dirty="0">
                <a:solidFill>
                  <a:srgbClr val="FFFFFF"/>
                </a:solidFill>
                <a:latin typeface="Tahoma"/>
                <a:cs typeface="Tahoma"/>
              </a:rPr>
              <a:t>place on </a:t>
            </a:r>
            <a:r>
              <a:rPr sz="1200" spc="-10" dirty="0">
                <a:solidFill>
                  <a:srgbClr val="FFFFFF"/>
                </a:solidFill>
                <a:latin typeface="Tahoma"/>
                <a:cs typeface="Tahoma"/>
              </a:rPr>
              <a:t>company  </a:t>
            </a:r>
            <a:r>
              <a:rPr sz="1200" spc="-15" dirty="0">
                <a:solidFill>
                  <a:srgbClr val="FFFFFF"/>
                </a:solidFill>
                <a:latin typeface="Tahoma"/>
                <a:cs typeface="Tahoma"/>
              </a:rPr>
              <a:t>property, </a:t>
            </a:r>
            <a:r>
              <a:rPr sz="1200" dirty="0">
                <a:solidFill>
                  <a:srgbClr val="FFFFFF"/>
                </a:solidFill>
                <a:latin typeface="Tahoma"/>
                <a:cs typeface="Tahoma"/>
              </a:rPr>
              <a:t>in </a:t>
            </a:r>
            <a:r>
              <a:rPr sz="1200" spc="-10" dirty="0">
                <a:solidFill>
                  <a:srgbClr val="FFFFFF"/>
                </a:solidFill>
                <a:latin typeface="Tahoma"/>
                <a:cs typeface="Tahoma"/>
              </a:rPr>
              <a:t>company </a:t>
            </a:r>
            <a:r>
              <a:rPr sz="1200" spc="-5" dirty="0">
                <a:solidFill>
                  <a:srgbClr val="FFFFFF"/>
                </a:solidFill>
                <a:latin typeface="Tahoma"/>
                <a:cs typeface="Tahoma"/>
              </a:rPr>
              <a:t>time </a:t>
            </a:r>
            <a:r>
              <a:rPr sz="1200" dirty="0">
                <a:solidFill>
                  <a:srgbClr val="FFFFFF"/>
                </a:solidFill>
                <a:latin typeface="Tahoma"/>
                <a:cs typeface="Tahoma"/>
              </a:rPr>
              <a:t>and using </a:t>
            </a:r>
            <a:r>
              <a:rPr sz="1200" spc="-10" dirty="0">
                <a:solidFill>
                  <a:srgbClr val="FFFFFF"/>
                </a:solidFill>
                <a:latin typeface="Tahoma"/>
                <a:cs typeface="Tahoma"/>
              </a:rPr>
              <a:t>company</a:t>
            </a:r>
            <a:r>
              <a:rPr sz="1200" dirty="0">
                <a:solidFill>
                  <a:srgbClr val="FFFFFF"/>
                </a:solidFill>
                <a:latin typeface="Tahoma"/>
                <a:cs typeface="Tahoma"/>
              </a:rPr>
              <a:t> assets.</a:t>
            </a:r>
            <a:endParaRPr sz="1200">
              <a:latin typeface="Tahoma"/>
              <a:cs typeface="Tahoma"/>
            </a:endParaRPr>
          </a:p>
          <a:p>
            <a:pPr marL="372110" marR="211454">
              <a:lnSpc>
                <a:spcPts val="1400"/>
              </a:lnSpc>
              <a:spcBef>
                <a:spcPts val="5"/>
              </a:spcBef>
            </a:pPr>
            <a:r>
              <a:rPr sz="1200" dirty="0">
                <a:solidFill>
                  <a:srgbClr val="FFFFFF"/>
                </a:solidFill>
                <a:latin typeface="Tahoma"/>
                <a:cs typeface="Tahoma"/>
              </a:rPr>
              <a:t>This </a:t>
            </a:r>
            <a:r>
              <a:rPr sz="1200" spc="-5" dirty="0">
                <a:solidFill>
                  <a:srgbClr val="FFFFFF"/>
                </a:solidFill>
                <a:latin typeface="Tahoma"/>
                <a:cs typeface="Tahoma"/>
              </a:rPr>
              <a:t>behaviour </a:t>
            </a:r>
            <a:r>
              <a:rPr sz="1200" dirty="0">
                <a:solidFill>
                  <a:srgbClr val="FFFFFF"/>
                </a:solidFill>
                <a:latin typeface="Tahoma"/>
                <a:cs typeface="Tahoma"/>
              </a:rPr>
              <a:t>is not </a:t>
            </a:r>
            <a:r>
              <a:rPr sz="1200" spc="-5" dirty="0">
                <a:solidFill>
                  <a:srgbClr val="FFFFFF"/>
                </a:solidFill>
                <a:latin typeface="Tahoma"/>
                <a:cs typeface="Tahoma"/>
              </a:rPr>
              <a:t>acceptable </a:t>
            </a:r>
            <a:r>
              <a:rPr sz="1200" dirty="0">
                <a:solidFill>
                  <a:srgbClr val="FFFFFF"/>
                </a:solidFill>
                <a:latin typeface="Tahoma"/>
                <a:cs typeface="Tahoma"/>
              </a:rPr>
              <a:t>and does not </a:t>
            </a:r>
            <a:r>
              <a:rPr sz="1200" spc="-10" dirty="0">
                <a:solidFill>
                  <a:srgbClr val="FFFFFF"/>
                </a:solidFill>
                <a:latin typeface="Tahoma"/>
                <a:cs typeface="Tahoma"/>
              </a:rPr>
              <a:t>fit </a:t>
            </a:r>
            <a:r>
              <a:rPr sz="1200" dirty="0">
                <a:solidFill>
                  <a:srgbClr val="FFFFFF"/>
                </a:solidFill>
                <a:latin typeface="Tahoma"/>
                <a:cs typeface="Tahoma"/>
              </a:rPr>
              <a:t>into our  </a:t>
            </a:r>
            <a:r>
              <a:rPr sz="1200" spc="-5" dirty="0">
                <a:solidFill>
                  <a:srgbClr val="FFFFFF"/>
                </a:solidFill>
                <a:latin typeface="Tahoma"/>
                <a:cs typeface="Tahoma"/>
              </a:rPr>
              <a:t>workplace, even </a:t>
            </a:r>
            <a:r>
              <a:rPr sz="1200" dirty="0">
                <a:solidFill>
                  <a:srgbClr val="FFFFFF"/>
                </a:solidFill>
                <a:latin typeface="Tahoma"/>
                <a:cs typeface="Tahoma"/>
              </a:rPr>
              <a:t>in </a:t>
            </a:r>
            <a:r>
              <a:rPr sz="1200" spc="-5" dirty="0">
                <a:solidFill>
                  <a:srgbClr val="FFFFFF"/>
                </a:solidFill>
                <a:latin typeface="Tahoma"/>
                <a:cs typeface="Tahoma"/>
              </a:rPr>
              <a:t>the privacy </a:t>
            </a:r>
            <a:r>
              <a:rPr sz="1200" dirty="0">
                <a:solidFill>
                  <a:srgbClr val="FFFFFF"/>
                </a:solidFill>
                <a:latin typeface="Tahoma"/>
                <a:cs typeface="Tahoma"/>
              </a:rPr>
              <a:t>of an</a:t>
            </a:r>
            <a:r>
              <a:rPr sz="1200" spc="-10" dirty="0">
                <a:solidFill>
                  <a:srgbClr val="FFFFFF"/>
                </a:solidFill>
                <a:latin typeface="Tahoma"/>
                <a:cs typeface="Tahoma"/>
              </a:rPr>
              <a:t> </a:t>
            </a:r>
            <a:r>
              <a:rPr sz="1200" spc="-5" dirty="0">
                <a:solidFill>
                  <a:srgbClr val="FFFFFF"/>
                </a:solidFill>
                <a:latin typeface="Tahoma"/>
                <a:cs typeface="Tahoma"/>
              </a:rPr>
              <a:t>office.</a:t>
            </a:r>
            <a:endParaRPr sz="120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36006" y="1080008"/>
            <a:ext cx="5255993" cy="3239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6" name="object 6"/>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p:nvPr/>
        </p:nvSpPr>
        <p:spPr>
          <a:xfrm>
            <a:off x="503999" y="4932007"/>
            <a:ext cx="9684385" cy="1638300"/>
          </a:xfrm>
          <a:custGeom>
            <a:avLst/>
            <a:gdLst/>
            <a:ahLst/>
            <a:cxnLst/>
            <a:rect l="l" t="t" r="r" b="b"/>
            <a:pathLst>
              <a:path w="9684385" h="1638300">
                <a:moveTo>
                  <a:pt x="0" y="1637995"/>
                </a:moveTo>
                <a:lnTo>
                  <a:pt x="9684016" y="1637995"/>
                </a:lnTo>
                <a:lnTo>
                  <a:pt x="9684016" y="0"/>
                </a:lnTo>
                <a:lnTo>
                  <a:pt x="0" y="0"/>
                </a:lnTo>
                <a:lnTo>
                  <a:pt x="0" y="1637995"/>
                </a:lnTo>
                <a:close/>
              </a:path>
            </a:pathLst>
          </a:custGeom>
          <a:solidFill>
            <a:srgbClr val="A62663"/>
          </a:solidFill>
        </p:spPr>
        <p:txBody>
          <a:bodyPr wrap="square" lIns="0" tIns="0" rIns="0" bIns="0" rtlCol="0"/>
          <a:lstStyle/>
          <a:p>
            <a:endParaRPr/>
          </a:p>
        </p:txBody>
      </p:sp>
      <p:sp>
        <p:nvSpPr>
          <p:cNvPr id="13" name="object 13"/>
          <p:cNvSpPr/>
          <p:nvPr/>
        </p:nvSpPr>
        <p:spPr>
          <a:xfrm>
            <a:off x="503994" y="4932008"/>
            <a:ext cx="9684385" cy="1638300"/>
          </a:xfrm>
          <a:custGeom>
            <a:avLst/>
            <a:gdLst/>
            <a:ahLst/>
            <a:cxnLst/>
            <a:rect l="l" t="t" r="r" b="b"/>
            <a:pathLst>
              <a:path w="9684385" h="1638300">
                <a:moveTo>
                  <a:pt x="8282927" y="0"/>
                </a:moveTo>
                <a:lnTo>
                  <a:pt x="0" y="0"/>
                </a:lnTo>
                <a:lnTo>
                  <a:pt x="0" y="1637995"/>
                </a:lnTo>
                <a:lnTo>
                  <a:pt x="9684016" y="1637995"/>
                </a:lnTo>
                <a:lnTo>
                  <a:pt x="9684016" y="288658"/>
                </a:lnTo>
                <a:lnTo>
                  <a:pt x="8282927" y="0"/>
                </a:lnTo>
                <a:close/>
              </a:path>
            </a:pathLst>
          </a:custGeom>
          <a:solidFill>
            <a:srgbClr val="9E1356"/>
          </a:solidFill>
        </p:spPr>
        <p:txBody>
          <a:bodyPr wrap="square" lIns="0" tIns="0" rIns="0" bIns="0" rtlCol="0"/>
          <a:lstStyle/>
          <a:p>
            <a:endParaRPr/>
          </a:p>
        </p:txBody>
      </p:sp>
      <p:sp>
        <p:nvSpPr>
          <p:cNvPr id="14" name="object 14"/>
          <p:cNvSpPr/>
          <p:nvPr/>
        </p:nvSpPr>
        <p:spPr>
          <a:xfrm>
            <a:off x="8786919" y="4932008"/>
            <a:ext cx="1401445" cy="288925"/>
          </a:xfrm>
          <a:custGeom>
            <a:avLst/>
            <a:gdLst/>
            <a:ahLst/>
            <a:cxnLst/>
            <a:rect l="l" t="t" r="r" b="b"/>
            <a:pathLst>
              <a:path w="1401445" h="288925">
                <a:moveTo>
                  <a:pt x="1401089" y="0"/>
                </a:moveTo>
                <a:lnTo>
                  <a:pt x="0" y="0"/>
                </a:lnTo>
                <a:lnTo>
                  <a:pt x="1401089" y="288658"/>
                </a:lnTo>
                <a:lnTo>
                  <a:pt x="1401089" y="0"/>
                </a:lnTo>
                <a:close/>
              </a:path>
            </a:pathLst>
          </a:custGeom>
          <a:solidFill>
            <a:srgbClr val="A82B67"/>
          </a:solidFill>
        </p:spPr>
        <p:txBody>
          <a:bodyPr wrap="square" lIns="0" tIns="0" rIns="0" bIns="0" rtlCol="0"/>
          <a:lstStyle/>
          <a:p>
            <a:endParaRPr/>
          </a:p>
        </p:txBody>
      </p:sp>
      <p:sp>
        <p:nvSpPr>
          <p:cNvPr id="15" name="object 15"/>
          <p:cNvSpPr/>
          <p:nvPr/>
        </p:nvSpPr>
        <p:spPr>
          <a:xfrm>
            <a:off x="503994" y="5299430"/>
            <a:ext cx="9684385" cy="1270635"/>
          </a:xfrm>
          <a:custGeom>
            <a:avLst/>
            <a:gdLst/>
            <a:ahLst/>
            <a:cxnLst/>
            <a:rect l="l" t="t" r="r" b="b"/>
            <a:pathLst>
              <a:path w="9684385" h="1270634">
                <a:moveTo>
                  <a:pt x="9684016" y="0"/>
                </a:moveTo>
                <a:lnTo>
                  <a:pt x="0" y="1084071"/>
                </a:lnTo>
                <a:lnTo>
                  <a:pt x="0" y="1270571"/>
                </a:lnTo>
                <a:lnTo>
                  <a:pt x="3653193" y="1270571"/>
                </a:lnTo>
                <a:lnTo>
                  <a:pt x="9684016" y="211988"/>
                </a:lnTo>
                <a:lnTo>
                  <a:pt x="9684016" y="0"/>
                </a:lnTo>
                <a:close/>
              </a:path>
            </a:pathLst>
          </a:custGeom>
          <a:solidFill>
            <a:srgbClr val="A52362"/>
          </a:solidFill>
        </p:spPr>
        <p:txBody>
          <a:bodyPr wrap="square" lIns="0" tIns="0" rIns="0" bIns="0" rtlCol="0"/>
          <a:lstStyle/>
          <a:p>
            <a:endParaRPr/>
          </a:p>
        </p:txBody>
      </p:sp>
      <p:sp>
        <p:nvSpPr>
          <p:cNvPr id="16" name="object 16"/>
          <p:cNvSpPr txBox="1">
            <a:spLocks noGrp="1"/>
          </p:cNvSpPr>
          <p:nvPr>
            <p:ph type="title"/>
          </p:nvPr>
        </p:nvSpPr>
        <p:spPr>
          <a:xfrm>
            <a:off x="491300" y="995570"/>
            <a:ext cx="3168015" cy="695960"/>
          </a:xfrm>
          <a:prstGeom prst="rect">
            <a:avLst/>
          </a:prstGeom>
        </p:spPr>
        <p:txBody>
          <a:bodyPr vert="horz" wrap="square" lIns="0" tIns="73660" rIns="0" bIns="0" rtlCol="0">
            <a:spAutoFit/>
          </a:bodyPr>
          <a:lstStyle/>
          <a:p>
            <a:pPr marL="12700" marR="5080">
              <a:lnSpc>
                <a:spcPts val="2400"/>
              </a:lnSpc>
              <a:spcBef>
                <a:spcPts val="580"/>
              </a:spcBef>
            </a:pPr>
            <a:r>
              <a:rPr spc="-5" dirty="0"/>
              <a:t>Prevention of</a:t>
            </a:r>
            <a:r>
              <a:rPr spc="-95" dirty="0"/>
              <a:t> </a:t>
            </a:r>
            <a:r>
              <a:rPr dirty="0"/>
              <a:t>sexual  </a:t>
            </a:r>
            <a:r>
              <a:rPr spc="-5" dirty="0"/>
              <a:t>harassment</a:t>
            </a:r>
          </a:p>
        </p:txBody>
      </p:sp>
      <p:sp>
        <p:nvSpPr>
          <p:cNvPr id="20" name="object 2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21" name="object 21"/>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25</a:t>
            </a:fld>
            <a:endParaRPr dirty="0"/>
          </a:p>
        </p:txBody>
      </p:sp>
      <p:sp>
        <p:nvSpPr>
          <p:cNvPr id="17" name="object 17"/>
          <p:cNvSpPr txBox="1"/>
          <p:nvPr/>
        </p:nvSpPr>
        <p:spPr>
          <a:xfrm>
            <a:off x="851300" y="1770771"/>
            <a:ext cx="3922395" cy="1809750"/>
          </a:xfrm>
          <a:prstGeom prst="rect">
            <a:avLst/>
          </a:prstGeom>
        </p:spPr>
        <p:txBody>
          <a:bodyPr vert="horz" wrap="square" lIns="0" tIns="12700" rIns="0" bIns="0" rtlCol="0">
            <a:spAutoFit/>
          </a:bodyPr>
          <a:lstStyle/>
          <a:p>
            <a:pPr marL="12700" marR="28575">
              <a:lnSpc>
                <a:spcPct val="107800"/>
              </a:lnSpc>
              <a:spcBef>
                <a:spcPts val="100"/>
              </a:spcBef>
            </a:pPr>
            <a:r>
              <a:rPr sz="850" spc="-5" dirty="0">
                <a:solidFill>
                  <a:srgbClr val="8597A3"/>
                </a:solidFill>
                <a:latin typeface="Tahoma"/>
                <a:cs typeface="Tahoma"/>
              </a:rPr>
              <a:t>Sexual harassment </a:t>
            </a:r>
            <a:r>
              <a:rPr sz="850" dirty="0">
                <a:solidFill>
                  <a:srgbClr val="8597A3"/>
                </a:solidFill>
                <a:latin typeface="Tahoma"/>
                <a:cs typeface="Tahoma"/>
              </a:rPr>
              <a:t>is </a:t>
            </a:r>
            <a:r>
              <a:rPr sz="850" spc="-5" dirty="0">
                <a:solidFill>
                  <a:srgbClr val="8597A3"/>
                </a:solidFill>
                <a:latin typeface="Tahoma"/>
                <a:cs typeface="Tahoma"/>
              </a:rPr>
              <a:t>defined </a:t>
            </a:r>
            <a:r>
              <a:rPr sz="850" dirty="0">
                <a:solidFill>
                  <a:srgbClr val="8597A3"/>
                </a:solidFill>
                <a:latin typeface="Tahoma"/>
                <a:cs typeface="Tahoma"/>
              </a:rPr>
              <a:t>as </a:t>
            </a:r>
            <a:r>
              <a:rPr sz="850" spc="-5" dirty="0">
                <a:solidFill>
                  <a:srgbClr val="8597A3"/>
                </a:solidFill>
                <a:latin typeface="Tahoma"/>
                <a:cs typeface="Tahoma"/>
              </a:rPr>
              <a:t>unwelcome sexual advances, requests for sexual  favours </a:t>
            </a:r>
            <a:r>
              <a:rPr sz="850" dirty="0">
                <a:solidFill>
                  <a:srgbClr val="8597A3"/>
                </a:solidFill>
                <a:latin typeface="Tahoma"/>
                <a:cs typeface="Tahoma"/>
              </a:rPr>
              <a:t>and other </a:t>
            </a:r>
            <a:r>
              <a:rPr sz="850" spc="-5" dirty="0">
                <a:solidFill>
                  <a:srgbClr val="8597A3"/>
                </a:solidFill>
                <a:latin typeface="Tahoma"/>
                <a:cs typeface="Tahoma"/>
              </a:rPr>
              <a:t>verbal </a:t>
            </a:r>
            <a:r>
              <a:rPr sz="850" dirty="0">
                <a:solidFill>
                  <a:srgbClr val="8597A3"/>
                </a:solidFill>
                <a:latin typeface="Tahoma"/>
                <a:cs typeface="Tahoma"/>
              </a:rPr>
              <a:t>or </a:t>
            </a:r>
            <a:r>
              <a:rPr sz="850" spc="-5" dirty="0">
                <a:solidFill>
                  <a:srgbClr val="8597A3"/>
                </a:solidFill>
                <a:latin typeface="Tahoma"/>
                <a:cs typeface="Tahoma"/>
              </a:rPr>
              <a:t>physical conduct </a:t>
            </a:r>
            <a:r>
              <a:rPr sz="850" dirty="0">
                <a:solidFill>
                  <a:srgbClr val="8597A3"/>
                </a:solidFill>
                <a:latin typeface="Tahoma"/>
                <a:cs typeface="Tahoma"/>
              </a:rPr>
              <a:t>of a </a:t>
            </a:r>
            <a:r>
              <a:rPr sz="850" spc="-5" dirty="0">
                <a:solidFill>
                  <a:srgbClr val="8597A3"/>
                </a:solidFill>
                <a:latin typeface="Tahoma"/>
                <a:cs typeface="Tahoma"/>
              </a:rPr>
              <a:t>sexual nature, when such  conduct </a:t>
            </a:r>
            <a:r>
              <a:rPr sz="850" dirty="0">
                <a:solidFill>
                  <a:srgbClr val="8597A3"/>
                </a:solidFill>
                <a:latin typeface="Tahoma"/>
                <a:cs typeface="Tahoma"/>
              </a:rPr>
              <a:t>is made </a:t>
            </a:r>
            <a:r>
              <a:rPr sz="850" spc="-5" dirty="0">
                <a:solidFill>
                  <a:srgbClr val="8597A3"/>
                </a:solidFill>
                <a:latin typeface="Tahoma"/>
                <a:cs typeface="Tahoma"/>
              </a:rPr>
              <a:t>either </a:t>
            </a:r>
            <a:r>
              <a:rPr sz="850" dirty="0">
                <a:solidFill>
                  <a:srgbClr val="8597A3"/>
                </a:solidFill>
                <a:latin typeface="Tahoma"/>
                <a:cs typeface="Tahoma"/>
              </a:rPr>
              <a:t>as an </a:t>
            </a:r>
            <a:r>
              <a:rPr sz="850" spc="-5" dirty="0">
                <a:solidFill>
                  <a:srgbClr val="8597A3"/>
                </a:solidFill>
                <a:latin typeface="Tahoma"/>
                <a:cs typeface="Tahoma"/>
              </a:rPr>
              <a:t>explicit </a:t>
            </a:r>
            <a:r>
              <a:rPr sz="850" dirty="0">
                <a:solidFill>
                  <a:srgbClr val="8597A3"/>
                </a:solidFill>
                <a:latin typeface="Tahoma"/>
                <a:cs typeface="Tahoma"/>
              </a:rPr>
              <a:t>or </a:t>
            </a:r>
            <a:r>
              <a:rPr sz="850" spc="-5" dirty="0">
                <a:solidFill>
                  <a:srgbClr val="8597A3"/>
                </a:solidFill>
                <a:latin typeface="Tahoma"/>
                <a:cs typeface="Tahoma"/>
              </a:rPr>
              <a:t>implicit condition </a:t>
            </a:r>
            <a:r>
              <a:rPr sz="850" dirty="0">
                <a:solidFill>
                  <a:srgbClr val="8597A3"/>
                </a:solidFill>
                <a:latin typeface="Tahoma"/>
                <a:cs typeface="Tahoma"/>
              </a:rPr>
              <a:t>of </a:t>
            </a:r>
            <a:r>
              <a:rPr sz="850" spc="-5" dirty="0">
                <a:solidFill>
                  <a:srgbClr val="8597A3"/>
                </a:solidFill>
                <a:latin typeface="Tahoma"/>
                <a:cs typeface="Tahoma"/>
              </a:rPr>
              <a:t>employment </a:t>
            </a:r>
            <a:r>
              <a:rPr sz="850" dirty="0">
                <a:solidFill>
                  <a:srgbClr val="8597A3"/>
                </a:solidFill>
                <a:latin typeface="Tahoma"/>
                <a:cs typeface="Tahoma"/>
              </a:rPr>
              <a:t>or is  used as </a:t>
            </a:r>
            <a:r>
              <a:rPr sz="850" spc="-5" dirty="0">
                <a:solidFill>
                  <a:srgbClr val="8597A3"/>
                </a:solidFill>
                <a:latin typeface="Tahoma"/>
                <a:cs typeface="Tahoma"/>
              </a:rPr>
              <a:t>the </a:t>
            </a:r>
            <a:r>
              <a:rPr sz="850" dirty="0">
                <a:solidFill>
                  <a:srgbClr val="8597A3"/>
                </a:solidFill>
                <a:latin typeface="Tahoma"/>
                <a:cs typeface="Tahoma"/>
              </a:rPr>
              <a:t>basis </a:t>
            </a:r>
            <a:r>
              <a:rPr sz="850" spc="-5" dirty="0">
                <a:solidFill>
                  <a:srgbClr val="8597A3"/>
                </a:solidFill>
                <a:latin typeface="Tahoma"/>
                <a:cs typeface="Tahoma"/>
              </a:rPr>
              <a:t>for </a:t>
            </a:r>
            <a:r>
              <a:rPr sz="850" dirty="0">
                <a:solidFill>
                  <a:srgbClr val="8597A3"/>
                </a:solidFill>
                <a:latin typeface="Tahoma"/>
                <a:cs typeface="Tahoma"/>
              </a:rPr>
              <a:t>an </a:t>
            </a:r>
            <a:r>
              <a:rPr sz="850" spc="-5" dirty="0">
                <a:solidFill>
                  <a:srgbClr val="8597A3"/>
                </a:solidFill>
                <a:latin typeface="Tahoma"/>
                <a:cs typeface="Tahoma"/>
              </a:rPr>
              <a:t>employment </a:t>
            </a:r>
            <a:r>
              <a:rPr sz="850" dirty="0">
                <a:solidFill>
                  <a:srgbClr val="8597A3"/>
                </a:solidFill>
                <a:latin typeface="Tahoma"/>
                <a:cs typeface="Tahoma"/>
              </a:rPr>
              <a:t>decision </a:t>
            </a:r>
            <a:r>
              <a:rPr sz="850" spc="-5" dirty="0">
                <a:solidFill>
                  <a:srgbClr val="8597A3"/>
                </a:solidFill>
                <a:latin typeface="Tahoma"/>
                <a:cs typeface="Tahoma"/>
              </a:rPr>
              <a:t>affecting the harassed </a:t>
            </a:r>
            <a:r>
              <a:rPr sz="850" spc="-10" dirty="0">
                <a:solidFill>
                  <a:srgbClr val="8597A3"/>
                </a:solidFill>
                <a:latin typeface="Tahoma"/>
                <a:cs typeface="Tahoma"/>
              </a:rPr>
              <a:t>employee  </a:t>
            </a:r>
            <a:r>
              <a:rPr sz="850" dirty="0">
                <a:solidFill>
                  <a:srgbClr val="8597A3"/>
                </a:solidFill>
                <a:latin typeface="Tahoma"/>
                <a:cs typeface="Tahoma"/>
              </a:rPr>
              <a:t>or </a:t>
            </a:r>
            <a:r>
              <a:rPr sz="850" spc="-5" dirty="0">
                <a:solidFill>
                  <a:srgbClr val="8597A3"/>
                </a:solidFill>
                <a:latin typeface="Tahoma"/>
                <a:cs typeface="Tahoma"/>
              </a:rPr>
              <a:t>the harassment </a:t>
            </a:r>
            <a:r>
              <a:rPr sz="850" dirty="0">
                <a:solidFill>
                  <a:srgbClr val="8597A3"/>
                </a:solidFill>
                <a:latin typeface="Tahoma"/>
                <a:cs typeface="Tahoma"/>
              </a:rPr>
              <a:t>is </a:t>
            </a:r>
            <a:r>
              <a:rPr sz="850" spc="-5" dirty="0">
                <a:solidFill>
                  <a:srgbClr val="8597A3"/>
                </a:solidFill>
                <a:latin typeface="Tahoma"/>
                <a:cs typeface="Tahoma"/>
              </a:rPr>
              <a:t>severe </a:t>
            </a:r>
            <a:r>
              <a:rPr sz="850" dirty="0">
                <a:solidFill>
                  <a:srgbClr val="8597A3"/>
                </a:solidFill>
                <a:latin typeface="Tahoma"/>
                <a:cs typeface="Tahoma"/>
              </a:rPr>
              <a:t>or </a:t>
            </a:r>
            <a:r>
              <a:rPr sz="850" spc="-5" dirty="0">
                <a:solidFill>
                  <a:srgbClr val="8597A3"/>
                </a:solidFill>
                <a:latin typeface="Tahoma"/>
                <a:cs typeface="Tahoma"/>
              </a:rPr>
              <a:t>pervasive, such that </a:t>
            </a:r>
            <a:r>
              <a:rPr sz="850" dirty="0">
                <a:solidFill>
                  <a:srgbClr val="8597A3"/>
                </a:solidFill>
                <a:latin typeface="Tahoma"/>
                <a:cs typeface="Tahoma"/>
              </a:rPr>
              <a:t>it </a:t>
            </a:r>
            <a:r>
              <a:rPr sz="850" spc="-5" dirty="0">
                <a:solidFill>
                  <a:srgbClr val="8597A3"/>
                </a:solidFill>
                <a:latin typeface="Tahoma"/>
                <a:cs typeface="Tahoma"/>
              </a:rPr>
              <a:t>unreasonably interferes  with </a:t>
            </a:r>
            <a:r>
              <a:rPr sz="850" dirty="0">
                <a:solidFill>
                  <a:srgbClr val="8597A3"/>
                </a:solidFill>
                <a:latin typeface="Tahoma"/>
                <a:cs typeface="Tahoma"/>
              </a:rPr>
              <a:t>an </a:t>
            </a:r>
            <a:r>
              <a:rPr sz="850" spc="-10" dirty="0">
                <a:solidFill>
                  <a:srgbClr val="8597A3"/>
                </a:solidFill>
                <a:latin typeface="Tahoma"/>
                <a:cs typeface="Tahoma"/>
              </a:rPr>
              <a:t>employee’s </a:t>
            </a:r>
            <a:r>
              <a:rPr sz="850" spc="-5" dirty="0">
                <a:solidFill>
                  <a:srgbClr val="8597A3"/>
                </a:solidFill>
                <a:latin typeface="Tahoma"/>
                <a:cs typeface="Tahoma"/>
              </a:rPr>
              <a:t>work performance </a:t>
            </a:r>
            <a:r>
              <a:rPr sz="850" dirty="0">
                <a:solidFill>
                  <a:srgbClr val="8597A3"/>
                </a:solidFill>
                <a:latin typeface="Tahoma"/>
                <a:cs typeface="Tahoma"/>
              </a:rPr>
              <a:t>or </a:t>
            </a:r>
            <a:r>
              <a:rPr sz="850" spc="-5" dirty="0">
                <a:solidFill>
                  <a:srgbClr val="8597A3"/>
                </a:solidFill>
                <a:latin typeface="Tahoma"/>
                <a:cs typeface="Tahoma"/>
              </a:rPr>
              <a:t>creates </a:t>
            </a:r>
            <a:r>
              <a:rPr sz="850" dirty="0">
                <a:solidFill>
                  <a:srgbClr val="8597A3"/>
                </a:solidFill>
                <a:latin typeface="Tahoma"/>
                <a:cs typeface="Tahoma"/>
              </a:rPr>
              <a:t>an intimidating, </a:t>
            </a:r>
            <a:r>
              <a:rPr sz="850" spc="-5" dirty="0">
                <a:solidFill>
                  <a:srgbClr val="8597A3"/>
                </a:solidFill>
                <a:latin typeface="Tahoma"/>
                <a:cs typeface="Tahoma"/>
              </a:rPr>
              <a:t>hostile working  environment.</a:t>
            </a:r>
            <a:endParaRPr sz="850">
              <a:latin typeface="Tahoma"/>
              <a:cs typeface="Tahoma"/>
            </a:endParaRPr>
          </a:p>
          <a:p>
            <a:pPr marL="12700" marR="5080">
              <a:lnSpc>
                <a:spcPct val="107800"/>
              </a:lnSpc>
              <a:spcBef>
                <a:spcPts val="850"/>
              </a:spcBef>
            </a:pPr>
            <a:r>
              <a:rPr sz="850" spc="-5" dirty="0">
                <a:solidFill>
                  <a:srgbClr val="8597A3"/>
                </a:solidFill>
                <a:latin typeface="Tahoma"/>
                <a:cs typeface="Tahoma"/>
              </a:rPr>
              <a:t>Sexually harassing behaviour </a:t>
            </a:r>
            <a:r>
              <a:rPr sz="850" dirty="0">
                <a:solidFill>
                  <a:srgbClr val="8597A3"/>
                </a:solidFill>
                <a:latin typeface="Tahoma"/>
                <a:cs typeface="Tahoma"/>
              </a:rPr>
              <a:t>is </a:t>
            </a:r>
            <a:r>
              <a:rPr sz="850" spc="-5" dirty="0">
                <a:solidFill>
                  <a:srgbClr val="8597A3"/>
                </a:solidFill>
                <a:latin typeface="Tahoma"/>
                <a:cs typeface="Tahoma"/>
              </a:rPr>
              <a:t>strictly prohibited </a:t>
            </a:r>
            <a:r>
              <a:rPr sz="850" dirty="0">
                <a:solidFill>
                  <a:srgbClr val="8597A3"/>
                </a:solidFill>
                <a:latin typeface="Tahoma"/>
                <a:cs typeface="Tahoma"/>
              </a:rPr>
              <a:t>and includes </a:t>
            </a:r>
            <a:r>
              <a:rPr sz="850" spc="-5" dirty="0">
                <a:solidFill>
                  <a:srgbClr val="8597A3"/>
                </a:solidFill>
                <a:latin typeface="Tahoma"/>
                <a:cs typeface="Tahoma"/>
              </a:rPr>
              <a:t>sexual  propositions, sexual innuendo, suggestive comments, sexually </a:t>
            </a:r>
            <a:r>
              <a:rPr sz="850" dirty="0">
                <a:solidFill>
                  <a:srgbClr val="8597A3"/>
                </a:solidFill>
                <a:latin typeface="Tahoma"/>
                <a:cs typeface="Tahoma"/>
              </a:rPr>
              <a:t>oriented </a:t>
            </a:r>
            <a:r>
              <a:rPr sz="850" spc="-5" dirty="0">
                <a:solidFill>
                  <a:srgbClr val="8597A3"/>
                </a:solidFill>
                <a:latin typeface="Tahoma"/>
                <a:cs typeface="Tahoma"/>
              </a:rPr>
              <a:t>kidding,  teasing </a:t>
            </a:r>
            <a:r>
              <a:rPr sz="850" dirty="0">
                <a:solidFill>
                  <a:srgbClr val="8597A3"/>
                </a:solidFill>
                <a:latin typeface="Tahoma"/>
                <a:cs typeface="Tahoma"/>
              </a:rPr>
              <a:t>or </a:t>
            </a:r>
            <a:r>
              <a:rPr sz="850" spc="-5" dirty="0">
                <a:solidFill>
                  <a:srgbClr val="8597A3"/>
                </a:solidFill>
                <a:latin typeface="Tahoma"/>
                <a:cs typeface="Tahoma"/>
              </a:rPr>
              <a:t>practical jokes, jokes </a:t>
            </a:r>
            <a:r>
              <a:rPr sz="850" dirty="0">
                <a:solidFill>
                  <a:srgbClr val="8597A3"/>
                </a:solidFill>
                <a:latin typeface="Tahoma"/>
                <a:cs typeface="Tahoma"/>
              </a:rPr>
              <a:t>about </a:t>
            </a:r>
            <a:r>
              <a:rPr sz="850" spc="-5" dirty="0">
                <a:solidFill>
                  <a:srgbClr val="8597A3"/>
                </a:solidFill>
                <a:latin typeface="Tahoma"/>
                <a:cs typeface="Tahoma"/>
              </a:rPr>
              <a:t>gender-specific traits, </a:t>
            </a:r>
            <a:r>
              <a:rPr sz="850" dirty="0">
                <a:solidFill>
                  <a:srgbClr val="8597A3"/>
                </a:solidFill>
                <a:latin typeface="Tahoma"/>
                <a:cs typeface="Tahoma"/>
              </a:rPr>
              <a:t>obscene language or  </a:t>
            </a:r>
            <a:r>
              <a:rPr sz="850" spc="-5" dirty="0">
                <a:solidFill>
                  <a:srgbClr val="8597A3"/>
                </a:solidFill>
                <a:latin typeface="Tahoma"/>
                <a:cs typeface="Tahoma"/>
              </a:rPr>
              <a:t>gestures, display </a:t>
            </a:r>
            <a:r>
              <a:rPr sz="850" dirty="0">
                <a:solidFill>
                  <a:srgbClr val="8597A3"/>
                </a:solidFill>
                <a:latin typeface="Tahoma"/>
                <a:cs typeface="Tahoma"/>
              </a:rPr>
              <a:t>of obscene printed or </a:t>
            </a:r>
            <a:r>
              <a:rPr sz="850" spc="-5" dirty="0">
                <a:solidFill>
                  <a:srgbClr val="8597A3"/>
                </a:solidFill>
                <a:latin typeface="Tahoma"/>
                <a:cs typeface="Tahoma"/>
              </a:rPr>
              <a:t>visual </a:t>
            </a:r>
            <a:r>
              <a:rPr sz="850" dirty="0">
                <a:solidFill>
                  <a:srgbClr val="8597A3"/>
                </a:solidFill>
                <a:latin typeface="Tahoma"/>
                <a:cs typeface="Tahoma"/>
              </a:rPr>
              <a:t>material and </a:t>
            </a:r>
            <a:r>
              <a:rPr sz="850" spc="-5" dirty="0">
                <a:solidFill>
                  <a:srgbClr val="8597A3"/>
                </a:solidFill>
                <a:latin typeface="Tahoma"/>
                <a:cs typeface="Tahoma"/>
              </a:rPr>
              <a:t>any unwanted physical  contact such </a:t>
            </a:r>
            <a:r>
              <a:rPr sz="850" dirty="0">
                <a:solidFill>
                  <a:srgbClr val="8597A3"/>
                </a:solidFill>
                <a:latin typeface="Tahoma"/>
                <a:cs typeface="Tahoma"/>
              </a:rPr>
              <a:t>as </a:t>
            </a:r>
            <a:r>
              <a:rPr sz="850" spc="-5" dirty="0">
                <a:solidFill>
                  <a:srgbClr val="8597A3"/>
                </a:solidFill>
                <a:latin typeface="Tahoma"/>
                <a:cs typeface="Tahoma"/>
              </a:rPr>
              <a:t>patting, </a:t>
            </a:r>
            <a:r>
              <a:rPr sz="850" dirty="0">
                <a:solidFill>
                  <a:srgbClr val="8597A3"/>
                </a:solidFill>
                <a:latin typeface="Tahoma"/>
                <a:cs typeface="Tahoma"/>
              </a:rPr>
              <a:t>pinching or brushing against another </a:t>
            </a:r>
            <a:r>
              <a:rPr sz="850" spc="-5" dirty="0">
                <a:solidFill>
                  <a:srgbClr val="8597A3"/>
                </a:solidFill>
                <a:latin typeface="Tahoma"/>
                <a:cs typeface="Tahoma"/>
              </a:rPr>
              <a:t>person’s</a:t>
            </a:r>
            <a:r>
              <a:rPr sz="850" spc="-35" dirty="0">
                <a:solidFill>
                  <a:srgbClr val="8597A3"/>
                </a:solidFill>
                <a:latin typeface="Tahoma"/>
                <a:cs typeface="Tahoma"/>
              </a:rPr>
              <a:t> </a:t>
            </a:r>
            <a:r>
              <a:rPr sz="850" spc="-20" dirty="0">
                <a:solidFill>
                  <a:srgbClr val="8597A3"/>
                </a:solidFill>
                <a:latin typeface="Tahoma"/>
                <a:cs typeface="Tahoma"/>
              </a:rPr>
              <a:t>body.</a:t>
            </a:r>
            <a:endParaRPr sz="850">
              <a:latin typeface="Tahoma"/>
              <a:cs typeface="Tahoma"/>
            </a:endParaRPr>
          </a:p>
        </p:txBody>
      </p:sp>
      <p:sp>
        <p:nvSpPr>
          <p:cNvPr id="18" name="object 18"/>
          <p:cNvSpPr txBox="1"/>
          <p:nvPr/>
        </p:nvSpPr>
        <p:spPr>
          <a:xfrm>
            <a:off x="608299" y="5090438"/>
            <a:ext cx="4072890" cy="1275715"/>
          </a:xfrm>
          <a:prstGeom prst="rect">
            <a:avLst/>
          </a:prstGeom>
        </p:spPr>
        <p:txBody>
          <a:bodyPr vert="horz" wrap="square" lIns="0" tIns="22860" rIns="0" bIns="0" rtlCol="0">
            <a:spAutoFit/>
          </a:bodyPr>
          <a:lstStyle/>
          <a:p>
            <a:pPr marL="372110" marR="5080" indent="-360045">
              <a:lnSpc>
                <a:spcPts val="1400"/>
              </a:lnSpc>
              <a:spcBef>
                <a:spcPts val="180"/>
              </a:spcBef>
              <a:tabLst>
                <a:tab pos="372110" algn="l"/>
              </a:tabLst>
            </a:pPr>
            <a:r>
              <a:rPr sz="1200" b="1" spc="-5" dirty="0">
                <a:solidFill>
                  <a:srgbClr val="FFFFFF"/>
                </a:solidFill>
                <a:latin typeface="Tahoma"/>
                <a:cs typeface="Tahoma"/>
              </a:rPr>
              <a:t>Q:	I’ve noticed </a:t>
            </a:r>
            <a:r>
              <a:rPr sz="1200" b="1" dirty="0">
                <a:solidFill>
                  <a:srgbClr val="FFFFFF"/>
                </a:solidFill>
                <a:latin typeface="Tahoma"/>
                <a:cs typeface="Tahoma"/>
              </a:rPr>
              <a:t>that my </a:t>
            </a:r>
            <a:r>
              <a:rPr sz="1200" b="1" spc="-5" dirty="0">
                <a:solidFill>
                  <a:srgbClr val="FFFFFF"/>
                </a:solidFill>
                <a:latin typeface="Tahoma"/>
                <a:cs typeface="Tahoma"/>
              </a:rPr>
              <a:t>new </a:t>
            </a:r>
            <a:r>
              <a:rPr sz="1200" b="1" dirty="0">
                <a:solidFill>
                  <a:srgbClr val="FFFFFF"/>
                </a:solidFill>
                <a:latin typeface="Tahoma"/>
                <a:cs typeface="Tahoma"/>
              </a:rPr>
              <a:t>boss, </a:t>
            </a:r>
            <a:r>
              <a:rPr sz="1200" b="1" spc="-5" dirty="0">
                <a:solidFill>
                  <a:srgbClr val="FFFFFF"/>
                </a:solidFill>
                <a:latin typeface="Tahoma"/>
                <a:cs typeface="Tahoma"/>
              </a:rPr>
              <a:t>John, leans  </a:t>
            </a:r>
            <a:r>
              <a:rPr sz="1200" b="1" dirty="0">
                <a:solidFill>
                  <a:srgbClr val="FFFFFF"/>
                </a:solidFill>
                <a:latin typeface="Tahoma"/>
                <a:cs typeface="Tahoma"/>
              </a:rPr>
              <a:t>extremely </a:t>
            </a:r>
            <a:r>
              <a:rPr sz="1200" b="1" spc="-5" dirty="0">
                <a:solidFill>
                  <a:srgbClr val="FFFFFF"/>
                </a:solidFill>
                <a:latin typeface="Tahoma"/>
                <a:cs typeface="Tahoma"/>
              </a:rPr>
              <a:t>close </a:t>
            </a:r>
            <a:r>
              <a:rPr sz="1200" b="1" dirty="0">
                <a:solidFill>
                  <a:srgbClr val="FFFFFF"/>
                </a:solidFill>
                <a:latin typeface="Tahoma"/>
                <a:cs typeface="Tahoma"/>
              </a:rPr>
              <a:t>to me when we’re reviewing  reports. </a:t>
            </a:r>
            <a:r>
              <a:rPr sz="1200" b="1" spc="-5" dirty="0">
                <a:solidFill>
                  <a:srgbClr val="FFFFFF"/>
                </a:solidFill>
                <a:latin typeface="Tahoma"/>
                <a:cs typeface="Tahoma"/>
              </a:rPr>
              <a:t>He </a:t>
            </a:r>
            <a:r>
              <a:rPr sz="1200" b="1" dirty="0">
                <a:solidFill>
                  <a:srgbClr val="FFFFFF"/>
                </a:solidFill>
                <a:latin typeface="Tahoma"/>
                <a:cs typeface="Tahoma"/>
              </a:rPr>
              <a:t>also touches my </a:t>
            </a:r>
            <a:r>
              <a:rPr sz="1200" b="1" spc="-5" dirty="0">
                <a:solidFill>
                  <a:srgbClr val="FFFFFF"/>
                </a:solidFill>
                <a:latin typeface="Tahoma"/>
                <a:cs typeface="Tahoma"/>
              </a:rPr>
              <a:t>hand or </a:t>
            </a:r>
            <a:r>
              <a:rPr sz="1200" b="1" dirty="0">
                <a:solidFill>
                  <a:srgbClr val="FFFFFF"/>
                </a:solidFill>
                <a:latin typeface="Tahoma"/>
                <a:cs typeface="Tahoma"/>
              </a:rPr>
              <a:t>shoulder  </a:t>
            </a:r>
            <a:r>
              <a:rPr sz="1200" b="1" spc="-5" dirty="0">
                <a:solidFill>
                  <a:srgbClr val="FFFFFF"/>
                </a:solidFill>
                <a:latin typeface="Tahoma"/>
                <a:cs typeface="Tahoma"/>
              </a:rPr>
              <a:t>frequently </a:t>
            </a:r>
            <a:r>
              <a:rPr sz="1200" b="1" dirty="0">
                <a:solidFill>
                  <a:srgbClr val="FFFFFF"/>
                </a:solidFill>
                <a:latin typeface="Tahoma"/>
                <a:cs typeface="Tahoma"/>
              </a:rPr>
              <a:t>as we </a:t>
            </a:r>
            <a:r>
              <a:rPr sz="1200" b="1" spc="-5" dirty="0">
                <a:solidFill>
                  <a:srgbClr val="FFFFFF"/>
                </a:solidFill>
                <a:latin typeface="Tahoma"/>
                <a:cs typeface="Tahoma"/>
              </a:rPr>
              <a:t>discuss </a:t>
            </a:r>
            <a:r>
              <a:rPr sz="1200" b="1" dirty="0">
                <a:solidFill>
                  <a:srgbClr val="FFFFFF"/>
                </a:solidFill>
                <a:latin typeface="Tahoma"/>
                <a:cs typeface="Tahoma"/>
              </a:rPr>
              <a:t>work. </a:t>
            </a:r>
            <a:r>
              <a:rPr sz="1200" b="1" spc="-5" dirty="0">
                <a:solidFill>
                  <a:srgbClr val="FFFFFF"/>
                </a:solidFill>
                <a:latin typeface="Tahoma"/>
                <a:cs typeface="Tahoma"/>
              </a:rPr>
              <a:t>I’ve </a:t>
            </a:r>
            <a:r>
              <a:rPr sz="1200" b="1" dirty="0">
                <a:solidFill>
                  <a:srgbClr val="FFFFFF"/>
                </a:solidFill>
                <a:latin typeface="Tahoma"/>
                <a:cs typeface="Tahoma"/>
              </a:rPr>
              <a:t>tried  moving away, but </a:t>
            </a:r>
            <a:r>
              <a:rPr sz="1200" b="1" spc="-5" dirty="0">
                <a:solidFill>
                  <a:srgbClr val="FFFFFF"/>
                </a:solidFill>
                <a:latin typeface="Tahoma"/>
                <a:cs typeface="Tahoma"/>
              </a:rPr>
              <a:t>he doesn’t </a:t>
            </a:r>
            <a:r>
              <a:rPr sz="1200" b="1" dirty="0">
                <a:solidFill>
                  <a:srgbClr val="FFFFFF"/>
                </a:solidFill>
                <a:latin typeface="Tahoma"/>
                <a:cs typeface="Tahoma"/>
              </a:rPr>
              <a:t>seem to be </a:t>
            </a:r>
            <a:r>
              <a:rPr sz="1200" b="1" spc="-5" dirty="0">
                <a:solidFill>
                  <a:srgbClr val="FFFFFF"/>
                </a:solidFill>
                <a:latin typeface="Tahoma"/>
                <a:cs typeface="Tahoma"/>
              </a:rPr>
              <a:t>getting  </a:t>
            </a:r>
            <a:r>
              <a:rPr sz="1200" b="1" dirty="0">
                <a:solidFill>
                  <a:srgbClr val="FFFFFF"/>
                </a:solidFill>
                <a:latin typeface="Tahoma"/>
                <a:cs typeface="Tahoma"/>
              </a:rPr>
              <a:t>the message and </a:t>
            </a:r>
            <a:r>
              <a:rPr sz="1200" b="1" spc="-5" dirty="0">
                <a:solidFill>
                  <a:srgbClr val="FFFFFF"/>
                </a:solidFill>
                <a:latin typeface="Tahoma"/>
                <a:cs typeface="Tahoma"/>
              </a:rPr>
              <a:t>his </a:t>
            </a:r>
            <a:r>
              <a:rPr sz="1200" b="1" dirty="0">
                <a:solidFill>
                  <a:srgbClr val="FFFFFF"/>
                </a:solidFill>
                <a:latin typeface="Tahoma"/>
                <a:cs typeface="Tahoma"/>
              </a:rPr>
              <a:t>behaviour</a:t>
            </a:r>
            <a:r>
              <a:rPr sz="1200" b="1" spc="-30" dirty="0">
                <a:solidFill>
                  <a:srgbClr val="FFFFFF"/>
                </a:solidFill>
                <a:latin typeface="Tahoma"/>
                <a:cs typeface="Tahoma"/>
              </a:rPr>
              <a:t> </a:t>
            </a:r>
            <a:r>
              <a:rPr sz="1200" b="1" spc="-5" dirty="0">
                <a:solidFill>
                  <a:srgbClr val="FFFFFF"/>
                </a:solidFill>
                <a:latin typeface="Tahoma"/>
                <a:cs typeface="Tahoma"/>
              </a:rPr>
              <a:t>continues.</a:t>
            </a:r>
            <a:endParaRPr sz="1200">
              <a:latin typeface="Tahoma"/>
              <a:cs typeface="Tahoma"/>
            </a:endParaRPr>
          </a:p>
          <a:p>
            <a:pPr marL="372110">
              <a:lnSpc>
                <a:spcPts val="1360"/>
              </a:lnSpc>
            </a:pPr>
            <a:r>
              <a:rPr sz="1200" b="1" dirty="0">
                <a:solidFill>
                  <a:srgbClr val="FFFFFF"/>
                </a:solidFill>
                <a:latin typeface="Tahoma"/>
                <a:cs typeface="Tahoma"/>
              </a:rPr>
              <a:t>What should I</a:t>
            </a:r>
            <a:r>
              <a:rPr sz="1200" b="1" spc="-15" dirty="0">
                <a:solidFill>
                  <a:srgbClr val="FFFFFF"/>
                </a:solidFill>
                <a:latin typeface="Tahoma"/>
                <a:cs typeface="Tahoma"/>
              </a:rPr>
              <a:t> </a:t>
            </a:r>
            <a:r>
              <a:rPr sz="1200" b="1" spc="-5" dirty="0">
                <a:solidFill>
                  <a:srgbClr val="FFFFFF"/>
                </a:solidFill>
                <a:latin typeface="Tahoma"/>
                <a:cs typeface="Tahoma"/>
              </a:rPr>
              <a:t>do?</a:t>
            </a:r>
            <a:endParaRPr sz="1200">
              <a:latin typeface="Tahoma"/>
              <a:cs typeface="Tahoma"/>
            </a:endParaRPr>
          </a:p>
        </p:txBody>
      </p:sp>
      <p:sp>
        <p:nvSpPr>
          <p:cNvPr id="19" name="object 19"/>
          <p:cNvSpPr txBox="1"/>
          <p:nvPr/>
        </p:nvSpPr>
        <p:spPr>
          <a:xfrm>
            <a:off x="5243240" y="5090742"/>
            <a:ext cx="4652010" cy="1097915"/>
          </a:xfrm>
          <a:prstGeom prst="rect">
            <a:avLst/>
          </a:prstGeom>
        </p:spPr>
        <p:txBody>
          <a:bodyPr vert="horz" wrap="square" lIns="0" tIns="22860" rIns="0" bIns="0" rtlCol="0">
            <a:spAutoFit/>
          </a:bodyPr>
          <a:lstStyle/>
          <a:p>
            <a:pPr marL="372745" marR="198120" indent="-360680">
              <a:lnSpc>
                <a:spcPts val="1400"/>
              </a:lnSpc>
              <a:spcBef>
                <a:spcPts val="180"/>
              </a:spcBef>
              <a:tabLst>
                <a:tab pos="372110" algn="l"/>
              </a:tabLst>
            </a:pPr>
            <a:r>
              <a:rPr sz="1200" dirty="0">
                <a:solidFill>
                  <a:srgbClr val="FFFFFF"/>
                </a:solidFill>
                <a:latin typeface="Tahoma"/>
                <a:cs typeface="Tahoma"/>
              </a:rPr>
              <a:t>A:	</a:t>
            </a:r>
            <a:r>
              <a:rPr sz="1200" spc="-5" dirty="0">
                <a:solidFill>
                  <a:srgbClr val="FFFFFF"/>
                </a:solidFill>
                <a:latin typeface="Tahoma"/>
                <a:cs typeface="Tahoma"/>
              </a:rPr>
              <a:t>Either tell </a:t>
            </a:r>
            <a:r>
              <a:rPr sz="1200" dirty="0">
                <a:solidFill>
                  <a:srgbClr val="FFFFFF"/>
                </a:solidFill>
                <a:latin typeface="Tahoma"/>
                <a:cs typeface="Tahoma"/>
              </a:rPr>
              <a:t>John </a:t>
            </a:r>
            <a:r>
              <a:rPr sz="1200" spc="-5" dirty="0">
                <a:solidFill>
                  <a:srgbClr val="FFFFFF"/>
                </a:solidFill>
                <a:latin typeface="Tahoma"/>
                <a:cs typeface="Tahoma"/>
              </a:rPr>
              <a:t>directly that such behaviour </a:t>
            </a:r>
            <a:r>
              <a:rPr sz="1200" dirty="0">
                <a:solidFill>
                  <a:srgbClr val="FFFFFF"/>
                </a:solidFill>
                <a:latin typeface="Tahoma"/>
                <a:cs typeface="Tahoma"/>
              </a:rPr>
              <a:t>is making </a:t>
            </a:r>
            <a:r>
              <a:rPr sz="1200" spc="-5" dirty="0">
                <a:solidFill>
                  <a:srgbClr val="FFFFFF"/>
                </a:solidFill>
                <a:latin typeface="Tahoma"/>
                <a:cs typeface="Tahoma"/>
              </a:rPr>
              <a:t>you  </a:t>
            </a:r>
            <a:r>
              <a:rPr sz="1200" spc="-10" dirty="0">
                <a:solidFill>
                  <a:srgbClr val="FFFFFF"/>
                </a:solidFill>
                <a:latin typeface="Tahoma"/>
                <a:cs typeface="Tahoma"/>
              </a:rPr>
              <a:t>feel </a:t>
            </a:r>
            <a:r>
              <a:rPr sz="1200" spc="-5" dirty="0">
                <a:solidFill>
                  <a:srgbClr val="FFFFFF"/>
                </a:solidFill>
                <a:latin typeface="Tahoma"/>
                <a:cs typeface="Tahoma"/>
              </a:rPr>
              <a:t>uncomfortable </a:t>
            </a:r>
            <a:r>
              <a:rPr sz="1200" dirty="0">
                <a:solidFill>
                  <a:srgbClr val="FFFFFF"/>
                </a:solidFill>
                <a:latin typeface="Tahoma"/>
                <a:cs typeface="Tahoma"/>
              </a:rPr>
              <a:t>and it </a:t>
            </a:r>
            <a:r>
              <a:rPr sz="1200" spc="-5" dirty="0">
                <a:solidFill>
                  <a:srgbClr val="FFFFFF"/>
                </a:solidFill>
                <a:latin typeface="Tahoma"/>
                <a:cs typeface="Tahoma"/>
              </a:rPr>
              <a:t>should stop </a:t>
            </a:r>
            <a:r>
              <a:rPr sz="1200" dirty="0">
                <a:solidFill>
                  <a:srgbClr val="FFFFFF"/>
                </a:solidFill>
                <a:latin typeface="Tahoma"/>
                <a:cs typeface="Tahoma"/>
              </a:rPr>
              <a:t>immediately or </a:t>
            </a:r>
            <a:r>
              <a:rPr sz="1200" spc="-5" dirty="0">
                <a:solidFill>
                  <a:srgbClr val="FFFFFF"/>
                </a:solidFill>
                <a:latin typeface="Tahoma"/>
                <a:cs typeface="Tahoma"/>
              </a:rPr>
              <a:t>if  you’re </a:t>
            </a:r>
            <a:r>
              <a:rPr sz="1200" dirty="0">
                <a:solidFill>
                  <a:srgbClr val="FFFFFF"/>
                </a:solidFill>
                <a:latin typeface="Tahoma"/>
                <a:cs typeface="Tahoma"/>
              </a:rPr>
              <a:t>not </a:t>
            </a:r>
            <a:r>
              <a:rPr sz="1200" spc="-5" dirty="0">
                <a:solidFill>
                  <a:srgbClr val="FFFFFF"/>
                </a:solidFill>
                <a:latin typeface="Tahoma"/>
                <a:cs typeface="Tahoma"/>
              </a:rPr>
              <a:t>comfortable </a:t>
            </a:r>
            <a:r>
              <a:rPr sz="1200" dirty="0">
                <a:solidFill>
                  <a:srgbClr val="FFFFFF"/>
                </a:solidFill>
                <a:latin typeface="Tahoma"/>
                <a:cs typeface="Tahoma"/>
              </a:rPr>
              <a:t>doing </a:t>
            </a:r>
            <a:r>
              <a:rPr sz="1200" spc="-10" dirty="0">
                <a:solidFill>
                  <a:srgbClr val="FFFFFF"/>
                </a:solidFill>
                <a:latin typeface="Tahoma"/>
                <a:cs typeface="Tahoma"/>
              </a:rPr>
              <a:t>so, </a:t>
            </a:r>
            <a:r>
              <a:rPr sz="1200" spc="-5" dirty="0">
                <a:solidFill>
                  <a:srgbClr val="FFFFFF"/>
                </a:solidFill>
                <a:latin typeface="Tahoma"/>
                <a:cs typeface="Tahoma"/>
              </a:rPr>
              <a:t>then make </a:t>
            </a:r>
            <a:r>
              <a:rPr sz="1200" dirty="0">
                <a:solidFill>
                  <a:srgbClr val="FFFFFF"/>
                </a:solidFill>
                <a:latin typeface="Tahoma"/>
                <a:cs typeface="Tahoma"/>
              </a:rPr>
              <a:t>a </a:t>
            </a:r>
            <a:r>
              <a:rPr sz="1200" spc="-5" dirty="0">
                <a:solidFill>
                  <a:srgbClr val="FFFFFF"/>
                </a:solidFill>
                <a:latin typeface="Tahoma"/>
                <a:cs typeface="Tahoma"/>
              </a:rPr>
              <a:t>complaint to</a:t>
            </a:r>
            <a:r>
              <a:rPr sz="1200" spc="-30" dirty="0">
                <a:solidFill>
                  <a:srgbClr val="FFFFFF"/>
                </a:solidFill>
                <a:latin typeface="Tahoma"/>
                <a:cs typeface="Tahoma"/>
              </a:rPr>
              <a:t> </a:t>
            </a:r>
            <a:r>
              <a:rPr sz="1200" dirty="0">
                <a:solidFill>
                  <a:srgbClr val="FFFFFF"/>
                </a:solidFill>
                <a:latin typeface="Tahoma"/>
                <a:cs typeface="Tahoma"/>
              </a:rPr>
              <a:t>a</a:t>
            </a:r>
            <a:endParaRPr sz="1200">
              <a:latin typeface="Tahoma"/>
              <a:cs typeface="Tahoma"/>
            </a:endParaRPr>
          </a:p>
          <a:p>
            <a:pPr marL="372745" marR="5080">
              <a:lnSpc>
                <a:spcPts val="1400"/>
              </a:lnSpc>
            </a:pPr>
            <a:r>
              <a:rPr sz="1200" spc="-10" dirty="0">
                <a:solidFill>
                  <a:srgbClr val="FFFFFF"/>
                </a:solidFill>
                <a:latin typeface="Tahoma"/>
                <a:cs typeface="Tahoma"/>
              </a:rPr>
              <a:t>relevant company resource. </a:t>
            </a:r>
            <a:r>
              <a:rPr sz="1200" spc="-5" dirty="0">
                <a:solidFill>
                  <a:srgbClr val="FFFFFF"/>
                </a:solidFill>
                <a:latin typeface="Tahoma"/>
                <a:cs typeface="Tahoma"/>
              </a:rPr>
              <a:t>There </a:t>
            </a:r>
            <a:r>
              <a:rPr sz="1200" dirty="0">
                <a:solidFill>
                  <a:srgbClr val="FFFFFF"/>
                </a:solidFill>
                <a:latin typeface="Tahoma"/>
                <a:cs typeface="Tahoma"/>
              </a:rPr>
              <a:t>is no </a:t>
            </a:r>
            <a:r>
              <a:rPr sz="1200" spc="-5" dirty="0">
                <a:solidFill>
                  <a:srgbClr val="FFFFFF"/>
                </a:solidFill>
                <a:latin typeface="Tahoma"/>
                <a:cs typeface="Tahoma"/>
              </a:rPr>
              <a:t>reason for you to </a:t>
            </a:r>
            <a:r>
              <a:rPr sz="1200" spc="-10" dirty="0">
                <a:solidFill>
                  <a:srgbClr val="FFFFFF"/>
                </a:solidFill>
                <a:latin typeface="Tahoma"/>
                <a:cs typeface="Tahoma"/>
              </a:rPr>
              <a:t>feel  </a:t>
            </a:r>
            <a:r>
              <a:rPr sz="1200" spc="-5" dirty="0">
                <a:solidFill>
                  <a:srgbClr val="FFFFFF"/>
                </a:solidFill>
                <a:latin typeface="Tahoma"/>
                <a:cs typeface="Tahoma"/>
              </a:rPr>
              <a:t>uncomfortable </a:t>
            </a:r>
            <a:r>
              <a:rPr sz="1200" dirty="0">
                <a:solidFill>
                  <a:srgbClr val="FFFFFF"/>
                </a:solidFill>
                <a:latin typeface="Tahoma"/>
                <a:cs typeface="Tahoma"/>
              </a:rPr>
              <a:t>in </a:t>
            </a:r>
            <a:r>
              <a:rPr sz="1200" spc="-5" dirty="0">
                <a:solidFill>
                  <a:srgbClr val="FFFFFF"/>
                </a:solidFill>
                <a:latin typeface="Tahoma"/>
                <a:cs typeface="Tahoma"/>
              </a:rPr>
              <a:t>the workplace </a:t>
            </a:r>
            <a:r>
              <a:rPr sz="1200" dirty="0">
                <a:solidFill>
                  <a:srgbClr val="FFFFFF"/>
                </a:solidFill>
                <a:latin typeface="Tahoma"/>
                <a:cs typeface="Tahoma"/>
              </a:rPr>
              <a:t>and </a:t>
            </a:r>
            <a:r>
              <a:rPr sz="1200" spc="-5" dirty="0">
                <a:solidFill>
                  <a:srgbClr val="FFFFFF"/>
                </a:solidFill>
                <a:latin typeface="Tahoma"/>
                <a:cs typeface="Tahoma"/>
              </a:rPr>
              <a:t>there </a:t>
            </a:r>
            <a:r>
              <a:rPr sz="1200" dirty="0">
                <a:solidFill>
                  <a:srgbClr val="FFFFFF"/>
                </a:solidFill>
                <a:latin typeface="Tahoma"/>
                <a:cs typeface="Tahoma"/>
              </a:rPr>
              <a:t>is no </a:t>
            </a:r>
            <a:r>
              <a:rPr sz="1200" spc="-10" dirty="0">
                <a:solidFill>
                  <a:srgbClr val="FFFFFF"/>
                </a:solidFill>
                <a:latin typeface="Tahoma"/>
                <a:cs typeface="Tahoma"/>
              </a:rPr>
              <a:t>valid </a:t>
            </a:r>
            <a:r>
              <a:rPr sz="1200" spc="-5" dirty="0">
                <a:solidFill>
                  <a:srgbClr val="FFFFFF"/>
                </a:solidFill>
                <a:latin typeface="Tahoma"/>
                <a:cs typeface="Tahoma"/>
              </a:rPr>
              <a:t>reason for  </a:t>
            </a:r>
            <a:r>
              <a:rPr sz="1200" dirty="0">
                <a:solidFill>
                  <a:srgbClr val="FFFFFF"/>
                </a:solidFill>
                <a:latin typeface="Tahoma"/>
                <a:cs typeface="Tahoma"/>
              </a:rPr>
              <a:t>John </a:t>
            </a:r>
            <a:r>
              <a:rPr sz="1200" spc="-5" dirty="0">
                <a:solidFill>
                  <a:srgbClr val="FFFFFF"/>
                </a:solidFill>
                <a:latin typeface="Tahoma"/>
                <a:cs typeface="Tahoma"/>
              </a:rPr>
              <a:t>to engage </a:t>
            </a:r>
            <a:r>
              <a:rPr sz="1200" dirty="0">
                <a:solidFill>
                  <a:srgbClr val="FFFFFF"/>
                </a:solidFill>
                <a:latin typeface="Tahoma"/>
                <a:cs typeface="Tahoma"/>
              </a:rPr>
              <a:t>in </a:t>
            </a:r>
            <a:r>
              <a:rPr sz="1200" spc="-5" dirty="0">
                <a:solidFill>
                  <a:srgbClr val="FFFFFF"/>
                </a:solidFill>
                <a:latin typeface="Tahoma"/>
                <a:cs typeface="Tahoma"/>
              </a:rPr>
              <a:t>such</a:t>
            </a:r>
            <a:r>
              <a:rPr sz="1200" spc="-15" dirty="0">
                <a:solidFill>
                  <a:srgbClr val="FFFFFF"/>
                </a:solidFill>
                <a:latin typeface="Tahoma"/>
                <a:cs typeface="Tahoma"/>
              </a:rPr>
              <a:t> </a:t>
            </a:r>
            <a:r>
              <a:rPr sz="1200" spc="-20" dirty="0">
                <a:solidFill>
                  <a:srgbClr val="FFFFFF"/>
                </a:solidFill>
                <a:latin typeface="Tahoma"/>
                <a:cs typeface="Tahoma"/>
              </a:rPr>
              <a:t>behaviour.</a:t>
            </a:r>
            <a:endParaRPr sz="1200">
              <a:latin typeface="Tahoma"/>
              <a:cs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5580010"/>
            <a:ext cx="10692130" cy="1001394"/>
          </a:xfrm>
          <a:custGeom>
            <a:avLst/>
            <a:gdLst/>
            <a:ahLst/>
            <a:cxnLst/>
            <a:rect l="l" t="t" r="r" b="b"/>
            <a:pathLst>
              <a:path w="10692130" h="1001395">
                <a:moveTo>
                  <a:pt x="0" y="0"/>
                </a:moveTo>
                <a:lnTo>
                  <a:pt x="10692003" y="1000785"/>
                </a:lnTo>
                <a:lnTo>
                  <a:pt x="10692003" y="555625"/>
                </a:lnTo>
                <a:lnTo>
                  <a:pt x="0" y="0"/>
                </a:lnTo>
                <a:close/>
              </a:path>
            </a:pathLst>
          </a:custGeom>
          <a:solidFill>
            <a:srgbClr val="A30156"/>
          </a:solidFill>
        </p:spPr>
        <p:txBody>
          <a:bodyPr wrap="square" lIns="0" tIns="0" rIns="0" bIns="0" rtlCol="0"/>
          <a:lstStyle/>
          <a:p>
            <a:endParaRPr/>
          </a:p>
        </p:txBody>
      </p:sp>
      <p:sp>
        <p:nvSpPr>
          <p:cNvPr id="3" name="object 3"/>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6" name="object 6"/>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txBox="1">
            <a:spLocks noGrp="1"/>
          </p:cNvSpPr>
          <p:nvPr>
            <p:ph type="title"/>
          </p:nvPr>
        </p:nvSpPr>
        <p:spPr>
          <a:xfrm>
            <a:off x="491300" y="995570"/>
            <a:ext cx="3976370" cy="695960"/>
          </a:xfrm>
          <a:prstGeom prst="rect">
            <a:avLst/>
          </a:prstGeom>
        </p:spPr>
        <p:txBody>
          <a:bodyPr vert="horz" wrap="square" lIns="0" tIns="73660" rIns="0" bIns="0" rtlCol="0">
            <a:spAutoFit/>
          </a:bodyPr>
          <a:lstStyle/>
          <a:p>
            <a:pPr marL="12700" marR="5080">
              <a:lnSpc>
                <a:spcPts val="2400"/>
              </a:lnSpc>
              <a:spcBef>
                <a:spcPts val="580"/>
              </a:spcBef>
            </a:pPr>
            <a:r>
              <a:rPr spc="-5" dirty="0"/>
              <a:t>Inappropriate pressure</a:t>
            </a:r>
            <a:r>
              <a:rPr spc="-90" dirty="0"/>
              <a:t> </a:t>
            </a:r>
            <a:r>
              <a:rPr dirty="0"/>
              <a:t>to  meet the</a:t>
            </a:r>
            <a:r>
              <a:rPr spc="-15" dirty="0"/>
              <a:t> </a:t>
            </a:r>
            <a:r>
              <a:rPr spc="-5" dirty="0"/>
              <a:t>numbers</a:t>
            </a:r>
          </a:p>
        </p:txBody>
      </p:sp>
      <p:sp>
        <p:nvSpPr>
          <p:cNvPr id="13" name="object 13"/>
          <p:cNvSpPr txBox="1"/>
          <p:nvPr/>
        </p:nvSpPr>
        <p:spPr>
          <a:xfrm>
            <a:off x="491299" y="1774569"/>
            <a:ext cx="4282440" cy="3572966"/>
          </a:xfrm>
          <a:prstGeom prst="rect">
            <a:avLst/>
          </a:prstGeom>
        </p:spPr>
        <p:txBody>
          <a:bodyPr vert="horz" wrap="square" lIns="0" tIns="12700" rIns="0" bIns="0" rtlCol="0">
            <a:spAutoFit/>
          </a:bodyPr>
          <a:lstStyle/>
          <a:p>
            <a:pPr marL="516255" marR="5080" indent="-144145">
              <a:lnSpc>
                <a:spcPct val="100000"/>
              </a:lnSpc>
              <a:spcBef>
                <a:spcPts val="100"/>
              </a:spcBef>
              <a:buClr>
                <a:srgbClr val="A30156"/>
              </a:buClr>
              <a:buFont typeface="Tahoma"/>
              <a:buChar char="•"/>
              <a:tabLst>
                <a:tab pos="516890" algn="l"/>
              </a:tabLst>
            </a:pPr>
            <a:r>
              <a:rPr sz="1200" b="1" spc="-5" dirty="0">
                <a:latin typeface="Tahoma"/>
                <a:cs typeface="Tahoma"/>
              </a:rPr>
              <a:t>Never </a:t>
            </a:r>
            <a:r>
              <a:rPr sz="850" dirty="0">
                <a:solidFill>
                  <a:srgbClr val="8597A3"/>
                </a:solidFill>
                <a:latin typeface="Tahoma"/>
                <a:cs typeface="Tahoma"/>
              </a:rPr>
              <a:t>put an </a:t>
            </a:r>
            <a:r>
              <a:rPr sz="850" spc="-5" dirty="0">
                <a:solidFill>
                  <a:srgbClr val="8597A3"/>
                </a:solidFill>
                <a:latin typeface="Tahoma"/>
                <a:cs typeface="Tahoma"/>
              </a:rPr>
              <a:t>inappropriate </a:t>
            </a:r>
            <a:r>
              <a:rPr sz="850" dirty="0">
                <a:solidFill>
                  <a:srgbClr val="8597A3"/>
                </a:solidFill>
                <a:latin typeface="Tahoma"/>
                <a:cs typeface="Tahoma"/>
              </a:rPr>
              <a:t>amount of </a:t>
            </a:r>
            <a:r>
              <a:rPr sz="850" spc="-5" dirty="0">
                <a:solidFill>
                  <a:srgbClr val="8597A3"/>
                </a:solidFill>
                <a:latin typeface="Tahoma"/>
                <a:cs typeface="Tahoma"/>
              </a:rPr>
              <a:t>pressure </a:t>
            </a:r>
            <a:r>
              <a:rPr sz="850" dirty="0">
                <a:solidFill>
                  <a:srgbClr val="8597A3"/>
                </a:solidFill>
                <a:latin typeface="Tahoma"/>
                <a:cs typeface="Tahoma"/>
              </a:rPr>
              <a:t>on </a:t>
            </a:r>
            <a:r>
              <a:rPr sz="850" spc="-5" dirty="0">
                <a:solidFill>
                  <a:srgbClr val="8597A3"/>
                </a:solidFill>
                <a:latin typeface="Tahoma"/>
                <a:cs typeface="Tahoma"/>
              </a:rPr>
              <a:t>anyone to </a:t>
            </a:r>
            <a:r>
              <a:rPr sz="850" dirty="0">
                <a:solidFill>
                  <a:srgbClr val="8597A3"/>
                </a:solidFill>
                <a:latin typeface="Tahoma"/>
                <a:cs typeface="Tahoma"/>
              </a:rPr>
              <a:t>meet </a:t>
            </a:r>
            <a:r>
              <a:rPr sz="850" spc="-5" dirty="0">
                <a:solidFill>
                  <a:srgbClr val="8597A3"/>
                </a:solidFill>
                <a:latin typeface="Tahoma"/>
                <a:cs typeface="Tahoma"/>
              </a:rPr>
              <a:t>targets,  disregard procedures </a:t>
            </a:r>
            <a:r>
              <a:rPr sz="850" dirty="0">
                <a:solidFill>
                  <a:srgbClr val="8597A3"/>
                </a:solidFill>
                <a:latin typeface="Tahoma"/>
                <a:cs typeface="Tahoma"/>
              </a:rPr>
              <a:t>or </a:t>
            </a:r>
            <a:r>
              <a:rPr sz="850" spc="-5" dirty="0">
                <a:solidFill>
                  <a:srgbClr val="8597A3"/>
                </a:solidFill>
                <a:latin typeface="Tahoma"/>
                <a:cs typeface="Tahoma"/>
              </a:rPr>
              <a:t>to cut corners.</a:t>
            </a:r>
            <a:endParaRPr sz="850" dirty="0">
              <a:latin typeface="Tahoma"/>
              <a:cs typeface="Tahoma"/>
            </a:endParaRPr>
          </a:p>
          <a:p>
            <a:pPr marL="516255" marR="10160" indent="-144145">
              <a:lnSpc>
                <a:spcPct val="105500"/>
              </a:lnSpc>
              <a:spcBef>
                <a:spcPts val="810"/>
              </a:spcBef>
              <a:buClr>
                <a:srgbClr val="A30156"/>
              </a:buClr>
              <a:buFont typeface="Tahoma"/>
              <a:buChar char="•"/>
              <a:tabLst>
                <a:tab pos="516890" algn="l"/>
              </a:tabLst>
            </a:pPr>
            <a:r>
              <a:rPr sz="1200" b="1" spc="-5" dirty="0">
                <a:latin typeface="Tahoma"/>
                <a:cs typeface="Tahoma"/>
              </a:rPr>
              <a:t>Never </a:t>
            </a:r>
            <a:r>
              <a:rPr sz="850" dirty="0">
                <a:solidFill>
                  <a:srgbClr val="8597A3"/>
                </a:solidFill>
                <a:latin typeface="Tahoma"/>
                <a:cs typeface="Tahoma"/>
              </a:rPr>
              <a:t>let </a:t>
            </a:r>
            <a:r>
              <a:rPr sz="850" spc="-5" dirty="0">
                <a:solidFill>
                  <a:srgbClr val="8597A3"/>
                </a:solidFill>
                <a:latin typeface="Tahoma"/>
                <a:cs typeface="Tahoma"/>
              </a:rPr>
              <a:t>the pressure to ‘meet the </a:t>
            </a:r>
            <a:r>
              <a:rPr sz="850" dirty="0">
                <a:solidFill>
                  <a:srgbClr val="8597A3"/>
                </a:solidFill>
                <a:latin typeface="Tahoma"/>
                <a:cs typeface="Tahoma"/>
              </a:rPr>
              <a:t>numbers’ </a:t>
            </a:r>
            <a:r>
              <a:rPr sz="850" spc="-5" dirty="0">
                <a:solidFill>
                  <a:srgbClr val="8597A3"/>
                </a:solidFill>
                <a:latin typeface="Tahoma"/>
                <a:cs typeface="Tahoma"/>
              </a:rPr>
              <a:t>compromise your </a:t>
            </a:r>
            <a:r>
              <a:rPr sz="850" spc="-10" dirty="0">
                <a:solidFill>
                  <a:srgbClr val="8597A3"/>
                </a:solidFill>
                <a:latin typeface="Tahoma"/>
                <a:cs typeface="Tahoma"/>
              </a:rPr>
              <a:t>integrity, </a:t>
            </a:r>
            <a:r>
              <a:rPr sz="850" spc="-5" dirty="0">
                <a:solidFill>
                  <a:srgbClr val="8597A3"/>
                </a:solidFill>
                <a:latin typeface="Tahoma"/>
                <a:cs typeface="Tahoma"/>
              </a:rPr>
              <a:t>or  the </a:t>
            </a:r>
            <a:r>
              <a:rPr sz="850" spc="-20" dirty="0">
                <a:solidFill>
                  <a:srgbClr val="8597A3"/>
                </a:solidFill>
                <a:latin typeface="Tahoma"/>
                <a:cs typeface="Tahoma"/>
              </a:rPr>
              <a:t>safety, </a:t>
            </a:r>
            <a:r>
              <a:rPr sz="850" spc="-5" dirty="0">
                <a:solidFill>
                  <a:srgbClr val="8597A3"/>
                </a:solidFill>
                <a:latin typeface="Tahoma"/>
                <a:cs typeface="Tahoma"/>
              </a:rPr>
              <a:t>health </a:t>
            </a:r>
            <a:r>
              <a:rPr sz="850" dirty="0">
                <a:solidFill>
                  <a:srgbClr val="8597A3"/>
                </a:solidFill>
                <a:latin typeface="Tahoma"/>
                <a:cs typeface="Tahoma"/>
              </a:rPr>
              <a:t>and </a:t>
            </a:r>
            <a:r>
              <a:rPr sz="850" spc="-5" dirty="0">
                <a:solidFill>
                  <a:srgbClr val="8597A3"/>
                </a:solidFill>
                <a:latin typeface="Tahoma"/>
                <a:cs typeface="Tahoma"/>
              </a:rPr>
              <a:t>environmental </a:t>
            </a:r>
            <a:r>
              <a:rPr sz="850" dirty="0">
                <a:solidFill>
                  <a:srgbClr val="8597A3"/>
                </a:solidFill>
                <a:latin typeface="Tahoma"/>
                <a:cs typeface="Tahoma"/>
              </a:rPr>
              <a:t>impact on other </a:t>
            </a:r>
            <a:r>
              <a:rPr sz="850" spc="-5" dirty="0">
                <a:solidFill>
                  <a:srgbClr val="8597A3"/>
                </a:solidFill>
                <a:latin typeface="Tahoma"/>
                <a:cs typeface="Tahoma"/>
              </a:rPr>
              <a:t>colleagues, </a:t>
            </a:r>
            <a:r>
              <a:rPr sz="850" dirty="0">
                <a:solidFill>
                  <a:srgbClr val="8597A3"/>
                </a:solidFill>
                <a:latin typeface="Tahoma"/>
                <a:cs typeface="Tahoma"/>
              </a:rPr>
              <a:t>our </a:t>
            </a:r>
            <a:r>
              <a:rPr sz="850" spc="-5" dirty="0">
                <a:solidFill>
                  <a:srgbClr val="8597A3"/>
                </a:solidFill>
                <a:latin typeface="Tahoma"/>
                <a:cs typeface="Tahoma"/>
              </a:rPr>
              <a:t>products  </a:t>
            </a:r>
            <a:r>
              <a:rPr sz="850" dirty="0">
                <a:solidFill>
                  <a:srgbClr val="8597A3"/>
                </a:solidFill>
                <a:latin typeface="Tahoma"/>
                <a:cs typeface="Tahoma"/>
              </a:rPr>
              <a:t>or </a:t>
            </a:r>
            <a:r>
              <a:rPr sz="850" spc="-5" dirty="0">
                <a:solidFill>
                  <a:srgbClr val="8597A3"/>
                </a:solidFill>
                <a:latin typeface="Tahoma"/>
                <a:cs typeface="Tahoma"/>
              </a:rPr>
              <a:t>services </a:t>
            </a:r>
            <a:r>
              <a:rPr sz="850" dirty="0">
                <a:solidFill>
                  <a:srgbClr val="8597A3"/>
                </a:solidFill>
                <a:latin typeface="Tahoma"/>
                <a:cs typeface="Tahoma"/>
              </a:rPr>
              <a:t>or </a:t>
            </a:r>
            <a:r>
              <a:rPr sz="850" spc="-5" dirty="0">
                <a:solidFill>
                  <a:srgbClr val="8597A3"/>
                </a:solidFill>
                <a:latin typeface="Tahoma"/>
                <a:cs typeface="Tahoma"/>
              </a:rPr>
              <a:t>the </a:t>
            </a:r>
            <a:r>
              <a:rPr sz="850" spc="-15" dirty="0">
                <a:solidFill>
                  <a:srgbClr val="8597A3"/>
                </a:solidFill>
                <a:latin typeface="Tahoma"/>
                <a:cs typeface="Tahoma"/>
              </a:rPr>
              <a:t>community. </a:t>
            </a:r>
            <a:r>
              <a:rPr sz="850" spc="-20" dirty="0">
                <a:solidFill>
                  <a:srgbClr val="8597A3"/>
                </a:solidFill>
                <a:latin typeface="Tahoma"/>
                <a:cs typeface="Tahoma"/>
              </a:rPr>
              <a:t>We </a:t>
            </a:r>
            <a:r>
              <a:rPr sz="850" dirty="0">
                <a:solidFill>
                  <a:srgbClr val="8597A3"/>
                </a:solidFill>
                <a:latin typeface="Tahoma"/>
                <a:cs typeface="Tahoma"/>
              </a:rPr>
              <a:t>must </a:t>
            </a:r>
            <a:r>
              <a:rPr sz="850" spc="-5" dirty="0">
                <a:solidFill>
                  <a:srgbClr val="8597A3"/>
                </a:solidFill>
                <a:latin typeface="Tahoma"/>
                <a:cs typeface="Tahoma"/>
              </a:rPr>
              <a:t>always </a:t>
            </a:r>
            <a:r>
              <a:rPr sz="850" dirty="0">
                <a:solidFill>
                  <a:srgbClr val="8597A3"/>
                </a:solidFill>
                <a:latin typeface="Tahoma"/>
                <a:cs typeface="Tahoma"/>
              </a:rPr>
              <a:t>do </a:t>
            </a:r>
            <a:r>
              <a:rPr sz="850" spc="-5" dirty="0">
                <a:solidFill>
                  <a:srgbClr val="8597A3"/>
                </a:solidFill>
                <a:latin typeface="Tahoma"/>
                <a:cs typeface="Tahoma"/>
              </a:rPr>
              <a:t>the right thing </a:t>
            </a:r>
            <a:r>
              <a:rPr sz="850" dirty="0">
                <a:solidFill>
                  <a:srgbClr val="8597A3"/>
                </a:solidFill>
                <a:latin typeface="Tahoma"/>
                <a:cs typeface="Tahoma"/>
              </a:rPr>
              <a:t>in </a:t>
            </a:r>
            <a:r>
              <a:rPr sz="850" spc="-5" dirty="0">
                <a:solidFill>
                  <a:srgbClr val="8597A3"/>
                </a:solidFill>
                <a:latin typeface="Tahoma"/>
                <a:cs typeface="Tahoma"/>
              </a:rPr>
              <a:t>the right  </a:t>
            </a:r>
            <a:r>
              <a:rPr sz="850" spc="-25" dirty="0">
                <a:solidFill>
                  <a:srgbClr val="8597A3"/>
                </a:solidFill>
                <a:latin typeface="Tahoma"/>
                <a:cs typeface="Tahoma"/>
              </a:rPr>
              <a:t>way.</a:t>
            </a:r>
            <a:endParaRPr sz="850" dirty="0">
              <a:latin typeface="Tahoma"/>
              <a:cs typeface="Tahoma"/>
            </a:endParaRPr>
          </a:p>
          <a:p>
            <a:pPr>
              <a:lnSpc>
                <a:spcPct val="100000"/>
              </a:lnSpc>
            </a:pPr>
            <a:endParaRPr sz="1000" dirty="0">
              <a:latin typeface="Times New Roman"/>
              <a:cs typeface="Times New Roman"/>
            </a:endParaRPr>
          </a:p>
          <a:p>
            <a:pPr>
              <a:lnSpc>
                <a:spcPct val="100000"/>
              </a:lnSpc>
              <a:spcBef>
                <a:spcPts val="50"/>
              </a:spcBef>
            </a:pPr>
            <a:endParaRPr sz="950" dirty="0">
              <a:latin typeface="Times New Roman"/>
              <a:cs typeface="Times New Roman"/>
            </a:endParaRPr>
          </a:p>
          <a:p>
            <a:pPr marL="12700" marR="854075">
              <a:lnSpc>
                <a:spcPts val="2400"/>
              </a:lnSpc>
            </a:pPr>
            <a:r>
              <a:rPr sz="2400" b="1" spc="-5" dirty="0">
                <a:solidFill>
                  <a:srgbClr val="8597A3"/>
                </a:solidFill>
                <a:latin typeface="Tahoma"/>
                <a:cs typeface="Tahoma"/>
              </a:rPr>
              <a:t>Equality, diversity</a:t>
            </a:r>
            <a:r>
              <a:rPr sz="2400" b="1" spc="-90" dirty="0">
                <a:solidFill>
                  <a:srgbClr val="8597A3"/>
                </a:solidFill>
                <a:latin typeface="Tahoma"/>
                <a:cs typeface="Tahoma"/>
              </a:rPr>
              <a:t> </a:t>
            </a:r>
            <a:r>
              <a:rPr sz="2400" b="1" dirty="0">
                <a:solidFill>
                  <a:srgbClr val="8597A3"/>
                </a:solidFill>
                <a:latin typeface="Tahoma"/>
                <a:cs typeface="Tahoma"/>
              </a:rPr>
              <a:t>and  </a:t>
            </a:r>
            <a:r>
              <a:rPr sz="2400" b="1" spc="-5" dirty="0" smtClean="0">
                <a:solidFill>
                  <a:srgbClr val="8597A3"/>
                </a:solidFill>
                <a:latin typeface="Tahoma"/>
                <a:cs typeface="Tahoma"/>
              </a:rPr>
              <a:t>inclusion</a:t>
            </a:r>
            <a:endParaRPr sz="2100" baseline="31746" dirty="0">
              <a:latin typeface="Tahoma"/>
              <a:cs typeface="Tahoma"/>
            </a:endParaRPr>
          </a:p>
          <a:p>
            <a:pPr marL="372110" marR="172085">
              <a:lnSpc>
                <a:spcPct val="107800"/>
              </a:lnSpc>
              <a:spcBef>
                <a:spcPts val="825"/>
              </a:spcBef>
            </a:pPr>
            <a:r>
              <a:rPr sz="850" spc="-20" dirty="0">
                <a:solidFill>
                  <a:srgbClr val="8597A3"/>
                </a:solidFill>
                <a:latin typeface="Tahoma"/>
                <a:cs typeface="Tahoma"/>
              </a:rPr>
              <a:t>We </a:t>
            </a:r>
            <a:r>
              <a:rPr sz="850" spc="-5" dirty="0">
                <a:solidFill>
                  <a:srgbClr val="8597A3"/>
                </a:solidFill>
                <a:latin typeface="Tahoma"/>
                <a:cs typeface="Tahoma"/>
              </a:rPr>
              <a:t>recruit, </a:t>
            </a:r>
            <a:r>
              <a:rPr sz="850" spc="-15" dirty="0">
                <a:solidFill>
                  <a:srgbClr val="8597A3"/>
                </a:solidFill>
                <a:latin typeface="Tahoma"/>
                <a:cs typeface="Tahoma"/>
              </a:rPr>
              <a:t>employ, </a:t>
            </a:r>
            <a:r>
              <a:rPr sz="850" spc="-5" dirty="0">
                <a:solidFill>
                  <a:srgbClr val="8597A3"/>
                </a:solidFill>
                <a:latin typeface="Tahoma"/>
                <a:cs typeface="Tahoma"/>
              </a:rPr>
              <a:t>train, promote </a:t>
            </a:r>
            <a:r>
              <a:rPr sz="850" dirty="0">
                <a:solidFill>
                  <a:srgbClr val="8597A3"/>
                </a:solidFill>
                <a:latin typeface="Tahoma"/>
                <a:cs typeface="Tahoma"/>
              </a:rPr>
              <a:t>and </a:t>
            </a:r>
            <a:r>
              <a:rPr sz="850" spc="-5" dirty="0">
                <a:solidFill>
                  <a:srgbClr val="8597A3"/>
                </a:solidFill>
                <a:latin typeface="Tahoma"/>
                <a:cs typeface="Tahoma"/>
              </a:rPr>
              <a:t>compensate </a:t>
            </a:r>
            <a:r>
              <a:rPr sz="850" dirty="0">
                <a:solidFill>
                  <a:srgbClr val="8597A3"/>
                </a:solidFill>
                <a:latin typeface="Tahoma"/>
                <a:cs typeface="Tahoma"/>
              </a:rPr>
              <a:t>individuals based on  </a:t>
            </a:r>
            <a:r>
              <a:rPr sz="850" spc="-5" dirty="0">
                <a:solidFill>
                  <a:srgbClr val="8597A3"/>
                </a:solidFill>
                <a:latin typeface="Tahoma"/>
                <a:cs typeface="Tahoma"/>
              </a:rPr>
              <a:t>merit, performance, </a:t>
            </a:r>
            <a:r>
              <a:rPr sz="850" dirty="0">
                <a:solidFill>
                  <a:srgbClr val="8597A3"/>
                </a:solidFill>
                <a:latin typeface="Tahoma"/>
                <a:cs typeface="Tahoma"/>
              </a:rPr>
              <a:t>job </a:t>
            </a:r>
            <a:r>
              <a:rPr sz="850" spc="-5" dirty="0">
                <a:solidFill>
                  <a:srgbClr val="8597A3"/>
                </a:solidFill>
                <a:latin typeface="Tahoma"/>
                <a:cs typeface="Tahoma"/>
              </a:rPr>
              <a:t>related qualifications, requirements </a:t>
            </a:r>
            <a:r>
              <a:rPr sz="850" dirty="0">
                <a:solidFill>
                  <a:srgbClr val="8597A3"/>
                </a:solidFill>
                <a:latin typeface="Tahoma"/>
                <a:cs typeface="Tahoma"/>
              </a:rPr>
              <a:t>of </a:t>
            </a:r>
            <a:r>
              <a:rPr sz="850" spc="-5" dirty="0">
                <a:solidFill>
                  <a:srgbClr val="8597A3"/>
                </a:solidFill>
                <a:latin typeface="Tahoma"/>
                <a:cs typeface="Tahoma"/>
              </a:rPr>
              <a:t>the </a:t>
            </a:r>
            <a:r>
              <a:rPr sz="850" dirty="0">
                <a:solidFill>
                  <a:srgbClr val="8597A3"/>
                </a:solidFill>
                <a:latin typeface="Tahoma"/>
                <a:cs typeface="Tahoma"/>
              </a:rPr>
              <a:t>job and </a:t>
            </a:r>
            <a:r>
              <a:rPr sz="850" spc="-5" dirty="0">
                <a:solidFill>
                  <a:srgbClr val="8597A3"/>
                </a:solidFill>
                <a:latin typeface="Tahoma"/>
                <a:cs typeface="Tahoma"/>
              </a:rPr>
              <a:t>the  organisation.</a:t>
            </a:r>
            <a:endParaRPr sz="850" dirty="0">
              <a:latin typeface="Tahoma"/>
              <a:cs typeface="Tahoma"/>
            </a:endParaRPr>
          </a:p>
          <a:p>
            <a:pPr marL="372110" marR="299720">
              <a:lnSpc>
                <a:spcPct val="107800"/>
              </a:lnSpc>
              <a:spcBef>
                <a:spcPts val="850"/>
              </a:spcBef>
            </a:pPr>
            <a:r>
              <a:rPr sz="850" spc="-5" dirty="0">
                <a:solidFill>
                  <a:srgbClr val="8597A3"/>
                </a:solidFill>
                <a:latin typeface="Tahoma"/>
                <a:cs typeface="Tahoma"/>
              </a:rPr>
              <a:t>Diversity </a:t>
            </a:r>
            <a:r>
              <a:rPr sz="850" dirty="0">
                <a:solidFill>
                  <a:srgbClr val="8597A3"/>
                </a:solidFill>
                <a:latin typeface="Tahoma"/>
                <a:cs typeface="Tahoma"/>
              </a:rPr>
              <a:t>and inclusion </a:t>
            </a:r>
            <a:r>
              <a:rPr sz="850" spc="-5" dirty="0">
                <a:solidFill>
                  <a:srgbClr val="8597A3"/>
                </a:solidFill>
                <a:latin typeface="Tahoma"/>
                <a:cs typeface="Tahoma"/>
              </a:rPr>
              <a:t>are embedded </a:t>
            </a:r>
            <a:r>
              <a:rPr sz="850" dirty="0">
                <a:solidFill>
                  <a:srgbClr val="8597A3"/>
                </a:solidFill>
                <a:latin typeface="Tahoma"/>
                <a:cs typeface="Tahoma"/>
              </a:rPr>
              <a:t>in our </a:t>
            </a:r>
            <a:r>
              <a:rPr sz="850" spc="-5" dirty="0">
                <a:solidFill>
                  <a:srgbClr val="8597A3"/>
                </a:solidFill>
                <a:latin typeface="Tahoma"/>
                <a:cs typeface="Tahoma"/>
              </a:rPr>
              <a:t>culture </a:t>
            </a:r>
            <a:r>
              <a:rPr sz="850" dirty="0">
                <a:solidFill>
                  <a:srgbClr val="8597A3"/>
                </a:solidFill>
                <a:latin typeface="Tahoma"/>
                <a:cs typeface="Tahoma"/>
              </a:rPr>
              <a:t>and </a:t>
            </a:r>
            <a:r>
              <a:rPr sz="850" spc="-5" dirty="0">
                <a:solidFill>
                  <a:srgbClr val="8597A3"/>
                </a:solidFill>
                <a:latin typeface="Tahoma"/>
                <a:cs typeface="Tahoma"/>
              </a:rPr>
              <a:t>we’re committed  to providing equal opportunities </a:t>
            </a:r>
            <a:r>
              <a:rPr sz="850" dirty="0">
                <a:solidFill>
                  <a:srgbClr val="8597A3"/>
                </a:solidFill>
                <a:latin typeface="Tahoma"/>
                <a:cs typeface="Tahoma"/>
              </a:rPr>
              <a:t>in all aspects of </a:t>
            </a:r>
            <a:r>
              <a:rPr sz="850" spc="-5" dirty="0">
                <a:solidFill>
                  <a:srgbClr val="8597A3"/>
                </a:solidFill>
                <a:latin typeface="Tahoma"/>
                <a:cs typeface="Tahoma"/>
              </a:rPr>
              <a:t>employment. </a:t>
            </a:r>
            <a:r>
              <a:rPr sz="850" spc="-20" dirty="0">
                <a:solidFill>
                  <a:srgbClr val="8597A3"/>
                </a:solidFill>
                <a:latin typeface="Tahoma"/>
                <a:cs typeface="Tahoma"/>
              </a:rPr>
              <a:t>We </a:t>
            </a:r>
            <a:r>
              <a:rPr sz="850" spc="-5" dirty="0">
                <a:solidFill>
                  <a:srgbClr val="8597A3"/>
                </a:solidFill>
                <a:latin typeface="Tahoma"/>
                <a:cs typeface="Tahoma"/>
              </a:rPr>
              <a:t>value</a:t>
            </a:r>
            <a:r>
              <a:rPr sz="850" dirty="0">
                <a:solidFill>
                  <a:srgbClr val="8597A3"/>
                </a:solidFill>
                <a:latin typeface="Tahoma"/>
                <a:cs typeface="Tahoma"/>
              </a:rPr>
              <a:t> our</a:t>
            </a:r>
            <a:endParaRPr sz="850" dirty="0">
              <a:latin typeface="Tahoma"/>
              <a:cs typeface="Tahoma"/>
            </a:endParaRPr>
          </a:p>
          <a:p>
            <a:pPr marL="372110" marR="88265">
              <a:lnSpc>
                <a:spcPct val="107800"/>
              </a:lnSpc>
              <a:spcBef>
                <a:spcPts val="5"/>
              </a:spcBef>
            </a:pPr>
            <a:r>
              <a:rPr sz="850" spc="-5" dirty="0">
                <a:solidFill>
                  <a:srgbClr val="8597A3"/>
                </a:solidFill>
                <a:latin typeface="Tahoma"/>
                <a:cs typeface="Tahoma"/>
              </a:rPr>
              <a:t>differences </a:t>
            </a:r>
            <a:r>
              <a:rPr sz="850" dirty="0">
                <a:solidFill>
                  <a:srgbClr val="8597A3"/>
                </a:solidFill>
                <a:latin typeface="Tahoma"/>
                <a:cs typeface="Tahoma"/>
              </a:rPr>
              <a:t>and </a:t>
            </a:r>
            <a:r>
              <a:rPr sz="850" spc="-5" dirty="0">
                <a:solidFill>
                  <a:srgbClr val="8597A3"/>
                </a:solidFill>
                <a:latin typeface="Tahoma"/>
                <a:cs typeface="Tahoma"/>
              </a:rPr>
              <a:t>work better together </a:t>
            </a:r>
            <a:r>
              <a:rPr sz="850" dirty="0">
                <a:solidFill>
                  <a:srgbClr val="8597A3"/>
                </a:solidFill>
                <a:latin typeface="Tahoma"/>
                <a:cs typeface="Tahoma"/>
              </a:rPr>
              <a:t>because of </a:t>
            </a:r>
            <a:r>
              <a:rPr sz="850" spc="-5" dirty="0">
                <a:solidFill>
                  <a:srgbClr val="8597A3"/>
                </a:solidFill>
                <a:latin typeface="Tahoma"/>
                <a:cs typeface="Tahoma"/>
              </a:rPr>
              <a:t>them. </a:t>
            </a:r>
            <a:r>
              <a:rPr sz="850" dirty="0">
                <a:solidFill>
                  <a:srgbClr val="8597A3"/>
                </a:solidFill>
                <a:latin typeface="Tahoma"/>
                <a:cs typeface="Tahoma"/>
              </a:rPr>
              <a:t>A </a:t>
            </a:r>
            <a:r>
              <a:rPr sz="850" spc="-5" dirty="0">
                <a:solidFill>
                  <a:srgbClr val="8597A3"/>
                </a:solidFill>
                <a:latin typeface="Tahoma"/>
                <a:cs typeface="Tahoma"/>
              </a:rPr>
              <a:t>work environment  which values </a:t>
            </a:r>
            <a:r>
              <a:rPr sz="850" dirty="0">
                <a:solidFill>
                  <a:srgbClr val="8597A3"/>
                </a:solidFill>
                <a:latin typeface="Tahoma"/>
                <a:cs typeface="Tahoma"/>
              </a:rPr>
              <a:t>individual </a:t>
            </a:r>
            <a:r>
              <a:rPr sz="850" spc="-5" dirty="0">
                <a:solidFill>
                  <a:srgbClr val="8597A3"/>
                </a:solidFill>
                <a:latin typeface="Tahoma"/>
                <a:cs typeface="Tahoma"/>
              </a:rPr>
              <a:t>differences </a:t>
            </a:r>
            <a:r>
              <a:rPr sz="850" dirty="0">
                <a:solidFill>
                  <a:srgbClr val="8597A3"/>
                </a:solidFill>
                <a:latin typeface="Tahoma"/>
                <a:cs typeface="Tahoma"/>
              </a:rPr>
              <a:t>and </a:t>
            </a:r>
            <a:r>
              <a:rPr sz="850" spc="-5" dirty="0">
                <a:solidFill>
                  <a:srgbClr val="8597A3"/>
                </a:solidFill>
                <a:latin typeface="Tahoma"/>
                <a:cs typeface="Tahoma"/>
              </a:rPr>
              <a:t>encourages the full contribution </a:t>
            </a:r>
            <a:r>
              <a:rPr sz="850" dirty="0">
                <a:solidFill>
                  <a:srgbClr val="8597A3"/>
                </a:solidFill>
                <a:latin typeface="Tahoma"/>
                <a:cs typeface="Tahoma"/>
              </a:rPr>
              <a:t>of </a:t>
            </a:r>
            <a:r>
              <a:rPr sz="850" spc="-10" dirty="0">
                <a:solidFill>
                  <a:srgbClr val="8597A3"/>
                </a:solidFill>
                <a:latin typeface="Tahoma"/>
                <a:cs typeface="Tahoma"/>
              </a:rPr>
              <a:t>every  employee, </a:t>
            </a:r>
            <a:r>
              <a:rPr sz="850" spc="-5" dirty="0">
                <a:solidFill>
                  <a:srgbClr val="8597A3"/>
                </a:solidFill>
                <a:latin typeface="Tahoma"/>
                <a:cs typeface="Tahoma"/>
              </a:rPr>
              <a:t>strengthens </a:t>
            </a:r>
            <a:r>
              <a:rPr sz="850" dirty="0">
                <a:solidFill>
                  <a:srgbClr val="8597A3"/>
                </a:solidFill>
                <a:latin typeface="Tahoma"/>
                <a:cs typeface="Tahoma"/>
              </a:rPr>
              <a:t>us.</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4" name="object 14"/>
          <p:cNvSpPr txBox="1"/>
          <p:nvPr/>
        </p:nvSpPr>
        <p:spPr>
          <a:xfrm>
            <a:off x="5423299" y="995570"/>
            <a:ext cx="4276090" cy="2585085"/>
          </a:xfrm>
          <a:prstGeom prst="rect">
            <a:avLst/>
          </a:prstGeom>
        </p:spPr>
        <p:txBody>
          <a:bodyPr vert="horz" wrap="square" lIns="0" tIns="73660" rIns="0" bIns="0" rtlCol="0">
            <a:spAutoFit/>
          </a:bodyPr>
          <a:lstStyle/>
          <a:p>
            <a:pPr marL="12700" marR="1981200">
              <a:lnSpc>
                <a:spcPts val="2400"/>
              </a:lnSpc>
              <a:spcBef>
                <a:spcPts val="580"/>
              </a:spcBef>
            </a:pPr>
            <a:r>
              <a:rPr sz="2400" b="1" spc="-5" dirty="0">
                <a:solidFill>
                  <a:srgbClr val="8597A3"/>
                </a:solidFill>
                <a:latin typeface="Tahoma"/>
                <a:cs typeface="Tahoma"/>
              </a:rPr>
              <a:t>Teamwork</a:t>
            </a:r>
            <a:r>
              <a:rPr sz="2400" b="1" spc="-95" dirty="0">
                <a:solidFill>
                  <a:srgbClr val="8597A3"/>
                </a:solidFill>
                <a:latin typeface="Tahoma"/>
                <a:cs typeface="Tahoma"/>
              </a:rPr>
              <a:t> </a:t>
            </a:r>
            <a:r>
              <a:rPr sz="2400" b="1" dirty="0">
                <a:solidFill>
                  <a:srgbClr val="8597A3"/>
                </a:solidFill>
                <a:latin typeface="Tahoma"/>
                <a:cs typeface="Tahoma"/>
              </a:rPr>
              <a:t>and  </a:t>
            </a:r>
            <a:r>
              <a:rPr sz="2400" b="1" spc="-5" dirty="0">
                <a:solidFill>
                  <a:srgbClr val="8597A3"/>
                </a:solidFill>
                <a:latin typeface="Tahoma"/>
                <a:cs typeface="Tahoma"/>
              </a:rPr>
              <a:t>collaboration</a:t>
            </a:r>
            <a:endParaRPr sz="2400">
              <a:latin typeface="Tahoma"/>
              <a:cs typeface="Tahoma"/>
            </a:endParaRPr>
          </a:p>
          <a:p>
            <a:pPr marL="372110" marR="5080">
              <a:lnSpc>
                <a:spcPct val="107800"/>
              </a:lnSpc>
              <a:spcBef>
                <a:spcPts val="825"/>
              </a:spcBef>
            </a:pPr>
            <a:r>
              <a:rPr sz="850" spc="-10" dirty="0">
                <a:solidFill>
                  <a:srgbClr val="8597A3"/>
                </a:solidFill>
                <a:latin typeface="Tahoma"/>
                <a:cs typeface="Tahoma"/>
              </a:rPr>
              <a:t>We’re </a:t>
            </a:r>
            <a:r>
              <a:rPr sz="850" dirty="0">
                <a:solidFill>
                  <a:srgbClr val="8597A3"/>
                </a:solidFill>
                <a:latin typeface="Tahoma"/>
                <a:cs typeface="Tahoma"/>
              </a:rPr>
              <a:t>all a part of </a:t>
            </a:r>
            <a:r>
              <a:rPr sz="850" spc="-5" dirty="0">
                <a:solidFill>
                  <a:srgbClr val="8597A3"/>
                </a:solidFill>
                <a:latin typeface="Tahoma"/>
                <a:cs typeface="Tahoma"/>
              </a:rPr>
              <a:t>the same team </a:t>
            </a:r>
            <a:r>
              <a:rPr sz="850" dirty="0">
                <a:solidFill>
                  <a:srgbClr val="8597A3"/>
                </a:solidFill>
                <a:latin typeface="Tahoma"/>
                <a:cs typeface="Tahoma"/>
              </a:rPr>
              <a:t>- </a:t>
            </a:r>
            <a:r>
              <a:rPr sz="850" spc="-5" dirty="0">
                <a:solidFill>
                  <a:srgbClr val="8597A3"/>
                </a:solidFill>
                <a:latin typeface="Tahoma"/>
                <a:cs typeface="Tahoma"/>
              </a:rPr>
              <a:t>working </a:t>
            </a:r>
            <a:r>
              <a:rPr sz="850" spc="-10" dirty="0">
                <a:solidFill>
                  <a:srgbClr val="8597A3"/>
                </a:solidFill>
                <a:latin typeface="Tahoma"/>
                <a:cs typeface="Tahoma"/>
              </a:rPr>
              <a:t>collaboratively, </a:t>
            </a:r>
            <a:r>
              <a:rPr sz="850" spc="-5" dirty="0">
                <a:solidFill>
                  <a:srgbClr val="8597A3"/>
                </a:solidFill>
                <a:latin typeface="Tahoma"/>
                <a:cs typeface="Tahoma"/>
              </a:rPr>
              <a:t>with </a:t>
            </a:r>
            <a:r>
              <a:rPr sz="850" spc="-10" dirty="0">
                <a:solidFill>
                  <a:srgbClr val="8597A3"/>
                </a:solidFill>
                <a:latin typeface="Tahoma"/>
                <a:cs typeface="Tahoma"/>
              </a:rPr>
              <a:t>integrity, </a:t>
            </a:r>
            <a:r>
              <a:rPr sz="850" spc="-5" dirty="0">
                <a:solidFill>
                  <a:srgbClr val="8597A3"/>
                </a:solidFill>
                <a:latin typeface="Tahoma"/>
                <a:cs typeface="Tahoma"/>
              </a:rPr>
              <a:t>trusting  </a:t>
            </a:r>
            <a:r>
              <a:rPr sz="850" dirty="0">
                <a:solidFill>
                  <a:srgbClr val="8597A3"/>
                </a:solidFill>
                <a:latin typeface="Tahoma"/>
                <a:cs typeface="Tahoma"/>
              </a:rPr>
              <a:t>in </a:t>
            </a:r>
            <a:r>
              <a:rPr sz="850" spc="-5" dirty="0">
                <a:solidFill>
                  <a:srgbClr val="8597A3"/>
                </a:solidFill>
                <a:latin typeface="Tahoma"/>
                <a:cs typeface="Tahoma"/>
              </a:rPr>
              <a:t>each</a:t>
            </a:r>
            <a:r>
              <a:rPr sz="850" spc="-10" dirty="0">
                <a:solidFill>
                  <a:srgbClr val="8597A3"/>
                </a:solidFill>
                <a:latin typeface="Tahoma"/>
                <a:cs typeface="Tahoma"/>
              </a:rPr>
              <a:t> </a:t>
            </a:r>
            <a:r>
              <a:rPr sz="850" spc="-20" dirty="0">
                <a:solidFill>
                  <a:srgbClr val="8597A3"/>
                </a:solidFill>
                <a:latin typeface="Tahoma"/>
                <a:cs typeface="Tahoma"/>
              </a:rPr>
              <a:t>other.</a:t>
            </a:r>
            <a:endParaRPr sz="850">
              <a:latin typeface="Tahoma"/>
              <a:cs typeface="Tahoma"/>
            </a:endParaRPr>
          </a:p>
          <a:p>
            <a:pPr marL="372110" marR="82550">
              <a:lnSpc>
                <a:spcPct val="107800"/>
              </a:lnSpc>
              <a:spcBef>
                <a:spcPts val="850"/>
              </a:spcBef>
            </a:pPr>
            <a:r>
              <a:rPr sz="850" dirty="0">
                <a:solidFill>
                  <a:srgbClr val="8597A3"/>
                </a:solidFill>
                <a:latin typeface="Tahoma"/>
                <a:cs typeface="Tahoma"/>
              </a:rPr>
              <a:t>While </a:t>
            </a:r>
            <a:r>
              <a:rPr sz="850" spc="-10" dirty="0">
                <a:solidFill>
                  <a:srgbClr val="8597A3"/>
                </a:solidFill>
                <a:latin typeface="Tahoma"/>
                <a:cs typeface="Tahoma"/>
              </a:rPr>
              <a:t>it’s </a:t>
            </a:r>
            <a:r>
              <a:rPr sz="850" dirty="0">
                <a:solidFill>
                  <a:srgbClr val="8597A3"/>
                </a:solidFill>
                <a:latin typeface="Tahoma"/>
                <a:cs typeface="Tahoma"/>
              </a:rPr>
              <a:t>understood </a:t>
            </a:r>
            <a:r>
              <a:rPr sz="850" spc="-5" dirty="0">
                <a:solidFill>
                  <a:srgbClr val="8597A3"/>
                </a:solidFill>
                <a:latin typeface="Tahoma"/>
                <a:cs typeface="Tahoma"/>
              </a:rPr>
              <a:t>that many </a:t>
            </a:r>
            <a:r>
              <a:rPr sz="850" dirty="0">
                <a:solidFill>
                  <a:srgbClr val="8597A3"/>
                </a:solidFill>
                <a:latin typeface="Tahoma"/>
                <a:cs typeface="Tahoma"/>
              </a:rPr>
              <a:t>long-term </a:t>
            </a:r>
            <a:r>
              <a:rPr sz="850" spc="-5" dirty="0">
                <a:solidFill>
                  <a:srgbClr val="8597A3"/>
                </a:solidFill>
                <a:latin typeface="Tahoma"/>
                <a:cs typeface="Tahoma"/>
              </a:rPr>
              <a:t>relationships are formed </a:t>
            </a:r>
            <a:r>
              <a:rPr sz="850" dirty="0">
                <a:solidFill>
                  <a:srgbClr val="8597A3"/>
                </a:solidFill>
                <a:latin typeface="Tahoma"/>
                <a:cs typeface="Tahoma"/>
              </a:rPr>
              <a:t>at </a:t>
            </a:r>
            <a:r>
              <a:rPr sz="850" spc="-5" dirty="0">
                <a:solidFill>
                  <a:srgbClr val="8597A3"/>
                </a:solidFill>
                <a:latin typeface="Tahoma"/>
                <a:cs typeface="Tahoma"/>
              </a:rPr>
              <a:t>work,  care </a:t>
            </a:r>
            <a:r>
              <a:rPr sz="850" dirty="0">
                <a:solidFill>
                  <a:srgbClr val="8597A3"/>
                </a:solidFill>
                <a:latin typeface="Tahoma"/>
                <a:cs typeface="Tahoma"/>
              </a:rPr>
              <a:t>must be </a:t>
            </a:r>
            <a:r>
              <a:rPr sz="850" spc="-5" dirty="0">
                <a:solidFill>
                  <a:srgbClr val="8597A3"/>
                </a:solidFill>
                <a:latin typeface="Tahoma"/>
                <a:cs typeface="Tahoma"/>
              </a:rPr>
              <a:t>taken to avoid the perception </a:t>
            </a:r>
            <a:r>
              <a:rPr sz="850" dirty="0">
                <a:solidFill>
                  <a:srgbClr val="8597A3"/>
                </a:solidFill>
                <a:latin typeface="Tahoma"/>
                <a:cs typeface="Tahoma"/>
              </a:rPr>
              <a:t>of an </a:t>
            </a:r>
            <a:r>
              <a:rPr sz="850" spc="-5" dirty="0">
                <a:solidFill>
                  <a:srgbClr val="8597A3"/>
                </a:solidFill>
                <a:latin typeface="Tahoma"/>
                <a:cs typeface="Tahoma"/>
              </a:rPr>
              <a:t>improper relationship </a:t>
            </a:r>
            <a:r>
              <a:rPr sz="850" dirty="0">
                <a:solidFill>
                  <a:srgbClr val="8597A3"/>
                </a:solidFill>
                <a:latin typeface="Tahoma"/>
                <a:cs typeface="Tahoma"/>
              </a:rPr>
              <a:t>between  management and </a:t>
            </a:r>
            <a:r>
              <a:rPr sz="850" spc="-5" dirty="0">
                <a:solidFill>
                  <a:srgbClr val="8597A3"/>
                </a:solidFill>
                <a:latin typeface="Tahoma"/>
                <a:cs typeface="Tahoma"/>
              </a:rPr>
              <a:t>anyone </a:t>
            </a:r>
            <a:r>
              <a:rPr sz="850" dirty="0">
                <a:solidFill>
                  <a:srgbClr val="8597A3"/>
                </a:solidFill>
                <a:latin typeface="Tahoma"/>
                <a:cs typeface="Tahoma"/>
              </a:rPr>
              <a:t>in </a:t>
            </a:r>
            <a:r>
              <a:rPr sz="850" spc="-5" dirty="0">
                <a:solidFill>
                  <a:srgbClr val="8597A3"/>
                </a:solidFill>
                <a:latin typeface="Tahoma"/>
                <a:cs typeface="Tahoma"/>
              </a:rPr>
              <a:t>their reporting chain, </a:t>
            </a:r>
            <a:r>
              <a:rPr sz="850" dirty="0">
                <a:solidFill>
                  <a:srgbClr val="8597A3"/>
                </a:solidFill>
                <a:latin typeface="Tahoma"/>
                <a:cs typeface="Tahoma"/>
              </a:rPr>
              <a:t>particularly </a:t>
            </a:r>
            <a:r>
              <a:rPr sz="850" spc="-5" dirty="0">
                <a:solidFill>
                  <a:srgbClr val="8597A3"/>
                </a:solidFill>
                <a:latin typeface="Tahoma"/>
                <a:cs typeface="Tahoma"/>
              </a:rPr>
              <a:t>where work  </a:t>
            </a:r>
            <a:r>
              <a:rPr sz="850" dirty="0">
                <a:solidFill>
                  <a:srgbClr val="8597A3"/>
                </a:solidFill>
                <a:latin typeface="Tahoma"/>
                <a:cs typeface="Tahoma"/>
              </a:rPr>
              <a:t>assignments, </a:t>
            </a:r>
            <a:r>
              <a:rPr sz="850" spc="-5" dirty="0">
                <a:solidFill>
                  <a:srgbClr val="8597A3"/>
                </a:solidFill>
                <a:latin typeface="Tahoma"/>
                <a:cs typeface="Tahoma"/>
              </a:rPr>
              <a:t>career advancement </a:t>
            </a:r>
            <a:r>
              <a:rPr sz="850" dirty="0">
                <a:solidFill>
                  <a:srgbClr val="8597A3"/>
                </a:solidFill>
                <a:latin typeface="Tahoma"/>
                <a:cs typeface="Tahoma"/>
              </a:rPr>
              <a:t>or </a:t>
            </a:r>
            <a:r>
              <a:rPr sz="850" spc="-5" dirty="0">
                <a:solidFill>
                  <a:srgbClr val="8597A3"/>
                </a:solidFill>
                <a:latin typeface="Tahoma"/>
                <a:cs typeface="Tahoma"/>
              </a:rPr>
              <a:t>compensation can </a:t>
            </a:r>
            <a:r>
              <a:rPr sz="850" dirty="0">
                <a:solidFill>
                  <a:srgbClr val="8597A3"/>
                </a:solidFill>
                <a:latin typeface="Tahoma"/>
                <a:cs typeface="Tahoma"/>
              </a:rPr>
              <a:t>be </a:t>
            </a:r>
            <a:r>
              <a:rPr sz="850" spc="-5" dirty="0">
                <a:solidFill>
                  <a:srgbClr val="8597A3"/>
                </a:solidFill>
                <a:latin typeface="Tahoma"/>
                <a:cs typeface="Tahoma"/>
              </a:rPr>
              <a:t>directly </a:t>
            </a:r>
            <a:r>
              <a:rPr sz="850" dirty="0">
                <a:solidFill>
                  <a:srgbClr val="8597A3"/>
                </a:solidFill>
                <a:latin typeface="Tahoma"/>
                <a:cs typeface="Tahoma"/>
              </a:rPr>
              <a:t>or </a:t>
            </a:r>
            <a:r>
              <a:rPr sz="850" spc="-5" dirty="0">
                <a:solidFill>
                  <a:srgbClr val="8597A3"/>
                </a:solidFill>
                <a:latin typeface="Tahoma"/>
                <a:cs typeface="Tahoma"/>
              </a:rPr>
              <a:t>indirectly  influenced. </a:t>
            </a:r>
            <a:r>
              <a:rPr sz="850" dirty="0">
                <a:solidFill>
                  <a:srgbClr val="8597A3"/>
                </a:solidFill>
                <a:latin typeface="Tahoma"/>
                <a:cs typeface="Tahoma"/>
              </a:rPr>
              <a:t>An </a:t>
            </a:r>
            <a:r>
              <a:rPr sz="850" spc="-5" dirty="0">
                <a:solidFill>
                  <a:srgbClr val="8597A3"/>
                </a:solidFill>
                <a:latin typeface="Tahoma"/>
                <a:cs typeface="Tahoma"/>
              </a:rPr>
              <a:t>improper relationship could </a:t>
            </a:r>
            <a:r>
              <a:rPr sz="850" dirty="0">
                <a:solidFill>
                  <a:srgbClr val="8597A3"/>
                </a:solidFill>
                <a:latin typeface="Tahoma"/>
                <a:cs typeface="Tahoma"/>
              </a:rPr>
              <a:t>arise due </a:t>
            </a:r>
            <a:r>
              <a:rPr sz="850" spc="-5" dirty="0">
                <a:solidFill>
                  <a:srgbClr val="8597A3"/>
                </a:solidFill>
                <a:latin typeface="Tahoma"/>
                <a:cs typeface="Tahoma"/>
              </a:rPr>
              <a:t>to </a:t>
            </a:r>
            <a:r>
              <a:rPr sz="850" dirty="0">
                <a:solidFill>
                  <a:srgbClr val="8597A3"/>
                </a:solidFill>
                <a:latin typeface="Tahoma"/>
                <a:cs typeface="Tahoma"/>
              </a:rPr>
              <a:t>personal or </a:t>
            </a:r>
            <a:r>
              <a:rPr sz="850" spc="-5" dirty="0">
                <a:solidFill>
                  <a:srgbClr val="8597A3"/>
                </a:solidFill>
                <a:latin typeface="Tahoma"/>
                <a:cs typeface="Tahoma"/>
              </a:rPr>
              <a:t>family  relationships. </a:t>
            </a:r>
            <a:r>
              <a:rPr sz="850" spc="-20" dirty="0">
                <a:solidFill>
                  <a:srgbClr val="8597A3"/>
                </a:solidFill>
                <a:latin typeface="Tahoma"/>
                <a:cs typeface="Tahoma"/>
              </a:rPr>
              <a:t>We </a:t>
            </a:r>
            <a:r>
              <a:rPr sz="850" dirty="0">
                <a:solidFill>
                  <a:srgbClr val="8597A3"/>
                </a:solidFill>
                <a:latin typeface="Tahoma"/>
                <a:cs typeface="Tahoma"/>
              </a:rPr>
              <a:t>must </a:t>
            </a:r>
            <a:r>
              <a:rPr sz="850" spc="-5" dirty="0">
                <a:solidFill>
                  <a:srgbClr val="8597A3"/>
                </a:solidFill>
                <a:latin typeface="Tahoma"/>
                <a:cs typeface="Tahoma"/>
              </a:rPr>
              <a:t>never have any direct </a:t>
            </a:r>
            <a:r>
              <a:rPr sz="850" dirty="0">
                <a:solidFill>
                  <a:srgbClr val="8597A3"/>
                </a:solidFill>
                <a:latin typeface="Tahoma"/>
                <a:cs typeface="Tahoma"/>
              </a:rPr>
              <a:t>management </a:t>
            </a:r>
            <a:r>
              <a:rPr sz="850" spc="-5" dirty="0">
                <a:solidFill>
                  <a:srgbClr val="8597A3"/>
                </a:solidFill>
                <a:latin typeface="Tahoma"/>
                <a:cs typeface="Tahoma"/>
              </a:rPr>
              <a:t>authority </a:t>
            </a:r>
            <a:r>
              <a:rPr sz="850" spc="-10" dirty="0">
                <a:solidFill>
                  <a:srgbClr val="8597A3"/>
                </a:solidFill>
                <a:latin typeface="Tahoma"/>
                <a:cs typeface="Tahoma"/>
              </a:rPr>
              <a:t>over </a:t>
            </a:r>
            <a:r>
              <a:rPr sz="850" dirty="0">
                <a:solidFill>
                  <a:srgbClr val="8597A3"/>
                </a:solidFill>
                <a:latin typeface="Tahoma"/>
                <a:cs typeface="Tahoma"/>
              </a:rPr>
              <a:t>a  </a:t>
            </a:r>
            <a:r>
              <a:rPr sz="850" spc="-5" dirty="0">
                <a:solidFill>
                  <a:srgbClr val="8597A3"/>
                </a:solidFill>
                <a:latin typeface="Tahoma"/>
                <a:cs typeface="Tahoma"/>
              </a:rPr>
              <a:t>family </a:t>
            </a:r>
            <a:r>
              <a:rPr sz="850" dirty="0">
                <a:solidFill>
                  <a:srgbClr val="8597A3"/>
                </a:solidFill>
                <a:latin typeface="Tahoma"/>
                <a:cs typeface="Tahoma"/>
              </a:rPr>
              <a:t>member or </a:t>
            </a:r>
            <a:r>
              <a:rPr sz="850" spc="-5" dirty="0">
                <a:solidFill>
                  <a:srgbClr val="8597A3"/>
                </a:solidFill>
                <a:latin typeface="Tahoma"/>
                <a:cs typeface="Tahoma"/>
              </a:rPr>
              <a:t>someone we have </a:t>
            </a:r>
            <a:r>
              <a:rPr sz="850" dirty="0">
                <a:solidFill>
                  <a:srgbClr val="8597A3"/>
                </a:solidFill>
                <a:latin typeface="Tahoma"/>
                <a:cs typeface="Tahoma"/>
              </a:rPr>
              <a:t>a </a:t>
            </a:r>
            <a:r>
              <a:rPr sz="850" spc="-5" dirty="0">
                <a:solidFill>
                  <a:srgbClr val="8597A3"/>
                </a:solidFill>
                <a:latin typeface="Tahoma"/>
                <a:cs typeface="Tahoma"/>
              </a:rPr>
              <a:t>close </a:t>
            </a:r>
            <a:r>
              <a:rPr sz="850" dirty="0">
                <a:solidFill>
                  <a:srgbClr val="8597A3"/>
                </a:solidFill>
                <a:latin typeface="Tahoma"/>
                <a:cs typeface="Tahoma"/>
              </a:rPr>
              <a:t>personal </a:t>
            </a:r>
            <a:r>
              <a:rPr sz="850" spc="-5" dirty="0">
                <a:solidFill>
                  <a:srgbClr val="8597A3"/>
                </a:solidFill>
                <a:latin typeface="Tahoma"/>
                <a:cs typeface="Tahoma"/>
              </a:rPr>
              <a:t>relationship with. Should  such </a:t>
            </a:r>
            <a:r>
              <a:rPr sz="850" dirty="0">
                <a:solidFill>
                  <a:srgbClr val="8597A3"/>
                </a:solidFill>
                <a:latin typeface="Tahoma"/>
                <a:cs typeface="Tahoma"/>
              </a:rPr>
              <a:t>a </a:t>
            </a:r>
            <a:r>
              <a:rPr sz="850" spc="-5" dirty="0">
                <a:solidFill>
                  <a:srgbClr val="8597A3"/>
                </a:solidFill>
                <a:latin typeface="Tahoma"/>
                <a:cs typeface="Tahoma"/>
              </a:rPr>
              <a:t>relationship develop, you should </a:t>
            </a:r>
            <a:r>
              <a:rPr sz="850" dirty="0">
                <a:solidFill>
                  <a:srgbClr val="8597A3"/>
                </a:solidFill>
                <a:latin typeface="Tahoma"/>
                <a:cs typeface="Tahoma"/>
              </a:rPr>
              <a:t>discuss </a:t>
            </a:r>
            <a:r>
              <a:rPr sz="850" spc="-5" dirty="0">
                <a:solidFill>
                  <a:srgbClr val="8597A3"/>
                </a:solidFill>
                <a:latin typeface="Tahoma"/>
                <a:cs typeface="Tahoma"/>
              </a:rPr>
              <a:t>the situation with </a:t>
            </a:r>
            <a:r>
              <a:rPr sz="850" dirty="0">
                <a:solidFill>
                  <a:srgbClr val="8597A3"/>
                </a:solidFill>
                <a:latin typeface="Tahoma"/>
                <a:cs typeface="Tahoma"/>
              </a:rPr>
              <a:t>a </a:t>
            </a:r>
            <a:r>
              <a:rPr sz="850" spc="-15" dirty="0">
                <a:solidFill>
                  <a:srgbClr val="8597A3"/>
                </a:solidFill>
                <a:latin typeface="Tahoma"/>
                <a:cs typeface="Tahoma"/>
              </a:rPr>
              <a:t>supervisor,  </a:t>
            </a:r>
            <a:r>
              <a:rPr sz="850" dirty="0">
                <a:solidFill>
                  <a:srgbClr val="8597A3"/>
                </a:solidFill>
                <a:latin typeface="Tahoma"/>
                <a:cs typeface="Tahoma"/>
              </a:rPr>
              <a:t>manager or </a:t>
            </a:r>
            <a:r>
              <a:rPr sz="850" spc="-5" dirty="0">
                <a:solidFill>
                  <a:srgbClr val="8597A3"/>
                </a:solidFill>
                <a:latin typeface="Tahoma"/>
                <a:cs typeface="Tahoma"/>
              </a:rPr>
              <a:t>Human </a:t>
            </a:r>
            <a:r>
              <a:rPr sz="850" spc="-10" dirty="0">
                <a:solidFill>
                  <a:srgbClr val="8597A3"/>
                </a:solidFill>
                <a:latin typeface="Tahoma"/>
                <a:cs typeface="Tahoma"/>
              </a:rPr>
              <a:t>Resources, </a:t>
            </a:r>
            <a:r>
              <a:rPr sz="850" spc="-5" dirty="0">
                <a:solidFill>
                  <a:srgbClr val="8597A3"/>
                </a:solidFill>
                <a:latin typeface="Tahoma"/>
                <a:cs typeface="Tahoma"/>
              </a:rPr>
              <a:t>to </a:t>
            </a:r>
            <a:r>
              <a:rPr sz="850" dirty="0">
                <a:solidFill>
                  <a:srgbClr val="8597A3"/>
                </a:solidFill>
                <a:latin typeface="Tahoma"/>
                <a:cs typeface="Tahoma"/>
              </a:rPr>
              <a:t>decide on necessary actions </a:t>
            </a:r>
            <a:r>
              <a:rPr sz="850" spc="-5" dirty="0">
                <a:solidFill>
                  <a:srgbClr val="8597A3"/>
                </a:solidFill>
                <a:latin typeface="Tahoma"/>
                <a:cs typeface="Tahoma"/>
              </a:rPr>
              <a:t>with </a:t>
            </a:r>
            <a:r>
              <a:rPr sz="850" dirty="0">
                <a:solidFill>
                  <a:srgbClr val="8597A3"/>
                </a:solidFill>
                <a:latin typeface="Tahoma"/>
                <a:cs typeface="Tahoma"/>
              </a:rPr>
              <a:t>a </a:t>
            </a:r>
            <a:r>
              <a:rPr sz="850" spc="-5" dirty="0">
                <a:solidFill>
                  <a:srgbClr val="8597A3"/>
                </a:solidFill>
                <a:latin typeface="Tahoma"/>
                <a:cs typeface="Tahoma"/>
              </a:rPr>
              <a:t>written  record </a:t>
            </a:r>
            <a:r>
              <a:rPr sz="850" dirty="0">
                <a:solidFill>
                  <a:srgbClr val="8597A3"/>
                </a:solidFill>
                <a:latin typeface="Tahoma"/>
                <a:cs typeface="Tahoma"/>
              </a:rPr>
              <a:t>of </a:t>
            </a:r>
            <a:r>
              <a:rPr sz="850" spc="-5" dirty="0">
                <a:solidFill>
                  <a:srgbClr val="8597A3"/>
                </a:solidFill>
                <a:latin typeface="Tahoma"/>
                <a:cs typeface="Tahoma"/>
              </a:rPr>
              <a:t>the </a:t>
            </a:r>
            <a:r>
              <a:rPr sz="850" dirty="0">
                <a:solidFill>
                  <a:srgbClr val="8597A3"/>
                </a:solidFill>
                <a:latin typeface="Tahoma"/>
                <a:cs typeface="Tahoma"/>
              </a:rPr>
              <a:t>discussion being </a:t>
            </a:r>
            <a:r>
              <a:rPr sz="850" spc="-5" dirty="0">
                <a:solidFill>
                  <a:srgbClr val="8597A3"/>
                </a:solidFill>
                <a:latin typeface="Tahoma"/>
                <a:cs typeface="Tahoma"/>
              </a:rPr>
              <a:t>retained </a:t>
            </a:r>
            <a:r>
              <a:rPr sz="850" dirty="0">
                <a:solidFill>
                  <a:srgbClr val="8597A3"/>
                </a:solidFill>
                <a:latin typeface="Tahoma"/>
                <a:cs typeface="Tahoma"/>
              </a:rPr>
              <a:t>on</a:t>
            </a:r>
            <a:r>
              <a:rPr sz="850" spc="-5" dirty="0">
                <a:solidFill>
                  <a:srgbClr val="8597A3"/>
                </a:solidFill>
                <a:latin typeface="Tahoma"/>
                <a:cs typeface="Tahoma"/>
              </a:rPr>
              <a:t> file.</a:t>
            </a:r>
            <a:endParaRPr sz="850">
              <a:latin typeface="Tahoma"/>
              <a:cs typeface="Tahoma"/>
            </a:endParaRPr>
          </a:p>
        </p:txBody>
      </p:sp>
      <p:sp>
        <p:nvSpPr>
          <p:cNvPr id="15" name="object 15"/>
          <p:cNvSpPr/>
          <p:nvPr/>
        </p:nvSpPr>
        <p:spPr>
          <a:xfrm>
            <a:off x="6354004" y="4987486"/>
            <a:ext cx="4338320" cy="2573020"/>
          </a:xfrm>
          <a:custGeom>
            <a:avLst/>
            <a:gdLst/>
            <a:ahLst/>
            <a:cxnLst/>
            <a:rect l="l" t="t" r="r" b="b"/>
            <a:pathLst>
              <a:path w="4338320" h="2573020">
                <a:moveTo>
                  <a:pt x="4337998" y="0"/>
                </a:moveTo>
                <a:lnTo>
                  <a:pt x="0" y="2572519"/>
                </a:lnTo>
                <a:lnTo>
                  <a:pt x="4337998" y="407559"/>
                </a:lnTo>
                <a:lnTo>
                  <a:pt x="4337998" y="0"/>
                </a:lnTo>
                <a:close/>
              </a:path>
            </a:pathLst>
          </a:custGeom>
          <a:solidFill>
            <a:srgbClr val="8597A3"/>
          </a:solid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17" name="object 17"/>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5400" y="3439667"/>
            <a:ext cx="6596603" cy="41203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6" name="object 6"/>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txBox="1">
            <a:spLocks noGrp="1"/>
          </p:cNvSpPr>
          <p:nvPr>
            <p:ph type="title"/>
          </p:nvPr>
        </p:nvSpPr>
        <p:spPr>
          <a:xfrm>
            <a:off x="491300" y="995570"/>
            <a:ext cx="3030220" cy="695960"/>
          </a:xfrm>
          <a:prstGeom prst="rect">
            <a:avLst/>
          </a:prstGeom>
        </p:spPr>
        <p:txBody>
          <a:bodyPr vert="horz" wrap="square" lIns="0" tIns="73660" rIns="0" bIns="0" rtlCol="0">
            <a:spAutoFit/>
          </a:bodyPr>
          <a:lstStyle/>
          <a:p>
            <a:pPr marL="12700" marR="5080">
              <a:lnSpc>
                <a:spcPts val="2400"/>
              </a:lnSpc>
              <a:spcBef>
                <a:spcPts val="580"/>
              </a:spcBef>
            </a:pPr>
            <a:r>
              <a:rPr spc="-5" dirty="0"/>
              <a:t>Conflicts of</a:t>
            </a:r>
            <a:r>
              <a:rPr spc="-95" dirty="0"/>
              <a:t> </a:t>
            </a:r>
            <a:r>
              <a:rPr dirty="0"/>
              <a:t>interest  </a:t>
            </a:r>
            <a:r>
              <a:rPr spc="-5" dirty="0"/>
              <a:t>disclosure</a:t>
            </a:r>
          </a:p>
        </p:txBody>
      </p:sp>
      <p:sp>
        <p:nvSpPr>
          <p:cNvPr id="13" name="object 13"/>
          <p:cNvSpPr txBox="1"/>
          <p:nvPr/>
        </p:nvSpPr>
        <p:spPr>
          <a:xfrm>
            <a:off x="851300" y="1770771"/>
            <a:ext cx="3927475" cy="3245485"/>
          </a:xfrm>
          <a:prstGeom prst="rect">
            <a:avLst/>
          </a:prstGeom>
        </p:spPr>
        <p:txBody>
          <a:bodyPr vert="horz" wrap="square" lIns="0" tIns="12700" rIns="0" bIns="0" rtlCol="0">
            <a:spAutoFit/>
          </a:bodyPr>
          <a:lstStyle/>
          <a:p>
            <a:pPr marL="12700" marR="137795">
              <a:lnSpc>
                <a:spcPct val="107800"/>
              </a:lnSpc>
              <a:spcBef>
                <a:spcPts val="100"/>
              </a:spcBef>
            </a:pPr>
            <a:r>
              <a:rPr sz="850" spc="-20" dirty="0">
                <a:solidFill>
                  <a:srgbClr val="8597A3"/>
                </a:solidFill>
                <a:latin typeface="Tahoma"/>
                <a:cs typeface="Tahoma"/>
              </a:rPr>
              <a:t>We </a:t>
            </a:r>
            <a:r>
              <a:rPr sz="850" dirty="0">
                <a:solidFill>
                  <a:srgbClr val="8597A3"/>
                </a:solidFill>
                <a:latin typeface="Tahoma"/>
                <a:cs typeface="Tahoma"/>
              </a:rPr>
              <a:t>understand and </a:t>
            </a:r>
            <a:r>
              <a:rPr sz="850" spc="-5" dirty="0">
                <a:solidFill>
                  <a:srgbClr val="8597A3"/>
                </a:solidFill>
                <a:latin typeface="Tahoma"/>
                <a:cs typeface="Tahoma"/>
              </a:rPr>
              <a:t>respect </a:t>
            </a:r>
            <a:r>
              <a:rPr sz="850" dirty="0">
                <a:solidFill>
                  <a:srgbClr val="8597A3"/>
                </a:solidFill>
                <a:latin typeface="Tahoma"/>
                <a:cs typeface="Tahoma"/>
              </a:rPr>
              <a:t>our </a:t>
            </a:r>
            <a:r>
              <a:rPr sz="850" spc="-10" dirty="0">
                <a:solidFill>
                  <a:srgbClr val="8597A3"/>
                </a:solidFill>
                <a:latin typeface="Tahoma"/>
                <a:cs typeface="Tahoma"/>
              </a:rPr>
              <a:t>employees’ </a:t>
            </a:r>
            <a:r>
              <a:rPr sz="850" spc="-5" dirty="0">
                <a:solidFill>
                  <a:srgbClr val="8597A3"/>
                </a:solidFill>
                <a:latin typeface="Tahoma"/>
                <a:cs typeface="Tahoma"/>
              </a:rPr>
              <a:t>right to engage </a:t>
            </a:r>
            <a:r>
              <a:rPr sz="850" dirty="0">
                <a:solidFill>
                  <a:srgbClr val="8597A3"/>
                </a:solidFill>
                <a:latin typeface="Tahoma"/>
                <a:cs typeface="Tahoma"/>
              </a:rPr>
              <a:t>in </a:t>
            </a:r>
            <a:r>
              <a:rPr sz="850" spc="-5" dirty="0">
                <a:solidFill>
                  <a:srgbClr val="8597A3"/>
                </a:solidFill>
                <a:latin typeface="Tahoma"/>
                <a:cs typeface="Tahoma"/>
              </a:rPr>
              <a:t>activities </a:t>
            </a:r>
            <a:r>
              <a:rPr sz="850" dirty="0">
                <a:solidFill>
                  <a:srgbClr val="8597A3"/>
                </a:solidFill>
                <a:latin typeface="Tahoma"/>
                <a:cs typeface="Tahoma"/>
              </a:rPr>
              <a:t>outside  of </a:t>
            </a:r>
            <a:r>
              <a:rPr sz="850" spc="-5" dirty="0">
                <a:solidFill>
                  <a:srgbClr val="8597A3"/>
                </a:solidFill>
                <a:latin typeface="Tahoma"/>
                <a:cs typeface="Tahoma"/>
              </a:rPr>
              <a:t>their </a:t>
            </a:r>
            <a:r>
              <a:rPr sz="850" dirty="0">
                <a:solidFill>
                  <a:srgbClr val="8597A3"/>
                </a:solidFill>
                <a:latin typeface="Tahoma"/>
                <a:cs typeface="Tahoma"/>
              </a:rPr>
              <a:t>jobs. </a:t>
            </a:r>
            <a:r>
              <a:rPr sz="850" spc="-20" dirty="0">
                <a:solidFill>
                  <a:srgbClr val="8597A3"/>
                </a:solidFill>
                <a:latin typeface="Tahoma"/>
                <a:cs typeface="Tahoma"/>
              </a:rPr>
              <a:t>However, </a:t>
            </a:r>
            <a:r>
              <a:rPr sz="850" spc="-5"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avoid any investment, interest </a:t>
            </a:r>
            <a:r>
              <a:rPr sz="850" dirty="0">
                <a:solidFill>
                  <a:srgbClr val="8597A3"/>
                </a:solidFill>
                <a:latin typeface="Tahoma"/>
                <a:cs typeface="Tahoma"/>
              </a:rPr>
              <a:t>or association  </a:t>
            </a:r>
            <a:r>
              <a:rPr sz="850" spc="-5" dirty="0">
                <a:solidFill>
                  <a:srgbClr val="8597A3"/>
                </a:solidFill>
                <a:latin typeface="Tahoma"/>
                <a:cs typeface="Tahoma"/>
              </a:rPr>
              <a:t>that interferes, may interfere </a:t>
            </a:r>
            <a:r>
              <a:rPr sz="850" dirty="0">
                <a:solidFill>
                  <a:srgbClr val="8597A3"/>
                </a:solidFill>
                <a:latin typeface="Tahoma"/>
                <a:cs typeface="Tahoma"/>
              </a:rPr>
              <a:t>or </a:t>
            </a:r>
            <a:r>
              <a:rPr sz="850" spc="-5" dirty="0">
                <a:solidFill>
                  <a:srgbClr val="8597A3"/>
                </a:solidFill>
                <a:latin typeface="Tahoma"/>
                <a:cs typeface="Tahoma"/>
              </a:rPr>
              <a:t>creates the appearance </a:t>
            </a:r>
            <a:r>
              <a:rPr sz="850" dirty="0">
                <a:solidFill>
                  <a:srgbClr val="8597A3"/>
                </a:solidFill>
                <a:latin typeface="Tahoma"/>
                <a:cs typeface="Tahoma"/>
              </a:rPr>
              <a:t>of </a:t>
            </a:r>
            <a:r>
              <a:rPr sz="850" spc="-5" dirty="0">
                <a:solidFill>
                  <a:srgbClr val="8597A3"/>
                </a:solidFill>
                <a:latin typeface="Tahoma"/>
                <a:cs typeface="Tahoma"/>
              </a:rPr>
              <a:t>interfering with, the  </a:t>
            </a:r>
            <a:r>
              <a:rPr sz="850" dirty="0">
                <a:solidFill>
                  <a:srgbClr val="8597A3"/>
                </a:solidFill>
                <a:latin typeface="Tahoma"/>
                <a:cs typeface="Tahoma"/>
              </a:rPr>
              <a:t>judgement </a:t>
            </a:r>
            <a:r>
              <a:rPr sz="850" spc="-5" dirty="0">
                <a:solidFill>
                  <a:srgbClr val="8597A3"/>
                </a:solidFill>
                <a:latin typeface="Tahoma"/>
                <a:cs typeface="Tahoma"/>
              </a:rPr>
              <a:t>you </a:t>
            </a:r>
            <a:r>
              <a:rPr sz="850" spc="-10" dirty="0">
                <a:solidFill>
                  <a:srgbClr val="8597A3"/>
                </a:solidFill>
                <a:latin typeface="Tahoma"/>
                <a:cs typeface="Tahoma"/>
              </a:rPr>
              <a:t>exercise, </a:t>
            </a:r>
            <a:r>
              <a:rPr sz="850" dirty="0">
                <a:solidFill>
                  <a:srgbClr val="8597A3"/>
                </a:solidFill>
                <a:latin typeface="Tahoma"/>
                <a:cs typeface="Tahoma"/>
              </a:rPr>
              <a:t>or </a:t>
            </a:r>
            <a:r>
              <a:rPr sz="850" spc="-5" dirty="0">
                <a:solidFill>
                  <a:srgbClr val="8597A3"/>
                </a:solidFill>
                <a:latin typeface="Tahoma"/>
                <a:cs typeface="Tahoma"/>
              </a:rPr>
              <a:t>the performance </a:t>
            </a:r>
            <a:r>
              <a:rPr sz="850" dirty="0">
                <a:solidFill>
                  <a:srgbClr val="8597A3"/>
                </a:solidFill>
                <a:latin typeface="Tahoma"/>
                <a:cs typeface="Tahoma"/>
              </a:rPr>
              <a:t>of </a:t>
            </a:r>
            <a:r>
              <a:rPr sz="850" spc="-5" dirty="0">
                <a:solidFill>
                  <a:srgbClr val="8597A3"/>
                </a:solidFill>
                <a:latin typeface="Tahoma"/>
                <a:cs typeface="Tahoma"/>
              </a:rPr>
              <a:t>your responsibilities. </a:t>
            </a: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avoid any scenario where </a:t>
            </a:r>
            <a:r>
              <a:rPr sz="850" dirty="0">
                <a:solidFill>
                  <a:srgbClr val="8597A3"/>
                </a:solidFill>
                <a:latin typeface="Tahoma"/>
                <a:cs typeface="Tahoma"/>
              </a:rPr>
              <a:t>personal </a:t>
            </a:r>
            <a:r>
              <a:rPr sz="850" spc="-5" dirty="0">
                <a:solidFill>
                  <a:srgbClr val="8597A3"/>
                </a:solidFill>
                <a:latin typeface="Tahoma"/>
                <a:cs typeface="Tahoma"/>
              </a:rPr>
              <a:t>interests conflict with, </a:t>
            </a:r>
            <a:r>
              <a:rPr sz="850" dirty="0">
                <a:solidFill>
                  <a:srgbClr val="8597A3"/>
                </a:solidFill>
                <a:latin typeface="Tahoma"/>
                <a:cs typeface="Tahoma"/>
              </a:rPr>
              <a:t>or </a:t>
            </a:r>
            <a:r>
              <a:rPr sz="850" spc="-5" dirty="0">
                <a:solidFill>
                  <a:srgbClr val="8597A3"/>
                </a:solidFill>
                <a:latin typeface="Tahoma"/>
                <a:cs typeface="Tahoma"/>
              </a:rPr>
              <a:t>are perceived to  conflict with, those </a:t>
            </a:r>
            <a:r>
              <a:rPr sz="850" dirty="0">
                <a:solidFill>
                  <a:srgbClr val="8597A3"/>
                </a:solidFill>
                <a:latin typeface="Tahoma"/>
                <a:cs typeface="Tahoma"/>
              </a:rPr>
              <a:t>of </a:t>
            </a:r>
            <a:r>
              <a:rPr sz="850" spc="-5" dirty="0">
                <a:solidFill>
                  <a:srgbClr val="8597A3"/>
                </a:solidFill>
                <a:latin typeface="Tahoma"/>
                <a:cs typeface="Tahoma"/>
              </a:rPr>
              <a:t>the </a:t>
            </a:r>
            <a:r>
              <a:rPr sz="850" spc="-15" dirty="0">
                <a:solidFill>
                  <a:srgbClr val="8597A3"/>
                </a:solidFill>
                <a:latin typeface="Tahoma"/>
                <a:cs typeface="Tahoma"/>
              </a:rPr>
              <a:t>Company.</a:t>
            </a:r>
            <a:endParaRPr sz="850">
              <a:latin typeface="Tahoma"/>
              <a:cs typeface="Tahoma"/>
            </a:endParaRPr>
          </a:p>
          <a:p>
            <a:pPr>
              <a:lnSpc>
                <a:spcPct val="100000"/>
              </a:lnSpc>
              <a:spcBef>
                <a:spcPts val="10"/>
              </a:spcBef>
            </a:pPr>
            <a:endParaRPr sz="800">
              <a:latin typeface="Times New Roman"/>
              <a:cs typeface="Times New Roman"/>
            </a:endParaRPr>
          </a:p>
          <a:p>
            <a:pPr marL="12700">
              <a:lnSpc>
                <a:spcPct val="100000"/>
              </a:lnSpc>
            </a:pPr>
            <a:r>
              <a:rPr sz="850" spc="-5" dirty="0">
                <a:solidFill>
                  <a:srgbClr val="8597A3"/>
                </a:solidFill>
                <a:latin typeface="Tahoma"/>
                <a:cs typeface="Tahoma"/>
              </a:rPr>
              <a:t>Examples (non-exhaustive </a:t>
            </a:r>
            <a:r>
              <a:rPr sz="850" dirty="0">
                <a:solidFill>
                  <a:srgbClr val="8597A3"/>
                </a:solidFill>
                <a:latin typeface="Tahoma"/>
                <a:cs typeface="Tahoma"/>
              </a:rPr>
              <a:t>list) of potential </a:t>
            </a:r>
            <a:r>
              <a:rPr sz="850" spc="-5" dirty="0">
                <a:solidFill>
                  <a:srgbClr val="8597A3"/>
                </a:solidFill>
                <a:latin typeface="Tahoma"/>
                <a:cs typeface="Tahoma"/>
              </a:rPr>
              <a:t>conflicts </a:t>
            </a:r>
            <a:r>
              <a:rPr sz="850" dirty="0">
                <a:solidFill>
                  <a:srgbClr val="8597A3"/>
                </a:solidFill>
                <a:latin typeface="Tahoma"/>
                <a:cs typeface="Tahoma"/>
              </a:rPr>
              <a:t>of </a:t>
            </a:r>
            <a:r>
              <a:rPr sz="850" spc="-5" dirty="0">
                <a:solidFill>
                  <a:srgbClr val="8597A3"/>
                </a:solidFill>
                <a:latin typeface="Tahoma"/>
                <a:cs typeface="Tahoma"/>
              </a:rPr>
              <a:t>interest</a:t>
            </a:r>
            <a:r>
              <a:rPr sz="850" spc="0" dirty="0">
                <a:solidFill>
                  <a:srgbClr val="8597A3"/>
                </a:solidFill>
                <a:latin typeface="Tahoma"/>
                <a:cs typeface="Tahoma"/>
              </a:rPr>
              <a:t> </a:t>
            </a:r>
            <a:r>
              <a:rPr sz="850" dirty="0">
                <a:solidFill>
                  <a:srgbClr val="8597A3"/>
                </a:solidFill>
                <a:latin typeface="Tahoma"/>
                <a:cs typeface="Tahoma"/>
              </a:rPr>
              <a:t>include:</a:t>
            </a:r>
            <a:endParaRPr sz="850">
              <a:latin typeface="Tahoma"/>
              <a:cs typeface="Tahoma"/>
            </a:endParaRPr>
          </a:p>
          <a:p>
            <a:pPr>
              <a:lnSpc>
                <a:spcPct val="100000"/>
              </a:lnSpc>
              <a:spcBef>
                <a:spcPts val="20"/>
              </a:spcBef>
            </a:pPr>
            <a:endParaRPr sz="1050">
              <a:latin typeface="Times New Roman"/>
              <a:cs typeface="Times New Roman"/>
            </a:endParaRPr>
          </a:p>
          <a:p>
            <a:pPr marL="156210" indent="-143510">
              <a:lnSpc>
                <a:spcPct val="100000"/>
              </a:lnSpc>
              <a:spcBef>
                <a:spcPts val="5"/>
              </a:spcBef>
              <a:buClr>
                <a:srgbClr val="A30156"/>
              </a:buClr>
              <a:buSzPct val="141176"/>
              <a:buChar char="•"/>
              <a:tabLst>
                <a:tab pos="156845" algn="l"/>
              </a:tabLst>
            </a:pPr>
            <a:r>
              <a:rPr sz="850" spc="-5" dirty="0">
                <a:solidFill>
                  <a:srgbClr val="8597A3"/>
                </a:solidFill>
                <a:latin typeface="Tahoma"/>
                <a:cs typeface="Tahoma"/>
              </a:rPr>
              <a:t>Doing business with </a:t>
            </a:r>
            <a:r>
              <a:rPr sz="850" dirty="0">
                <a:solidFill>
                  <a:srgbClr val="8597A3"/>
                </a:solidFill>
                <a:latin typeface="Tahoma"/>
                <a:cs typeface="Tahoma"/>
              </a:rPr>
              <a:t>a </a:t>
            </a:r>
            <a:r>
              <a:rPr sz="850" spc="-5" dirty="0">
                <a:solidFill>
                  <a:srgbClr val="8597A3"/>
                </a:solidFill>
                <a:latin typeface="Tahoma"/>
                <a:cs typeface="Tahoma"/>
              </a:rPr>
              <a:t>company managed by </a:t>
            </a:r>
            <a:r>
              <a:rPr sz="850" dirty="0">
                <a:solidFill>
                  <a:srgbClr val="8597A3"/>
                </a:solidFill>
                <a:latin typeface="Tahoma"/>
                <a:cs typeface="Tahoma"/>
              </a:rPr>
              <a:t>a </a:t>
            </a:r>
            <a:r>
              <a:rPr sz="850" spc="-5" dirty="0">
                <a:solidFill>
                  <a:srgbClr val="8597A3"/>
                </a:solidFill>
                <a:latin typeface="Tahoma"/>
                <a:cs typeface="Tahoma"/>
              </a:rPr>
              <a:t>close friend </a:t>
            </a:r>
            <a:r>
              <a:rPr sz="850" dirty="0">
                <a:solidFill>
                  <a:srgbClr val="8597A3"/>
                </a:solidFill>
                <a:latin typeface="Tahoma"/>
                <a:cs typeface="Tahoma"/>
              </a:rPr>
              <a:t>or </a:t>
            </a:r>
            <a:r>
              <a:rPr sz="850" spc="-5" dirty="0">
                <a:solidFill>
                  <a:srgbClr val="8597A3"/>
                </a:solidFill>
                <a:latin typeface="Tahoma"/>
                <a:cs typeface="Tahoma"/>
              </a:rPr>
              <a:t>family </a:t>
            </a:r>
            <a:r>
              <a:rPr sz="850" dirty="0">
                <a:solidFill>
                  <a:srgbClr val="8597A3"/>
                </a:solidFill>
                <a:latin typeface="Tahoma"/>
                <a:cs typeface="Tahoma"/>
              </a:rPr>
              <a:t>member</a:t>
            </a:r>
            <a:endParaRPr sz="850">
              <a:latin typeface="Tahoma"/>
              <a:cs typeface="Tahoma"/>
            </a:endParaRPr>
          </a:p>
          <a:p>
            <a:pPr marL="156210" indent="-143510">
              <a:lnSpc>
                <a:spcPct val="100000"/>
              </a:lnSpc>
              <a:spcBef>
                <a:spcPts val="1230"/>
              </a:spcBef>
              <a:buClr>
                <a:srgbClr val="A30156"/>
              </a:buClr>
              <a:buSzPct val="141176"/>
              <a:buChar char="•"/>
              <a:tabLst>
                <a:tab pos="156845" algn="l"/>
              </a:tabLst>
            </a:pPr>
            <a:r>
              <a:rPr sz="850" spc="-10" dirty="0">
                <a:solidFill>
                  <a:srgbClr val="8597A3"/>
                </a:solidFill>
                <a:latin typeface="Tahoma"/>
                <a:cs typeface="Tahoma"/>
              </a:rPr>
              <a:t>Paying </a:t>
            </a:r>
            <a:r>
              <a:rPr sz="850" dirty="0">
                <a:solidFill>
                  <a:srgbClr val="8597A3"/>
                </a:solidFill>
                <a:latin typeface="Tahoma"/>
                <a:cs typeface="Tahoma"/>
              </a:rPr>
              <a:t>a </a:t>
            </a:r>
            <a:r>
              <a:rPr sz="850" spc="-5" dirty="0">
                <a:solidFill>
                  <a:srgbClr val="8597A3"/>
                </a:solidFill>
                <a:latin typeface="Tahoma"/>
                <a:cs typeface="Tahoma"/>
              </a:rPr>
              <a:t>supplier more than contractually agreed for the </a:t>
            </a:r>
            <a:r>
              <a:rPr sz="850" dirty="0">
                <a:solidFill>
                  <a:srgbClr val="8597A3"/>
                </a:solidFill>
                <a:latin typeface="Tahoma"/>
                <a:cs typeface="Tahoma"/>
              </a:rPr>
              <a:t>goods or </a:t>
            </a:r>
            <a:r>
              <a:rPr sz="850" spc="-5" dirty="0">
                <a:solidFill>
                  <a:srgbClr val="8597A3"/>
                </a:solidFill>
                <a:latin typeface="Tahoma"/>
                <a:cs typeface="Tahoma"/>
              </a:rPr>
              <a:t>services</a:t>
            </a:r>
            <a:endParaRPr sz="850">
              <a:latin typeface="Tahoma"/>
              <a:cs typeface="Tahoma"/>
            </a:endParaRPr>
          </a:p>
          <a:p>
            <a:pPr marL="156210" indent="-143510">
              <a:lnSpc>
                <a:spcPct val="100000"/>
              </a:lnSpc>
              <a:spcBef>
                <a:spcPts val="1230"/>
              </a:spcBef>
              <a:buClr>
                <a:srgbClr val="A30156"/>
              </a:buClr>
              <a:buSzPct val="141176"/>
              <a:buChar char="•"/>
              <a:tabLst>
                <a:tab pos="156845" algn="l"/>
              </a:tabLst>
            </a:pPr>
            <a:r>
              <a:rPr sz="850" spc="-5" dirty="0">
                <a:solidFill>
                  <a:srgbClr val="8597A3"/>
                </a:solidFill>
                <a:latin typeface="Tahoma"/>
                <a:cs typeface="Tahoma"/>
              </a:rPr>
              <a:t>Working </a:t>
            </a:r>
            <a:r>
              <a:rPr sz="850" dirty="0">
                <a:solidFill>
                  <a:srgbClr val="8597A3"/>
                </a:solidFill>
                <a:latin typeface="Tahoma"/>
                <a:cs typeface="Tahoma"/>
              </a:rPr>
              <a:t>as a </a:t>
            </a:r>
            <a:r>
              <a:rPr sz="850" spc="-5" dirty="0">
                <a:solidFill>
                  <a:srgbClr val="8597A3"/>
                </a:solidFill>
                <a:latin typeface="Tahoma"/>
                <a:cs typeface="Tahoma"/>
              </a:rPr>
              <a:t>consultant to </a:t>
            </a:r>
            <a:r>
              <a:rPr sz="850" dirty="0">
                <a:solidFill>
                  <a:srgbClr val="8597A3"/>
                </a:solidFill>
                <a:latin typeface="Tahoma"/>
                <a:cs typeface="Tahoma"/>
              </a:rPr>
              <a:t>a </a:t>
            </a:r>
            <a:r>
              <a:rPr sz="850" spc="-15" dirty="0">
                <a:solidFill>
                  <a:srgbClr val="8597A3"/>
                </a:solidFill>
                <a:latin typeface="Tahoma"/>
                <a:cs typeface="Tahoma"/>
              </a:rPr>
              <a:t>supplier, </a:t>
            </a:r>
            <a:r>
              <a:rPr sz="850" spc="-5" dirty="0">
                <a:solidFill>
                  <a:srgbClr val="8597A3"/>
                </a:solidFill>
                <a:latin typeface="Tahoma"/>
                <a:cs typeface="Tahoma"/>
              </a:rPr>
              <a:t>customer </a:t>
            </a:r>
            <a:r>
              <a:rPr sz="850" dirty="0">
                <a:solidFill>
                  <a:srgbClr val="8597A3"/>
                </a:solidFill>
                <a:latin typeface="Tahoma"/>
                <a:cs typeface="Tahoma"/>
              </a:rPr>
              <a:t>or </a:t>
            </a:r>
            <a:r>
              <a:rPr sz="850" spc="-5" dirty="0">
                <a:solidFill>
                  <a:srgbClr val="8597A3"/>
                </a:solidFill>
                <a:latin typeface="Tahoma"/>
                <a:cs typeface="Tahoma"/>
              </a:rPr>
              <a:t>competitor</a:t>
            </a:r>
            <a:endParaRPr sz="850">
              <a:latin typeface="Tahoma"/>
              <a:cs typeface="Tahoma"/>
            </a:endParaRPr>
          </a:p>
          <a:p>
            <a:pPr marL="156210" marR="5080" indent="-143510">
              <a:lnSpc>
                <a:spcPct val="107800"/>
              </a:lnSpc>
              <a:spcBef>
                <a:spcPts val="1150"/>
              </a:spcBef>
              <a:buClr>
                <a:srgbClr val="A30156"/>
              </a:buClr>
              <a:buSzPct val="141176"/>
              <a:buChar char="•"/>
              <a:tabLst>
                <a:tab pos="156845" algn="l"/>
              </a:tabLst>
            </a:pPr>
            <a:r>
              <a:rPr sz="850" dirty="0">
                <a:solidFill>
                  <a:srgbClr val="8597A3"/>
                </a:solidFill>
                <a:latin typeface="Tahoma"/>
                <a:cs typeface="Tahoma"/>
              </a:rPr>
              <a:t>Using </a:t>
            </a:r>
            <a:r>
              <a:rPr sz="850" spc="-10" dirty="0">
                <a:solidFill>
                  <a:srgbClr val="8597A3"/>
                </a:solidFill>
                <a:latin typeface="Tahoma"/>
                <a:cs typeface="Tahoma"/>
              </a:rPr>
              <a:t>confidential </a:t>
            </a:r>
            <a:r>
              <a:rPr sz="850" spc="-5" dirty="0">
                <a:solidFill>
                  <a:srgbClr val="8597A3"/>
                </a:solidFill>
                <a:latin typeface="Tahoma"/>
                <a:cs typeface="Tahoma"/>
              </a:rPr>
              <a:t>company information </a:t>
            </a:r>
            <a:r>
              <a:rPr sz="850" dirty="0">
                <a:solidFill>
                  <a:srgbClr val="8597A3"/>
                </a:solidFill>
                <a:latin typeface="Tahoma"/>
                <a:cs typeface="Tahoma"/>
              </a:rPr>
              <a:t>or </a:t>
            </a:r>
            <a:r>
              <a:rPr sz="850" spc="-5" dirty="0">
                <a:solidFill>
                  <a:srgbClr val="8597A3"/>
                </a:solidFill>
                <a:latin typeface="Tahoma"/>
                <a:cs typeface="Tahoma"/>
              </a:rPr>
              <a:t>improperly </a:t>
            </a:r>
            <a:r>
              <a:rPr sz="850" dirty="0">
                <a:solidFill>
                  <a:srgbClr val="8597A3"/>
                </a:solidFill>
                <a:latin typeface="Tahoma"/>
                <a:cs typeface="Tahoma"/>
              </a:rPr>
              <a:t>using </a:t>
            </a:r>
            <a:r>
              <a:rPr sz="850" spc="-5" dirty="0">
                <a:solidFill>
                  <a:srgbClr val="8597A3"/>
                </a:solidFill>
                <a:latin typeface="Tahoma"/>
                <a:cs typeface="Tahoma"/>
              </a:rPr>
              <a:t>company </a:t>
            </a:r>
            <a:r>
              <a:rPr sz="850" spc="-10" dirty="0">
                <a:solidFill>
                  <a:srgbClr val="8597A3"/>
                </a:solidFill>
                <a:latin typeface="Tahoma"/>
                <a:cs typeface="Tahoma"/>
              </a:rPr>
              <a:t>property,  </a:t>
            </a:r>
            <a:r>
              <a:rPr sz="850" spc="-5" dirty="0">
                <a:solidFill>
                  <a:srgbClr val="8597A3"/>
                </a:solidFill>
                <a:latin typeface="Tahoma"/>
                <a:cs typeface="Tahoma"/>
              </a:rPr>
              <a:t>information, </a:t>
            </a:r>
            <a:r>
              <a:rPr sz="850" dirty="0">
                <a:solidFill>
                  <a:srgbClr val="8597A3"/>
                </a:solidFill>
                <a:latin typeface="Tahoma"/>
                <a:cs typeface="Tahoma"/>
              </a:rPr>
              <a:t>or opportunities </a:t>
            </a:r>
            <a:r>
              <a:rPr sz="850" spc="-5" dirty="0">
                <a:solidFill>
                  <a:srgbClr val="8597A3"/>
                </a:solidFill>
                <a:latin typeface="Tahoma"/>
                <a:cs typeface="Tahoma"/>
              </a:rPr>
              <a:t>for </a:t>
            </a:r>
            <a:r>
              <a:rPr sz="850" dirty="0">
                <a:solidFill>
                  <a:srgbClr val="8597A3"/>
                </a:solidFill>
                <a:latin typeface="Tahoma"/>
                <a:cs typeface="Tahoma"/>
              </a:rPr>
              <a:t>personal </a:t>
            </a:r>
            <a:r>
              <a:rPr sz="850" spc="-5" dirty="0">
                <a:solidFill>
                  <a:srgbClr val="8597A3"/>
                </a:solidFill>
                <a:latin typeface="Tahoma"/>
                <a:cs typeface="Tahoma"/>
              </a:rPr>
              <a:t>benefit </a:t>
            </a:r>
            <a:r>
              <a:rPr sz="850" dirty="0">
                <a:solidFill>
                  <a:srgbClr val="8597A3"/>
                </a:solidFill>
                <a:latin typeface="Tahoma"/>
                <a:cs typeface="Tahoma"/>
              </a:rPr>
              <a:t>or </a:t>
            </a:r>
            <a:r>
              <a:rPr sz="850" spc="-5" dirty="0">
                <a:solidFill>
                  <a:srgbClr val="8597A3"/>
                </a:solidFill>
                <a:latin typeface="Tahoma"/>
                <a:cs typeface="Tahoma"/>
              </a:rPr>
              <a:t>the benefit </a:t>
            </a:r>
            <a:r>
              <a:rPr sz="850" dirty="0">
                <a:solidFill>
                  <a:srgbClr val="8597A3"/>
                </a:solidFill>
                <a:latin typeface="Tahoma"/>
                <a:cs typeface="Tahoma"/>
              </a:rPr>
              <a:t>of</a:t>
            </a:r>
            <a:r>
              <a:rPr sz="850" spc="15" dirty="0">
                <a:solidFill>
                  <a:srgbClr val="8597A3"/>
                </a:solidFill>
                <a:latin typeface="Tahoma"/>
                <a:cs typeface="Tahoma"/>
              </a:rPr>
              <a:t> </a:t>
            </a:r>
            <a:r>
              <a:rPr sz="850" dirty="0">
                <a:solidFill>
                  <a:srgbClr val="8597A3"/>
                </a:solidFill>
                <a:latin typeface="Tahoma"/>
                <a:cs typeface="Tahoma"/>
              </a:rPr>
              <a:t>others</a:t>
            </a:r>
            <a:endParaRPr sz="850">
              <a:latin typeface="Tahoma"/>
              <a:cs typeface="Tahoma"/>
            </a:endParaRPr>
          </a:p>
          <a:p>
            <a:pPr>
              <a:lnSpc>
                <a:spcPct val="100000"/>
              </a:lnSpc>
              <a:buClr>
                <a:srgbClr val="A30156"/>
              </a:buClr>
              <a:buFont typeface="Tahoma"/>
              <a:buChar char="•"/>
            </a:pPr>
            <a:endParaRPr sz="1000">
              <a:latin typeface="Times New Roman"/>
              <a:cs typeface="Times New Roman"/>
            </a:endParaRPr>
          </a:p>
          <a:p>
            <a:pPr marL="156210" marR="1188720" indent="-143510">
              <a:lnSpc>
                <a:spcPct val="107800"/>
              </a:lnSpc>
              <a:buClr>
                <a:srgbClr val="A30156"/>
              </a:buClr>
              <a:buSzPct val="141176"/>
              <a:buChar char="•"/>
              <a:tabLst>
                <a:tab pos="156845" algn="l"/>
              </a:tabLst>
            </a:pPr>
            <a:r>
              <a:rPr sz="850" spc="-5" dirty="0">
                <a:solidFill>
                  <a:srgbClr val="8597A3"/>
                </a:solidFill>
                <a:latin typeface="Tahoma"/>
                <a:cs typeface="Tahoma"/>
              </a:rPr>
              <a:t>Outside work that interferes with your performance </a:t>
            </a:r>
            <a:r>
              <a:rPr sz="850" dirty="0">
                <a:solidFill>
                  <a:srgbClr val="8597A3"/>
                </a:solidFill>
                <a:latin typeface="Tahoma"/>
                <a:cs typeface="Tahoma"/>
              </a:rPr>
              <a:t>at  </a:t>
            </a:r>
            <a:r>
              <a:rPr sz="850" spc="-5" dirty="0">
                <a:solidFill>
                  <a:srgbClr val="8597A3"/>
                </a:solidFill>
                <a:latin typeface="Tahoma"/>
                <a:cs typeface="Tahoma"/>
              </a:rPr>
              <a:t>work </a:t>
            </a:r>
            <a:r>
              <a:rPr sz="850" dirty="0">
                <a:solidFill>
                  <a:srgbClr val="8597A3"/>
                </a:solidFill>
                <a:latin typeface="Tahoma"/>
                <a:cs typeface="Tahoma"/>
              </a:rPr>
              <a:t>or </a:t>
            </a:r>
            <a:r>
              <a:rPr sz="850" spc="-5" dirty="0">
                <a:solidFill>
                  <a:srgbClr val="8597A3"/>
                </a:solidFill>
                <a:latin typeface="Tahoma"/>
                <a:cs typeface="Tahoma"/>
              </a:rPr>
              <a:t>diverts </a:t>
            </a:r>
            <a:r>
              <a:rPr sz="850" dirty="0">
                <a:solidFill>
                  <a:srgbClr val="8597A3"/>
                </a:solidFill>
                <a:latin typeface="Tahoma"/>
                <a:cs typeface="Tahoma"/>
              </a:rPr>
              <a:t>business </a:t>
            </a:r>
            <a:r>
              <a:rPr sz="850" spc="-10" dirty="0">
                <a:solidFill>
                  <a:srgbClr val="8597A3"/>
                </a:solidFill>
                <a:latin typeface="Tahoma"/>
                <a:cs typeface="Tahoma"/>
              </a:rPr>
              <a:t>away </a:t>
            </a:r>
            <a:r>
              <a:rPr sz="850" spc="-5" dirty="0">
                <a:solidFill>
                  <a:srgbClr val="8597A3"/>
                </a:solidFill>
                <a:latin typeface="Tahoma"/>
                <a:cs typeface="Tahoma"/>
              </a:rPr>
              <a:t>from the</a:t>
            </a:r>
            <a:r>
              <a:rPr sz="850" dirty="0">
                <a:solidFill>
                  <a:srgbClr val="8597A3"/>
                </a:solidFill>
                <a:latin typeface="Tahoma"/>
                <a:cs typeface="Tahoma"/>
              </a:rPr>
              <a:t> </a:t>
            </a:r>
            <a:r>
              <a:rPr sz="850" spc="-5" dirty="0">
                <a:solidFill>
                  <a:srgbClr val="8597A3"/>
                </a:solidFill>
                <a:latin typeface="Tahoma"/>
                <a:cs typeface="Tahoma"/>
              </a:rPr>
              <a:t>Company</a:t>
            </a:r>
            <a:endParaRPr sz="850">
              <a:latin typeface="Tahoma"/>
              <a:cs typeface="Tahoma"/>
            </a:endParaRPr>
          </a:p>
          <a:p>
            <a:pPr>
              <a:lnSpc>
                <a:spcPct val="100000"/>
              </a:lnSpc>
              <a:buClr>
                <a:srgbClr val="A30156"/>
              </a:buClr>
              <a:buFont typeface="Tahoma"/>
              <a:buChar char="•"/>
            </a:pPr>
            <a:endParaRPr sz="1000">
              <a:latin typeface="Times New Roman"/>
              <a:cs typeface="Times New Roman"/>
            </a:endParaRPr>
          </a:p>
          <a:p>
            <a:pPr marL="156210" marR="1046480" indent="-143510">
              <a:lnSpc>
                <a:spcPct val="107800"/>
              </a:lnSpc>
              <a:buClr>
                <a:srgbClr val="A30156"/>
              </a:buClr>
              <a:buSzPct val="141176"/>
              <a:buChar char="•"/>
              <a:tabLst>
                <a:tab pos="156845" algn="l"/>
              </a:tabLst>
            </a:pPr>
            <a:r>
              <a:rPr sz="850" spc="-5" dirty="0">
                <a:solidFill>
                  <a:srgbClr val="8597A3"/>
                </a:solidFill>
                <a:latin typeface="Tahoma"/>
                <a:cs typeface="Tahoma"/>
              </a:rPr>
              <a:t>Financial investments that may reasonably </a:t>
            </a:r>
            <a:r>
              <a:rPr sz="850" dirty="0">
                <a:solidFill>
                  <a:srgbClr val="8597A3"/>
                </a:solidFill>
                <a:latin typeface="Tahoma"/>
                <a:cs typeface="Tahoma"/>
              </a:rPr>
              <a:t>be </a:t>
            </a:r>
            <a:r>
              <a:rPr sz="850" spc="-10" dirty="0">
                <a:solidFill>
                  <a:srgbClr val="8597A3"/>
                </a:solidFill>
                <a:latin typeface="Tahoma"/>
                <a:cs typeface="Tahoma"/>
              </a:rPr>
              <a:t>considered  </a:t>
            </a:r>
            <a:r>
              <a:rPr sz="850" spc="-5" dirty="0">
                <a:solidFill>
                  <a:srgbClr val="8597A3"/>
                </a:solidFill>
                <a:latin typeface="Tahoma"/>
                <a:cs typeface="Tahoma"/>
              </a:rPr>
              <a:t>to </a:t>
            </a:r>
            <a:r>
              <a:rPr sz="850" dirty="0">
                <a:solidFill>
                  <a:srgbClr val="8597A3"/>
                </a:solidFill>
                <a:latin typeface="Tahoma"/>
                <a:cs typeface="Tahoma"/>
              </a:rPr>
              <a:t>lessen </a:t>
            </a:r>
            <a:r>
              <a:rPr sz="850" spc="-5" dirty="0">
                <a:solidFill>
                  <a:srgbClr val="8597A3"/>
                </a:solidFill>
                <a:latin typeface="Tahoma"/>
                <a:cs typeface="Tahoma"/>
              </a:rPr>
              <a:t>your impartiality</a:t>
            </a:r>
            <a:endParaRPr sz="850">
              <a:latin typeface="Tahoma"/>
              <a:cs typeface="Tahoma"/>
            </a:endParaRPr>
          </a:p>
        </p:txBody>
      </p:sp>
      <p:sp>
        <p:nvSpPr>
          <p:cNvPr id="14" name="object 14"/>
          <p:cNvSpPr txBox="1"/>
          <p:nvPr/>
        </p:nvSpPr>
        <p:spPr>
          <a:xfrm>
            <a:off x="5783314" y="1760791"/>
            <a:ext cx="3925570" cy="988732"/>
          </a:xfrm>
          <a:prstGeom prst="rect">
            <a:avLst/>
          </a:prstGeom>
        </p:spPr>
        <p:txBody>
          <a:bodyPr vert="horz" wrap="square" lIns="0" tIns="12700" rIns="0" bIns="0" rtlCol="0">
            <a:spAutoFit/>
          </a:bodyPr>
          <a:lstStyle/>
          <a:p>
            <a:pPr marL="12700" marR="5080">
              <a:lnSpc>
                <a:spcPct val="107800"/>
              </a:lnSpc>
              <a:spcBef>
                <a:spcPts val="100"/>
              </a:spcBef>
            </a:pP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provide written disclosure </a:t>
            </a:r>
            <a:r>
              <a:rPr sz="850" dirty="0">
                <a:solidFill>
                  <a:srgbClr val="8597A3"/>
                </a:solidFill>
                <a:latin typeface="Tahoma"/>
                <a:cs typeface="Tahoma"/>
              </a:rPr>
              <a:t>of </a:t>
            </a:r>
            <a:r>
              <a:rPr sz="850" spc="-5" dirty="0">
                <a:solidFill>
                  <a:srgbClr val="8597A3"/>
                </a:solidFill>
                <a:latin typeface="Tahoma"/>
                <a:cs typeface="Tahoma"/>
              </a:rPr>
              <a:t>any </a:t>
            </a:r>
            <a:r>
              <a:rPr sz="850" dirty="0">
                <a:solidFill>
                  <a:srgbClr val="8597A3"/>
                </a:solidFill>
                <a:latin typeface="Tahoma"/>
                <a:cs typeface="Tahoma"/>
              </a:rPr>
              <a:t>actual or potential </a:t>
            </a:r>
            <a:r>
              <a:rPr sz="850" spc="-10" dirty="0">
                <a:solidFill>
                  <a:srgbClr val="8597A3"/>
                </a:solidFill>
                <a:latin typeface="Tahoma"/>
                <a:cs typeface="Tahoma"/>
              </a:rPr>
              <a:t>conflict </a:t>
            </a:r>
            <a:r>
              <a:rPr sz="850" dirty="0">
                <a:solidFill>
                  <a:srgbClr val="8597A3"/>
                </a:solidFill>
                <a:latin typeface="Tahoma"/>
                <a:cs typeface="Tahoma"/>
              </a:rPr>
              <a:t>of </a:t>
            </a:r>
            <a:r>
              <a:rPr sz="850" spc="-5" dirty="0">
                <a:solidFill>
                  <a:srgbClr val="8597A3"/>
                </a:solidFill>
                <a:latin typeface="Tahoma"/>
                <a:cs typeface="Tahoma"/>
              </a:rPr>
              <a:t>interest  to your </a:t>
            </a:r>
            <a:r>
              <a:rPr sz="850" spc="-15" dirty="0">
                <a:solidFill>
                  <a:srgbClr val="8597A3"/>
                </a:solidFill>
                <a:latin typeface="Tahoma"/>
                <a:cs typeface="Tahoma"/>
              </a:rPr>
              <a:t>supervisor, </a:t>
            </a:r>
            <a:r>
              <a:rPr sz="850" dirty="0">
                <a:solidFill>
                  <a:srgbClr val="8597A3"/>
                </a:solidFill>
                <a:latin typeface="Tahoma"/>
                <a:cs typeface="Tahoma"/>
              </a:rPr>
              <a:t>manager or </a:t>
            </a:r>
            <a:r>
              <a:rPr sz="850" spc="-5" dirty="0">
                <a:solidFill>
                  <a:srgbClr val="8597A3"/>
                </a:solidFill>
                <a:latin typeface="Tahoma"/>
                <a:cs typeface="Tahoma"/>
              </a:rPr>
              <a:t>Human </a:t>
            </a:r>
            <a:r>
              <a:rPr sz="850" spc="-10" dirty="0">
                <a:solidFill>
                  <a:srgbClr val="8597A3"/>
                </a:solidFill>
                <a:latin typeface="Tahoma"/>
                <a:cs typeface="Tahoma"/>
              </a:rPr>
              <a:t>Resources, </a:t>
            </a:r>
            <a:r>
              <a:rPr sz="850" spc="-5" dirty="0">
                <a:solidFill>
                  <a:srgbClr val="8597A3"/>
                </a:solidFill>
                <a:latin typeface="Tahoma"/>
                <a:cs typeface="Tahoma"/>
              </a:rPr>
              <a:t>even </a:t>
            </a:r>
            <a:r>
              <a:rPr sz="850" dirty="0">
                <a:solidFill>
                  <a:srgbClr val="8597A3"/>
                </a:solidFill>
                <a:latin typeface="Tahoma"/>
                <a:cs typeface="Tahoma"/>
              </a:rPr>
              <a:t>if </a:t>
            </a:r>
            <a:r>
              <a:rPr sz="850" spc="-5" dirty="0">
                <a:solidFill>
                  <a:srgbClr val="8597A3"/>
                </a:solidFill>
                <a:latin typeface="Tahoma"/>
                <a:cs typeface="Tahoma"/>
              </a:rPr>
              <a:t>the conflict </a:t>
            </a:r>
            <a:r>
              <a:rPr sz="850" dirty="0">
                <a:solidFill>
                  <a:srgbClr val="8597A3"/>
                </a:solidFill>
                <a:latin typeface="Tahoma"/>
                <a:cs typeface="Tahoma"/>
              </a:rPr>
              <a:t>of </a:t>
            </a:r>
            <a:r>
              <a:rPr sz="850" spc="-5" dirty="0">
                <a:solidFill>
                  <a:srgbClr val="8597A3"/>
                </a:solidFill>
                <a:latin typeface="Tahoma"/>
                <a:cs typeface="Tahoma"/>
              </a:rPr>
              <a:t>interest  </a:t>
            </a:r>
            <a:r>
              <a:rPr sz="850" dirty="0">
                <a:solidFill>
                  <a:srgbClr val="8597A3"/>
                </a:solidFill>
                <a:latin typeface="Tahoma"/>
                <a:cs typeface="Tahoma"/>
              </a:rPr>
              <a:t>is </a:t>
            </a:r>
            <a:r>
              <a:rPr sz="850" spc="-5" dirty="0">
                <a:solidFill>
                  <a:srgbClr val="8597A3"/>
                </a:solidFill>
                <a:latin typeface="Tahoma"/>
                <a:cs typeface="Tahoma"/>
              </a:rPr>
              <a:t>realised </a:t>
            </a:r>
            <a:r>
              <a:rPr sz="850" dirty="0">
                <a:solidFill>
                  <a:srgbClr val="8597A3"/>
                </a:solidFill>
                <a:latin typeface="Tahoma"/>
                <a:cs typeface="Tahoma"/>
              </a:rPr>
              <a:t>after </a:t>
            </a:r>
            <a:r>
              <a:rPr sz="850" spc="-5" dirty="0">
                <a:solidFill>
                  <a:srgbClr val="8597A3"/>
                </a:solidFill>
                <a:latin typeface="Tahoma"/>
                <a:cs typeface="Tahoma"/>
              </a:rPr>
              <a:t>the situation </a:t>
            </a:r>
            <a:r>
              <a:rPr sz="850" dirty="0">
                <a:solidFill>
                  <a:srgbClr val="8597A3"/>
                </a:solidFill>
                <a:latin typeface="Tahoma"/>
                <a:cs typeface="Tahoma"/>
              </a:rPr>
              <a:t>has arisen. </a:t>
            </a:r>
            <a:r>
              <a:rPr sz="850" spc="-5" dirty="0">
                <a:solidFill>
                  <a:srgbClr val="8597A3"/>
                </a:solidFill>
                <a:latin typeface="Tahoma"/>
                <a:cs typeface="Tahoma"/>
              </a:rPr>
              <a:t>If you consider </a:t>
            </a:r>
            <a:r>
              <a:rPr sz="850" dirty="0">
                <a:solidFill>
                  <a:srgbClr val="8597A3"/>
                </a:solidFill>
                <a:latin typeface="Tahoma"/>
                <a:cs typeface="Tahoma"/>
              </a:rPr>
              <a:t>undertaking an </a:t>
            </a:r>
            <a:r>
              <a:rPr sz="850" spc="-10" dirty="0">
                <a:solidFill>
                  <a:srgbClr val="8597A3"/>
                </a:solidFill>
                <a:latin typeface="Tahoma"/>
                <a:cs typeface="Tahoma"/>
              </a:rPr>
              <a:t>activity,  </a:t>
            </a:r>
            <a:r>
              <a:rPr sz="850" dirty="0">
                <a:solidFill>
                  <a:srgbClr val="8597A3"/>
                </a:solidFill>
                <a:latin typeface="Tahoma"/>
                <a:cs typeface="Tahoma"/>
              </a:rPr>
              <a:t>including an </a:t>
            </a:r>
            <a:r>
              <a:rPr sz="850" spc="-10" dirty="0">
                <a:solidFill>
                  <a:srgbClr val="8597A3"/>
                </a:solidFill>
                <a:latin typeface="Tahoma"/>
                <a:cs typeface="Tahoma"/>
              </a:rPr>
              <a:t>investment </a:t>
            </a:r>
            <a:r>
              <a:rPr sz="850" spc="-5" dirty="0">
                <a:solidFill>
                  <a:srgbClr val="8597A3"/>
                </a:solidFill>
                <a:latin typeface="Tahoma"/>
                <a:cs typeface="Tahoma"/>
              </a:rPr>
              <a:t>that may create </a:t>
            </a:r>
            <a:r>
              <a:rPr sz="850" dirty="0">
                <a:solidFill>
                  <a:srgbClr val="8597A3"/>
                </a:solidFill>
                <a:latin typeface="Tahoma"/>
                <a:cs typeface="Tahoma"/>
              </a:rPr>
              <a:t>an actual, </a:t>
            </a:r>
            <a:r>
              <a:rPr sz="850" spc="-5" dirty="0">
                <a:solidFill>
                  <a:srgbClr val="8597A3"/>
                </a:solidFill>
                <a:latin typeface="Tahoma"/>
                <a:cs typeface="Tahoma"/>
              </a:rPr>
              <a:t>apparent </a:t>
            </a:r>
            <a:r>
              <a:rPr sz="850" dirty="0">
                <a:solidFill>
                  <a:srgbClr val="8597A3"/>
                </a:solidFill>
                <a:latin typeface="Tahoma"/>
                <a:cs typeface="Tahoma"/>
              </a:rPr>
              <a:t>or potential </a:t>
            </a:r>
            <a:r>
              <a:rPr sz="850" spc="-5" dirty="0">
                <a:solidFill>
                  <a:srgbClr val="8597A3"/>
                </a:solidFill>
                <a:latin typeface="Tahoma"/>
                <a:cs typeface="Tahoma"/>
              </a:rPr>
              <a:t>conflict  </a:t>
            </a:r>
            <a:r>
              <a:rPr sz="850" dirty="0">
                <a:solidFill>
                  <a:srgbClr val="8597A3"/>
                </a:solidFill>
                <a:latin typeface="Tahoma"/>
                <a:cs typeface="Tahoma"/>
              </a:rPr>
              <a:t>of </a:t>
            </a:r>
            <a:r>
              <a:rPr sz="850" spc="-5" dirty="0">
                <a:solidFill>
                  <a:srgbClr val="8597A3"/>
                </a:solidFill>
                <a:latin typeface="Tahoma"/>
                <a:cs typeface="Tahoma"/>
              </a:rPr>
              <a:t>interest, you </a:t>
            </a:r>
            <a:r>
              <a:rPr sz="850" dirty="0">
                <a:solidFill>
                  <a:srgbClr val="8597A3"/>
                </a:solidFill>
                <a:latin typeface="Tahoma"/>
                <a:cs typeface="Tahoma"/>
              </a:rPr>
              <a:t>must </a:t>
            </a:r>
            <a:r>
              <a:rPr sz="850" spc="-5" dirty="0">
                <a:solidFill>
                  <a:srgbClr val="8597A3"/>
                </a:solidFill>
                <a:latin typeface="Tahoma"/>
                <a:cs typeface="Tahoma"/>
              </a:rPr>
              <a:t>seek written approval from your </a:t>
            </a:r>
            <a:r>
              <a:rPr sz="850" spc="-15" dirty="0">
                <a:solidFill>
                  <a:srgbClr val="8597A3"/>
                </a:solidFill>
                <a:latin typeface="Tahoma"/>
                <a:cs typeface="Tahoma"/>
              </a:rPr>
              <a:t>supervisor, </a:t>
            </a:r>
            <a:r>
              <a:rPr sz="850" dirty="0">
                <a:solidFill>
                  <a:srgbClr val="8597A3"/>
                </a:solidFill>
                <a:latin typeface="Tahoma"/>
                <a:cs typeface="Tahoma"/>
              </a:rPr>
              <a:t>manager or  </a:t>
            </a:r>
            <a:r>
              <a:rPr sz="850" spc="-5" dirty="0">
                <a:solidFill>
                  <a:srgbClr val="8597A3"/>
                </a:solidFill>
                <a:latin typeface="Tahoma"/>
                <a:cs typeface="Tahoma"/>
              </a:rPr>
              <a:t>Human </a:t>
            </a:r>
            <a:r>
              <a:rPr sz="850" spc="-10" dirty="0">
                <a:solidFill>
                  <a:srgbClr val="8597A3"/>
                </a:solidFill>
                <a:latin typeface="Tahoma"/>
                <a:cs typeface="Tahoma"/>
              </a:rPr>
              <a:t>Resources, </a:t>
            </a:r>
            <a:r>
              <a:rPr sz="850" dirty="0">
                <a:solidFill>
                  <a:srgbClr val="8597A3"/>
                </a:solidFill>
                <a:latin typeface="Tahoma"/>
                <a:cs typeface="Tahoma"/>
              </a:rPr>
              <a:t>immediately </a:t>
            </a:r>
            <a:r>
              <a:rPr sz="850" spc="-5" dirty="0">
                <a:solidFill>
                  <a:srgbClr val="8597A3"/>
                </a:solidFill>
                <a:latin typeface="Tahoma"/>
                <a:cs typeface="Tahoma"/>
              </a:rPr>
              <a:t>who will keep </a:t>
            </a:r>
            <a:r>
              <a:rPr sz="850" dirty="0">
                <a:solidFill>
                  <a:srgbClr val="8597A3"/>
                </a:solidFill>
                <a:latin typeface="Tahoma"/>
                <a:cs typeface="Tahoma"/>
              </a:rPr>
              <a:t>a </a:t>
            </a:r>
            <a:r>
              <a:rPr sz="850" spc="-5" dirty="0">
                <a:solidFill>
                  <a:srgbClr val="8597A3"/>
                </a:solidFill>
                <a:latin typeface="Tahoma"/>
                <a:cs typeface="Tahoma"/>
              </a:rPr>
              <a:t>written record </a:t>
            </a:r>
            <a:r>
              <a:rPr sz="850" dirty="0">
                <a:solidFill>
                  <a:srgbClr val="8597A3"/>
                </a:solidFill>
                <a:latin typeface="Tahoma"/>
                <a:cs typeface="Tahoma"/>
              </a:rPr>
              <a:t>of </a:t>
            </a:r>
            <a:r>
              <a:rPr sz="850" spc="-5" dirty="0">
                <a:solidFill>
                  <a:srgbClr val="8597A3"/>
                </a:solidFill>
                <a:latin typeface="Tahoma"/>
                <a:cs typeface="Tahoma"/>
              </a:rPr>
              <a:t>such disclosures  </a:t>
            </a:r>
            <a:r>
              <a:rPr sz="850" dirty="0">
                <a:solidFill>
                  <a:srgbClr val="8597A3"/>
                </a:solidFill>
                <a:latin typeface="Tahoma"/>
                <a:cs typeface="Tahoma"/>
              </a:rPr>
              <a:t>and </a:t>
            </a:r>
            <a:r>
              <a:rPr sz="850" spc="-5" dirty="0">
                <a:solidFill>
                  <a:srgbClr val="8597A3"/>
                </a:solidFill>
                <a:latin typeface="Tahoma"/>
                <a:cs typeface="Tahoma"/>
              </a:rPr>
              <a:t>approvals </a:t>
            </a:r>
            <a:r>
              <a:rPr sz="850" dirty="0">
                <a:solidFill>
                  <a:srgbClr val="8597A3"/>
                </a:solidFill>
                <a:latin typeface="Tahoma"/>
                <a:cs typeface="Tahoma"/>
              </a:rPr>
              <a:t>on </a:t>
            </a:r>
            <a:r>
              <a:rPr sz="850" spc="-10" dirty="0">
                <a:solidFill>
                  <a:srgbClr val="8597A3"/>
                </a:solidFill>
                <a:latin typeface="Tahoma"/>
                <a:cs typeface="Tahoma"/>
              </a:rPr>
              <a:t>file</a:t>
            </a:r>
            <a:r>
              <a:rPr sz="850" spc="-10" dirty="0" smtClean="0">
                <a:solidFill>
                  <a:srgbClr val="8597A3"/>
                </a:solidFill>
                <a:latin typeface="Tahoma"/>
                <a:cs typeface="Tahoma"/>
              </a:rPr>
              <a:t>.</a:t>
            </a:r>
            <a:endParaRPr sz="850" dirty="0">
              <a:latin typeface="Tahoma"/>
              <a:cs typeface="Tahoma"/>
            </a:endParaRPr>
          </a:p>
        </p:txBody>
      </p:sp>
      <p:sp>
        <p:nvSpPr>
          <p:cNvPr id="15" name="object 15"/>
          <p:cNvSpPr/>
          <p:nvPr/>
        </p:nvSpPr>
        <p:spPr>
          <a:xfrm>
            <a:off x="0" y="5014173"/>
            <a:ext cx="4293235" cy="2546350"/>
          </a:xfrm>
          <a:custGeom>
            <a:avLst/>
            <a:gdLst/>
            <a:ahLst/>
            <a:cxnLst/>
            <a:rect l="l" t="t" r="r" b="b"/>
            <a:pathLst>
              <a:path w="4293235" h="2546350">
                <a:moveTo>
                  <a:pt x="0" y="0"/>
                </a:moveTo>
                <a:lnTo>
                  <a:pt x="0" y="403331"/>
                </a:lnTo>
                <a:lnTo>
                  <a:pt x="4292994" y="2545831"/>
                </a:lnTo>
                <a:lnTo>
                  <a:pt x="0" y="0"/>
                </a:lnTo>
                <a:close/>
              </a:path>
            </a:pathLst>
          </a:custGeom>
          <a:solidFill>
            <a:srgbClr val="8597A3"/>
          </a:solid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17" name="object 17"/>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86999" y="3546005"/>
            <a:ext cx="4905003" cy="30879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 y="5706002"/>
            <a:ext cx="10692130" cy="1001394"/>
          </a:xfrm>
          <a:custGeom>
            <a:avLst/>
            <a:gdLst/>
            <a:ahLst/>
            <a:cxnLst/>
            <a:rect l="l" t="t" r="r" b="b"/>
            <a:pathLst>
              <a:path w="10692130" h="1001395">
                <a:moveTo>
                  <a:pt x="0" y="0"/>
                </a:moveTo>
                <a:lnTo>
                  <a:pt x="10692003" y="1000798"/>
                </a:lnTo>
                <a:lnTo>
                  <a:pt x="10692003" y="555637"/>
                </a:lnTo>
                <a:lnTo>
                  <a:pt x="0" y="0"/>
                </a:lnTo>
                <a:close/>
              </a:path>
            </a:pathLst>
          </a:custGeom>
          <a:solidFill>
            <a:srgbClr val="A30156"/>
          </a:solidFill>
        </p:spPr>
        <p:txBody>
          <a:bodyPr wrap="square" lIns="0" tIns="0" rIns="0" bIns="0" rtlCol="0"/>
          <a:lstStyle/>
          <a:p>
            <a:endParaRPr/>
          </a:p>
        </p:txBody>
      </p:sp>
      <p:sp>
        <p:nvSpPr>
          <p:cNvPr id="4" name="object 4"/>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5" name="object 5"/>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6" name="object 6"/>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7" name="object 7"/>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8" name="object 8"/>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9" name="object 9"/>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0" name="object 10"/>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1" name="object 11"/>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2" name="object 12"/>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3" name="object 13"/>
          <p:cNvSpPr txBox="1"/>
          <p:nvPr/>
        </p:nvSpPr>
        <p:spPr>
          <a:xfrm>
            <a:off x="5423299" y="995570"/>
            <a:ext cx="4242435" cy="2251075"/>
          </a:xfrm>
          <a:prstGeom prst="rect">
            <a:avLst/>
          </a:prstGeom>
        </p:spPr>
        <p:txBody>
          <a:bodyPr vert="horz" wrap="square" lIns="0" tIns="73660" rIns="0" bIns="0" rtlCol="0">
            <a:spAutoFit/>
          </a:bodyPr>
          <a:lstStyle/>
          <a:p>
            <a:pPr marL="12700" marR="487045">
              <a:lnSpc>
                <a:spcPts val="2400"/>
              </a:lnSpc>
              <a:spcBef>
                <a:spcPts val="580"/>
              </a:spcBef>
            </a:pPr>
            <a:r>
              <a:rPr sz="2400" b="1" spc="-5" dirty="0">
                <a:solidFill>
                  <a:srgbClr val="8597A3"/>
                </a:solidFill>
                <a:latin typeface="Tahoma"/>
                <a:cs typeface="Tahoma"/>
              </a:rPr>
              <a:t>Prevention of</a:t>
            </a:r>
            <a:r>
              <a:rPr sz="2400" b="1" spc="-95" dirty="0">
                <a:solidFill>
                  <a:srgbClr val="8597A3"/>
                </a:solidFill>
                <a:latin typeface="Tahoma"/>
                <a:cs typeface="Tahoma"/>
              </a:rPr>
              <a:t> </a:t>
            </a:r>
            <a:r>
              <a:rPr sz="2400" b="1" dirty="0">
                <a:solidFill>
                  <a:srgbClr val="8597A3"/>
                </a:solidFill>
                <a:latin typeface="Tahoma"/>
                <a:cs typeface="Tahoma"/>
              </a:rPr>
              <a:t>workplace  violence</a:t>
            </a:r>
            <a:endParaRPr sz="2400" dirty="0">
              <a:latin typeface="Tahoma"/>
              <a:cs typeface="Tahoma"/>
            </a:endParaRPr>
          </a:p>
          <a:p>
            <a:pPr marL="372110" marR="5080">
              <a:lnSpc>
                <a:spcPct val="107800"/>
              </a:lnSpc>
              <a:spcBef>
                <a:spcPts val="825"/>
              </a:spcBef>
            </a:pPr>
            <a:r>
              <a:rPr sz="850" spc="-5" dirty="0">
                <a:solidFill>
                  <a:srgbClr val="8597A3"/>
                </a:solidFill>
                <a:latin typeface="Tahoma"/>
                <a:cs typeface="Tahoma"/>
              </a:rPr>
              <a:t>Any kind </a:t>
            </a:r>
            <a:r>
              <a:rPr sz="850" dirty="0">
                <a:solidFill>
                  <a:srgbClr val="8597A3"/>
                </a:solidFill>
                <a:latin typeface="Tahoma"/>
                <a:cs typeface="Tahoma"/>
              </a:rPr>
              <a:t>of </a:t>
            </a:r>
            <a:r>
              <a:rPr sz="850" spc="-5" dirty="0">
                <a:solidFill>
                  <a:srgbClr val="8597A3"/>
                </a:solidFill>
                <a:latin typeface="Tahoma"/>
                <a:cs typeface="Tahoma"/>
              </a:rPr>
              <a:t>hostile, violent, </a:t>
            </a:r>
            <a:r>
              <a:rPr sz="850" dirty="0">
                <a:solidFill>
                  <a:srgbClr val="8597A3"/>
                </a:solidFill>
                <a:latin typeface="Tahoma"/>
                <a:cs typeface="Tahoma"/>
              </a:rPr>
              <a:t>intimidating, </a:t>
            </a:r>
            <a:r>
              <a:rPr sz="850" spc="-5" dirty="0">
                <a:solidFill>
                  <a:srgbClr val="8597A3"/>
                </a:solidFill>
                <a:latin typeface="Tahoma"/>
                <a:cs typeface="Tahoma"/>
              </a:rPr>
              <a:t>threatening </a:t>
            </a:r>
            <a:r>
              <a:rPr sz="850" dirty="0">
                <a:solidFill>
                  <a:srgbClr val="8597A3"/>
                </a:solidFill>
                <a:latin typeface="Tahoma"/>
                <a:cs typeface="Tahoma"/>
              </a:rPr>
              <a:t>or other </a:t>
            </a:r>
            <a:r>
              <a:rPr sz="850" spc="-5" dirty="0">
                <a:solidFill>
                  <a:srgbClr val="8597A3"/>
                </a:solidFill>
                <a:latin typeface="Tahoma"/>
                <a:cs typeface="Tahoma"/>
              </a:rPr>
              <a:t>aggressive conduct  </a:t>
            </a:r>
            <a:r>
              <a:rPr sz="850" dirty="0">
                <a:solidFill>
                  <a:srgbClr val="8597A3"/>
                </a:solidFill>
                <a:latin typeface="Tahoma"/>
                <a:cs typeface="Tahoma"/>
              </a:rPr>
              <a:t>in </a:t>
            </a:r>
            <a:r>
              <a:rPr sz="850" spc="-5" dirty="0">
                <a:solidFill>
                  <a:srgbClr val="8597A3"/>
                </a:solidFill>
                <a:latin typeface="Tahoma"/>
                <a:cs typeface="Tahoma"/>
              </a:rPr>
              <a:t>the workplace will </a:t>
            </a:r>
            <a:r>
              <a:rPr sz="850" dirty="0">
                <a:solidFill>
                  <a:srgbClr val="8597A3"/>
                </a:solidFill>
                <a:latin typeface="Tahoma"/>
                <a:cs typeface="Tahoma"/>
              </a:rPr>
              <a:t>not be </a:t>
            </a:r>
            <a:r>
              <a:rPr sz="850" spc="-5" dirty="0">
                <a:solidFill>
                  <a:srgbClr val="8597A3"/>
                </a:solidFill>
                <a:latin typeface="Tahoma"/>
                <a:cs typeface="Tahoma"/>
              </a:rPr>
              <a:t>tolerated. </a:t>
            </a:r>
            <a:r>
              <a:rPr sz="850" dirty="0">
                <a:solidFill>
                  <a:srgbClr val="8597A3"/>
                </a:solidFill>
                <a:latin typeface="Tahoma"/>
                <a:cs typeface="Tahoma"/>
              </a:rPr>
              <a:t>This </a:t>
            </a:r>
            <a:r>
              <a:rPr sz="850" spc="-5" dirty="0">
                <a:solidFill>
                  <a:srgbClr val="8597A3"/>
                </a:solidFill>
                <a:latin typeface="Tahoma"/>
                <a:cs typeface="Tahoma"/>
              </a:rPr>
              <a:t>behaviour could </a:t>
            </a:r>
            <a:r>
              <a:rPr sz="850" dirty="0">
                <a:solidFill>
                  <a:srgbClr val="8597A3"/>
                </a:solidFill>
                <a:latin typeface="Tahoma"/>
                <a:cs typeface="Tahoma"/>
              </a:rPr>
              <a:t>include pushing,  </a:t>
            </a:r>
            <a:r>
              <a:rPr sz="850" spc="-5" dirty="0">
                <a:solidFill>
                  <a:srgbClr val="8597A3"/>
                </a:solidFill>
                <a:latin typeface="Tahoma"/>
                <a:cs typeface="Tahoma"/>
              </a:rPr>
              <a:t>hitting, </a:t>
            </a:r>
            <a:r>
              <a:rPr sz="850" dirty="0">
                <a:solidFill>
                  <a:srgbClr val="8597A3"/>
                </a:solidFill>
                <a:latin typeface="Tahoma"/>
                <a:cs typeface="Tahoma"/>
              </a:rPr>
              <a:t>or </a:t>
            </a:r>
            <a:r>
              <a:rPr sz="850" spc="-5" dirty="0">
                <a:solidFill>
                  <a:srgbClr val="8597A3"/>
                </a:solidFill>
                <a:latin typeface="Tahoma"/>
                <a:cs typeface="Tahoma"/>
              </a:rPr>
              <a:t>any type </a:t>
            </a:r>
            <a:r>
              <a:rPr sz="850" dirty="0">
                <a:solidFill>
                  <a:srgbClr val="8597A3"/>
                </a:solidFill>
                <a:latin typeface="Tahoma"/>
                <a:cs typeface="Tahoma"/>
              </a:rPr>
              <a:t>of potentially </a:t>
            </a:r>
            <a:r>
              <a:rPr sz="850" spc="-5" dirty="0">
                <a:solidFill>
                  <a:srgbClr val="8597A3"/>
                </a:solidFill>
                <a:latin typeface="Tahoma"/>
                <a:cs typeface="Tahoma"/>
              </a:rPr>
              <a:t>dangerous physical </a:t>
            </a:r>
            <a:r>
              <a:rPr sz="850" dirty="0">
                <a:solidFill>
                  <a:srgbClr val="8597A3"/>
                </a:solidFill>
                <a:latin typeface="Tahoma"/>
                <a:cs typeface="Tahoma"/>
              </a:rPr>
              <a:t>acts. </a:t>
            </a:r>
            <a:r>
              <a:rPr sz="850" spc="-20" dirty="0">
                <a:solidFill>
                  <a:srgbClr val="8597A3"/>
                </a:solidFill>
                <a:latin typeface="Tahoma"/>
                <a:cs typeface="Tahoma"/>
              </a:rPr>
              <a:t>You </a:t>
            </a:r>
            <a:r>
              <a:rPr sz="850" dirty="0">
                <a:solidFill>
                  <a:srgbClr val="8597A3"/>
                </a:solidFill>
                <a:latin typeface="Tahoma"/>
                <a:cs typeface="Tahoma"/>
              </a:rPr>
              <a:t>must not bring,  possess or use a </a:t>
            </a:r>
            <a:r>
              <a:rPr sz="850" spc="-5" dirty="0">
                <a:solidFill>
                  <a:srgbClr val="8597A3"/>
                </a:solidFill>
                <a:latin typeface="Tahoma"/>
                <a:cs typeface="Tahoma"/>
              </a:rPr>
              <a:t>weapon </a:t>
            </a:r>
            <a:r>
              <a:rPr sz="850" dirty="0">
                <a:solidFill>
                  <a:srgbClr val="8597A3"/>
                </a:solidFill>
                <a:latin typeface="Tahoma"/>
                <a:cs typeface="Tahoma"/>
              </a:rPr>
              <a:t>or </a:t>
            </a:r>
            <a:r>
              <a:rPr sz="850" spc="-5" dirty="0">
                <a:solidFill>
                  <a:srgbClr val="8597A3"/>
                </a:solidFill>
                <a:latin typeface="Tahoma"/>
                <a:cs typeface="Tahoma"/>
              </a:rPr>
              <a:t>anything </a:t>
            </a:r>
            <a:r>
              <a:rPr sz="850" dirty="0">
                <a:solidFill>
                  <a:srgbClr val="8597A3"/>
                </a:solidFill>
                <a:latin typeface="Tahoma"/>
                <a:cs typeface="Tahoma"/>
              </a:rPr>
              <a:t>intended </a:t>
            </a:r>
            <a:r>
              <a:rPr sz="850" spc="-5" dirty="0">
                <a:solidFill>
                  <a:srgbClr val="8597A3"/>
                </a:solidFill>
                <a:latin typeface="Tahoma"/>
                <a:cs typeface="Tahoma"/>
              </a:rPr>
              <a:t>to </a:t>
            </a:r>
            <a:r>
              <a:rPr sz="850" dirty="0">
                <a:solidFill>
                  <a:srgbClr val="8597A3"/>
                </a:solidFill>
                <a:latin typeface="Tahoma"/>
                <a:cs typeface="Tahoma"/>
              </a:rPr>
              <a:t>be used as a </a:t>
            </a:r>
            <a:r>
              <a:rPr sz="850" spc="-5" dirty="0">
                <a:solidFill>
                  <a:srgbClr val="8597A3"/>
                </a:solidFill>
                <a:latin typeface="Tahoma"/>
                <a:cs typeface="Tahoma"/>
              </a:rPr>
              <a:t>weapon to inflict  </a:t>
            </a:r>
            <a:r>
              <a:rPr sz="850" dirty="0">
                <a:solidFill>
                  <a:srgbClr val="8597A3"/>
                </a:solidFill>
                <a:latin typeface="Tahoma"/>
                <a:cs typeface="Tahoma"/>
              </a:rPr>
              <a:t>harm or </a:t>
            </a:r>
            <a:r>
              <a:rPr sz="850" spc="-5" dirty="0">
                <a:solidFill>
                  <a:srgbClr val="8597A3"/>
                </a:solidFill>
                <a:latin typeface="Tahoma"/>
                <a:cs typeface="Tahoma"/>
              </a:rPr>
              <a:t>physical </a:t>
            </a:r>
            <a:r>
              <a:rPr sz="850" dirty="0">
                <a:solidFill>
                  <a:srgbClr val="8597A3"/>
                </a:solidFill>
                <a:latin typeface="Tahoma"/>
                <a:cs typeface="Tahoma"/>
              </a:rPr>
              <a:t>damage or injury or </a:t>
            </a:r>
            <a:r>
              <a:rPr sz="850" spc="-5" dirty="0">
                <a:solidFill>
                  <a:srgbClr val="8597A3"/>
                </a:solidFill>
                <a:latin typeface="Tahoma"/>
                <a:cs typeface="Tahoma"/>
              </a:rPr>
              <a:t>for threatening </a:t>
            </a:r>
            <a:r>
              <a:rPr sz="850" dirty="0">
                <a:solidFill>
                  <a:srgbClr val="8597A3"/>
                </a:solidFill>
                <a:latin typeface="Tahoma"/>
                <a:cs typeface="Tahoma"/>
              </a:rPr>
              <a:t>or intimidation purposes,  into </a:t>
            </a:r>
            <a:r>
              <a:rPr sz="850" spc="-5" dirty="0">
                <a:solidFill>
                  <a:srgbClr val="8597A3"/>
                </a:solidFill>
                <a:latin typeface="Tahoma"/>
                <a:cs typeface="Tahoma"/>
              </a:rPr>
              <a:t>company buildings. </a:t>
            </a: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report any </a:t>
            </a:r>
            <a:r>
              <a:rPr sz="850" dirty="0">
                <a:solidFill>
                  <a:srgbClr val="8597A3"/>
                </a:solidFill>
                <a:latin typeface="Tahoma"/>
                <a:cs typeface="Tahoma"/>
              </a:rPr>
              <a:t>instance of </a:t>
            </a:r>
            <a:r>
              <a:rPr sz="850" spc="-5" dirty="0">
                <a:solidFill>
                  <a:srgbClr val="8597A3"/>
                </a:solidFill>
                <a:latin typeface="Tahoma"/>
                <a:cs typeface="Tahoma"/>
              </a:rPr>
              <a:t>violence, hostile  behaviour </a:t>
            </a:r>
            <a:r>
              <a:rPr sz="850" dirty="0">
                <a:solidFill>
                  <a:srgbClr val="8597A3"/>
                </a:solidFill>
                <a:latin typeface="Tahoma"/>
                <a:cs typeface="Tahoma"/>
              </a:rPr>
              <a:t>or possession of </a:t>
            </a:r>
            <a:r>
              <a:rPr sz="850" spc="-5" dirty="0">
                <a:solidFill>
                  <a:srgbClr val="8597A3"/>
                </a:solidFill>
                <a:latin typeface="Tahoma"/>
                <a:cs typeface="Tahoma"/>
              </a:rPr>
              <a:t>weapons</a:t>
            </a:r>
            <a:r>
              <a:rPr sz="850" dirty="0">
                <a:solidFill>
                  <a:srgbClr val="8597A3"/>
                </a:solidFill>
                <a:latin typeface="Tahoma"/>
                <a:cs typeface="Tahoma"/>
              </a:rPr>
              <a:t> </a:t>
            </a:r>
            <a:r>
              <a:rPr sz="850" spc="-10" dirty="0">
                <a:solidFill>
                  <a:srgbClr val="8597A3"/>
                </a:solidFill>
                <a:latin typeface="Tahoma"/>
                <a:cs typeface="Tahoma"/>
              </a:rPr>
              <a:t>immediately.</a:t>
            </a:r>
            <a:endParaRPr sz="850" dirty="0">
              <a:latin typeface="Tahoma"/>
              <a:cs typeface="Tahoma"/>
            </a:endParaRPr>
          </a:p>
          <a:p>
            <a:pPr>
              <a:lnSpc>
                <a:spcPct val="100000"/>
              </a:lnSpc>
              <a:spcBef>
                <a:spcPts val="40"/>
              </a:spcBef>
            </a:pPr>
            <a:endParaRPr sz="800" dirty="0">
              <a:latin typeface="Times New Roman"/>
              <a:cs typeface="Times New Roman"/>
            </a:endParaRPr>
          </a:p>
          <a:p>
            <a:pPr marL="372110" marR="704215">
              <a:lnSpc>
                <a:spcPts val="1400"/>
              </a:lnSpc>
            </a:pPr>
            <a:r>
              <a:rPr sz="1200" b="1" spc="-5" dirty="0">
                <a:solidFill>
                  <a:srgbClr val="A30156"/>
                </a:solidFill>
                <a:latin typeface="Tahoma"/>
                <a:cs typeface="Tahoma"/>
              </a:rPr>
              <a:t>In </a:t>
            </a:r>
            <a:r>
              <a:rPr sz="1200" b="1" dirty="0">
                <a:solidFill>
                  <a:srgbClr val="A30156"/>
                </a:solidFill>
                <a:latin typeface="Tahoma"/>
                <a:cs typeface="Tahoma"/>
              </a:rPr>
              <a:t>a </a:t>
            </a:r>
            <a:r>
              <a:rPr sz="1200" b="1" spc="-5" dirty="0">
                <a:solidFill>
                  <a:srgbClr val="A30156"/>
                </a:solidFill>
                <a:latin typeface="Tahoma"/>
                <a:cs typeface="Tahoma"/>
              </a:rPr>
              <a:t>case of </a:t>
            </a:r>
            <a:r>
              <a:rPr sz="1200" b="1" dirty="0">
                <a:solidFill>
                  <a:srgbClr val="A30156"/>
                </a:solidFill>
                <a:latin typeface="Tahoma"/>
                <a:cs typeface="Tahoma"/>
              </a:rPr>
              <a:t>imminent </a:t>
            </a:r>
            <a:r>
              <a:rPr sz="1200" b="1" spc="-5" dirty="0">
                <a:solidFill>
                  <a:srgbClr val="A30156"/>
                </a:solidFill>
                <a:latin typeface="Tahoma"/>
                <a:cs typeface="Tahoma"/>
              </a:rPr>
              <a:t>danger contact </a:t>
            </a:r>
            <a:r>
              <a:rPr sz="1200" b="1" dirty="0">
                <a:solidFill>
                  <a:srgbClr val="A30156"/>
                </a:solidFill>
                <a:latin typeface="Tahoma"/>
                <a:cs typeface="Tahoma"/>
              </a:rPr>
              <a:t>the  </a:t>
            </a:r>
            <a:r>
              <a:rPr sz="1200" b="1" spc="-5" dirty="0">
                <a:solidFill>
                  <a:srgbClr val="A30156"/>
                </a:solidFill>
                <a:latin typeface="Tahoma"/>
                <a:cs typeface="Tahoma"/>
              </a:rPr>
              <a:t>police</a:t>
            </a:r>
            <a:r>
              <a:rPr sz="1200" b="1" spc="-10" dirty="0">
                <a:solidFill>
                  <a:srgbClr val="A30156"/>
                </a:solidFill>
                <a:latin typeface="Tahoma"/>
                <a:cs typeface="Tahoma"/>
              </a:rPr>
              <a:t> </a:t>
            </a:r>
            <a:r>
              <a:rPr sz="1200" b="1" dirty="0">
                <a:solidFill>
                  <a:srgbClr val="A30156"/>
                </a:solidFill>
                <a:latin typeface="Tahoma"/>
                <a:cs typeface="Tahoma"/>
              </a:rPr>
              <a:t>immediately.</a:t>
            </a:r>
            <a:endParaRPr sz="1200" dirty="0">
              <a:latin typeface="Tahoma"/>
              <a:cs typeface="Tahoma"/>
            </a:endParaRPr>
          </a:p>
        </p:txBody>
      </p:sp>
      <p:sp>
        <p:nvSpPr>
          <p:cNvPr id="14" name="object 14"/>
          <p:cNvSpPr txBox="1">
            <a:spLocks noGrp="1"/>
          </p:cNvSpPr>
          <p:nvPr>
            <p:ph type="title"/>
          </p:nvPr>
        </p:nvSpPr>
        <p:spPr>
          <a:xfrm>
            <a:off x="491299" y="995570"/>
            <a:ext cx="3322954" cy="695960"/>
          </a:xfrm>
          <a:prstGeom prst="rect">
            <a:avLst/>
          </a:prstGeom>
        </p:spPr>
        <p:txBody>
          <a:bodyPr vert="horz" wrap="square" lIns="0" tIns="73660" rIns="0" bIns="0" rtlCol="0">
            <a:spAutoFit/>
          </a:bodyPr>
          <a:lstStyle/>
          <a:p>
            <a:pPr marL="12700" marR="5080">
              <a:lnSpc>
                <a:spcPts val="2400"/>
              </a:lnSpc>
              <a:spcBef>
                <a:spcPts val="580"/>
              </a:spcBef>
            </a:pPr>
            <a:r>
              <a:rPr spc="-5" dirty="0"/>
              <a:t>Drug </a:t>
            </a:r>
            <a:r>
              <a:rPr dirty="0"/>
              <a:t>and alcohol</a:t>
            </a:r>
            <a:r>
              <a:rPr spc="-95" dirty="0"/>
              <a:t> </a:t>
            </a:r>
            <a:r>
              <a:rPr spc="-5" dirty="0"/>
              <a:t>free  </a:t>
            </a:r>
            <a:r>
              <a:rPr dirty="0"/>
              <a:t>workplace</a:t>
            </a:r>
          </a:p>
        </p:txBody>
      </p:sp>
      <p:sp>
        <p:nvSpPr>
          <p:cNvPr id="15" name="object 15"/>
          <p:cNvSpPr txBox="1"/>
          <p:nvPr/>
        </p:nvSpPr>
        <p:spPr>
          <a:xfrm>
            <a:off x="851300" y="1770771"/>
            <a:ext cx="3888104" cy="3035300"/>
          </a:xfrm>
          <a:prstGeom prst="rect">
            <a:avLst/>
          </a:prstGeom>
        </p:spPr>
        <p:txBody>
          <a:bodyPr vert="horz" wrap="square" lIns="0" tIns="12700" rIns="0" bIns="0" rtlCol="0">
            <a:spAutoFit/>
          </a:bodyPr>
          <a:lstStyle/>
          <a:p>
            <a:pPr marL="12700" marR="122555">
              <a:lnSpc>
                <a:spcPct val="107800"/>
              </a:lnSpc>
              <a:spcBef>
                <a:spcPts val="100"/>
              </a:spcBef>
            </a:pPr>
            <a:r>
              <a:rPr sz="850" dirty="0">
                <a:solidFill>
                  <a:srgbClr val="8597A3"/>
                </a:solidFill>
                <a:latin typeface="Tahoma"/>
                <a:cs typeface="Tahoma"/>
              </a:rPr>
              <a:t>Using </a:t>
            </a:r>
            <a:r>
              <a:rPr sz="850" spc="-5" dirty="0">
                <a:solidFill>
                  <a:srgbClr val="8597A3"/>
                </a:solidFill>
                <a:latin typeface="Tahoma"/>
                <a:cs typeface="Tahoma"/>
              </a:rPr>
              <a:t>illegal </a:t>
            </a:r>
            <a:r>
              <a:rPr sz="850" dirty="0">
                <a:solidFill>
                  <a:srgbClr val="8597A3"/>
                </a:solidFill>
                <a:latin typeface="Tahoma"/>
                <a:cs typeface="Tahoma"/>
              </a:rPr>
              <a:t>drugs, </a:t>
            </a:r>
            <a:r>
              <a:rPr sz="850" spc="-5" dirty="0">
                <a:solidFill>
                  <a:srgbClr val="8597A3"/>
                </a:solidFill>
                <a:latin typeface="Tahoma"/>
                <a:cs typeface="Tahoma"/>
              </a:rPr>
              <a:t>controlled substances </a:t>
            </a:r>
            <a:r>
              <a:rPr sz="850" dirty="0">
                <a:solidFill>
                  <a:srgbClr val="8597A3"/>
                </a:solidFill>
                <a:latin typeface="Tahoma"/>
                <a:cs typeface="Tahoma"/>
              </a:rPr>
              <a:t>or alcohol, </a:t>
            </a:r>
            <a:r>
              <a:rPr sz="850" spc="-5" dirty="0">
                <a:solidFill>
                  <a:srgbClr val="8597A3"/>
                </a:solidFill>
                <a:latin typeface="Tahoma"/>
                <a:cs typeface="Tahoma"/>
              </a:rPr>
              <a:t>can have </a:t>
            </a:r>
            <a:r>
              <a:rPr sz="850" dirty="0">
                <a:solidFill>
                  <a:srgbClr val="8597A3"/>
                </a:solidFill>
                <a:latin typeface="Tahoma"/>
                <a:cs typeface="Tahoma"/>
              </a:rPr>
              <a:t>an </a:t>
            </a:r>
            <a:r>
              <a:rPr sz="850" spc="-5" dirty="0">
                <a:solidFill>
                  <a:srgbClr val="8597A3"/>
                </a:solidFill>
                <a:latin typeface="Tahoma"/>
                <a:cs typeface="Tahoma"/>
              </a:rPr>
              <a:t>adverse  </a:t>
            </a:r>
            <a:r>
              <a:rPr sz="850" spc="-10" dirty="0">
                <a:solidFill>
                  <a:srgbClr val="8597A3"/>
                </a:solidFill>
                <a:latin typeface="Tahoma"/>
                <a:cs typeface="Tahoma"/>
              </a:rPr>
              <a:t>effect </a:t>
            </a:r>
            <a:r>
              <a:rPr sz="850" dirty="0">
                <a:solidFill>
                  <a:srgbClr val="8597A3"/>
                </a:solidFill>
                <a:latin typeface="Tahoma"/>
                <a:cs typeface="Tahoma"/>
              </a:rPr>
              <a:t>on </a:t>
            </a:r>
            <a:r>
              <a:rPr sz="850" spc="-5" dirty="0">
                <a:solidFill>
                  <a:srgbClr val="8597A3"/>
                </a:solidFill>
                <a:latin typeface="Tahoma"/>
                <a:cs typeface="Tahoma"/>
              </a:rPr>
              <a:t>performance, jeopardise the </a:t>
            </a:r>
            <a:r>
              <a:rPr sz="850" spc="-10" dirty="0">
                <a:solidFill>
                  <a:srgbClr val="8597A3"/>
                </a:solidFill>
                <a:latin typeface="Tahoma"/>
                <a:cs typeface="Tahoma"/>
              </a:rPr>
              <a:t>safety </a:t>
            </a:r>
            <a:r>
              <a:rPr sz="850" dirty="0">
                <a:solidFill>
                  <a:srgbClr val="8597A3"/>
                </a:solidFill>
                <a:latin typeface="Tahoma"/>
                <a:cs typeface="Tahoma"/>
              </a:rPr>
              <a:t>of </a:t>
            </a:r>
            <a:r>
              <a:rPr sz="850" spc="-5" dirty="0">
                <a:solidFill>
                  <a:srgbClr val="8597A3"/>
                </a:solidFill>
                <a:latin typeface="Tahoma"/>
                <a:cs typeface="Tahoma"/>
              </a:rPr>
              <a:t>colleagues </a:t>
            </a:r>
            <a:r>
              <a:rPr sz="850" dirty="0">
                <a:solidFill>
                  <a:srgbClr val="8597A3"/>
                </a:solidFill>
                <a:latin typeface="Tahoma"/>
                <a:cs typeface="Tahoma"/>
              </a:rPr>
              <a:t>and </a:t>
            </a:r>
            <a:r>
              <a:rPr sz="850" spc="-5" dirty="0">
                <a:solidFill>
                  <a:srgbClr val="8597A3"/>
                </a:solidFill>
                <a:latin typeface="Tahoma"/>
                <a:cs typeface="Tahoma"/>
              </a:rPr>
              <a:t>constitute </a:t>
            </a:r>
            <a:r>
              <a:rPr sz="850" dirty="0">
                <a:solidFill>
                  <a:srgbClr val="8597A3"/>
                </a:solidFill>
                <a:latin typeface="Tahoma"/>
                <a:cs typeface="Tahoma"/>
              </a:rPr>
              <a:t>a  </a:t>
            </a:r>
            <a:r>
              <a:rPr sz="850" spc="-5" dirty="0">
                <a:solidFill>
                  <a:srgbClr val="8597A3"/>
                </a:solidFill>
                <a:latin typeface="Tahoma"/>
                <a:cs typeface="Tahoma"/>
              </a:rPr>
              <a:t>risk to the </a:t>
            </a:r>
            <a:r>
              <a:rPr sz="850" dirty="0">
                <a:solidFill>
                  <a:srgbClr val="8597A3"/>
                </a:solidFill>
                <a:latin typeface="Tahoma"/>
                <a:cs typeface="Tahoma"/>
              </a:rPr>
              <a:t>business and </a:t>
            </a:r>
            <a:r>
              <a:rPr sz="850" spc="-5" dirty="0">
                <a:solidFill>
                  <a:srgbClr val="8597A3"/>
                </a:solidFill>
                <a:latin typeface="Tahoma"/>
                <a:cs typeface="Tahoma"/>
              </a:rPr>
              <a:t>interests </a:t>
            </a:r>
            <a:r>
              <a:rPr sz="850" dirty="0">
                <a:solidFill>
                  <a:srgbClr val="8597A3"/>
                </a:solidFill>
                <a:latin typeface="Tahoma"/>
                <a:cs typeface="Tahoma"/>
              </a:rPr>
              <a:t>of </a:t>
            </a:r>
            <a:r>
              <a:rPr sz="850" spc="-5" dirty="0">
                <a:solidFill>
                  <a:srgbClr val="8597A3"/>
                </a:solidFill>
                <a:latin typeface="Tahoma"/>
                <a:cs typeface="Tahoma"/>
              </a:rPr>
              <a:t>the </a:t>
            </a:r>
            <a:r>
              <a:rPr sz="850" spc="-15" dirty="0">
                <a:solidFill>
                  <a:srgbClr val="8597A3"/>
                </a:solidFill>
                <a:latin typeface="Tahoma"/>
                <a:cs typeface="Tahoma"/>
              </a:rPr>
              <a:t>Company. </a:t>
            </a:r>
            <a:r>
              <a:rPr sz="850" spc="-20" dirty="0">
                <a:solidFill>
                  <a:srgbClr val="8597A3"/>
                </a:solidFill>
                <a:latin typeface="Tahoma"/>
                <a:cs typeface="Tahoma"/>
              </a:rPr>
              <a:t>You </a:t>
            </a:r>
            <a:r>
              <a:rPr sz="850" dirty="0">
                <a:solidFill>
                  <a:srgbClr val="8597A3"/>
                </a:solidFill>
                <a:latin typeface="Tahoma"/>
                <a:cs typeface="Tahoma"/>
              </a:rPr>
              <a:t>must not distribute,  possess, </a:t>
            </a:r>
            <a:r>
              <a:rPr sz="850" spc="-5" dirty="0">
                <a:solidFill>
                  <a:srgbClr val="8597A3"/>
                </a:solidFill>
                <a:latin typeface="Tahoma"/>
                <a:cs typeface="Tahoma"/>
              </a:rPr>
              <a:t>sell, </a:t>
            </a:r>
            <a:r>
              <a:rPr sz="850" spc="-20" dirty="0">
                <a:solidFill>
                  <a:srgbClr val="8597A3"/>
                </a:solidFill>
                <a:latin typeface="Tahoma"/>
                <a:cs typeface="Tahoma"/>
              </a:rPr>
              <a:t>transfer, </a:t>
            </a:r>
            <a:r>
              <a:rPr sz="850" dirty="0">
                <a:solidFill>
                  <a:srgbClr val="8597A3"/>
                </a:solidFill>
                <a:latin typeface="Tahoma"/>
                <a:cs typeface="Tahoma"/>
              </a:rPr>
              <a:t>use or be under </a:t>
            </a:r>
            <a:r>
              <a:rPr sz="850" spc="-5" dirty="0">
                <a:solidFill>
                  <a:srgbClr val="8597A3"/>
                </a:solidFill>
                <a:latin typeface="Tahoma"/>
                <a:cs typeface="Tahoma"/>
              </a:rPr>
              <a:t>the influence </a:t>
            </a:r>
            <a:r>
              <a:rPr sz="850" dirty="0">
                <a:solidFill>
                  <a:srgbClr val="8597A3"/>
                </a:solidFill>
                <a:latin typeface="Tahoma"/>
                <a:cs typeface="Tahoma"/>
              </a:rPr>
              <a:t>of alcohol, </a:t>
            </a:r>
            <a:r>
              <a:rPr sz="850" spc="-5" dirty="0">
                <a:solidFill>
                  <a:srgbClr val="8597A3"/>
                </a:solidFill>
                <a:latin typeface="Tahoma"/>
                <a:cs typeface="Tahoma"/>
              </a:rPr>
              <a:t>illegal </a:t>
            </a:r>
            <a:r>
              <a:rPr sz="850" dirty="0">
                <a:solidFill>
                  <a:srgbClr val="8597A3"/>
                </a:solidFill>
                <a:latin typeface="Tahoma"/>
                <a:cs typeface="Tahoma"/>
              </a:rPr>
              <a:t>drugs or  </a:t>
            </a:r>
            <a:r>
              <a:rPr sz="850" spc="-5" dirty="0">
                <a:solidFill>
                  <a:srgbClr val="8597A3"/>
                </a:solidFill>
                <a:latin typeface="Tahoma"/>
                <a:cs typeface="Tahoma"/>
              </a:rPr>
              <a:t>controlled substances </a:t>
            </a:r>
            <a:r>
              <a:rPr sz="850" dirty="0">
                <a:solidFill>
                  <a:srgbClr val="8597A3"/>
                </a:solidFill>
                <a:latin typeface="Tahoma"/>
                <a:cs typeface="Tahoma"/>
              </a:rPr>
              <a:t>on </a:t>
            </a:r>
            <a:r>
              <a:rPr sz="850" spc="-5" dirty="0">
                <a:solidFill>
                  <a:srgbClr val="8597A3"/>
                </a:solidFill>
                <a:latin typeface="Tahoma"/>
                <a:cs typeface="Tahoma"/>
              </a:rPr>
              <a:t>company </a:t>
            </a:r>
            <a:r>
              <a:rPr sz="850" spc="-10" dirty="0">
                <a:solidFill>
                  <a:srgbClr val="8597A3"/>
                </a:solidFill>
                <a:latin typeface="Tahoma"/>
                <a:cs typeface="Tahoma"/>
              </a:rPr>
              <a:t>property, </a:t>
            </a:r>
            <a:r>
              <a:rPr sz="850" dirty="0">
                <a:solidFill>
                  <a:srgbClr val="8597A3"/>
                </a:solidFill>
                <a:latin typeface="Tahoma"/>
                <a:cs typeface="Tahoma"/>
              </a:rPr>
              <a:t>on </a:t>
            </a:r>
            <a:r>
              <a:rPr sz="850" spc="-5" dirty="0">
                <a:solidFill>
                  <a:srgbClr val="8597A3"/>
                </a:solidFill>
                <a:latin typeface="Tahoma"/>
                <a:cs typeface="Tahoma"/>
              </a:rPr>
              <a:t>company time, </a:t>
            </a:r>
            <a:r>
              <a:rPr sz="850" dirty="0">
                <a:solidFill>
                  <a:srgbClr val="8597A3"/>
                </a:solidFill>
                <a:latin typeface="Tahoma"/>
                <a:cs typeface="Tahoma"/>
              </a:rPr>
              <a:t>in</a:t>
            </a:r>
            <a:r>
              <a:rPr sz="850" spc="-25" dirty="0">
                <a:solidFill>
                  <a:srgbClr val="8597A3"/>
                </a:solidFill>
                <a:latin typeface="Tahoma"/>
                <a:cs typeface="Tahoma"/>
              </a:rPr>
              <a:t> </a:t>
            </a:r>
            <a:r>
              <a:rPr sz="850" spc="-5" dirty="0">
                <a:solidFill>
                  <a:srgbClr val="8597A3"/>
                </a:solidFill>
                <a:latin typeface="Tahoma"/>
                <a:cs typeface="Tahoma"/>
              </a:rPr>
              <a:t>connection</a:t>
            </a:r>
            <a:endParaRPr sz="850" dirty="0">
              <a:latin typeface="Tahoma"/>
              <a:cs typeface="Tahoma"/>
            </a:endParaRPr>
          </a:p>
          <a:p>
            <a:pPr marL="12700" marR="13970">
              <a:lnSpc>
                <a:spcPct val="107800"/>
              </a:lnSpc>
            </a:pPr>
            <a:r>
              <a:rPr sz="850" spc="-5" dirty="0">
                <a:solidFill>
                  <a:srgbClr val="8597A3"/>
                </a:solidFill>
                <a:latin typeface="Tahoma"/>
                <a:cs typeface="Tahoma"/>
              </a:rPr>
              <a:t>with company </a:t>
            </a:r>
            <a:r>
              <a:rPr sz="850" dirty="0">
                <a:solidFill>
                  <a:srgbClr val="8597A3"/>
                </a:solidFill>
                <a:latin typeface="Tahoma"/>
                <a:cs typeface="Tahoma"/>
              </a:rPr>
              <a:t>business, or in a manner </a:t>
            </a:r>
            <a:r>
              <a:rPr sz="850" spc="-5" dirty="0">
                <a:solidFill>
                  <a:srgbClr val="8597A3"/>
                </a:solidFill>
                <a:latin typeface="Tahoma"/>
                <a:cs typeface="Tahoma"/>
              </a:rPr>
              <a:t>that may affect performance </a:t>
            </a:r>
            <a:r>
              <a:rPr sz="850" dirty="0">
                <a:solidFill>
                  <a:srgbClr val="8597A3"/>
                </a:solidFill>
                <a:latin typeface="Tahoma"/>
                <a:cs typeface="Tahoma"/>
              </a:rPr>
              <a:t>of </a:t>
            </a:r>
            <a:r>
              <a:rPr sz="850" spc="-5" dirty="0">
                <a:solidFill>
                  <a:srgbClr val="8597A3"/>
                </a:solidFill>
                <a:latin typeface="Tahoma"/>
                <a:cs typeface="Tahoma"/>
              </a:rPr>
              <a:t>company  responsibilities. If </a:t>
            </a:r>
            <a:r>
              <a:rPr sz="850" dirty="0">
                <a:solidFill>
                  <a:srgbClr val="8597A3"/>
                </a:solidFill>
                <a:latin typeface="Tahoma"/>
                <a:cs typeface="Tahoma"/>
              </a:rPr>
              <a:t>alcohol is </a:t>
            </a:r>
            <a:r>
              <a:rPr sz="850" spc="-5" dirty="0">
                <a:solidFill>
                  <a:srgbClr val="8597A3"/>
                </a:solidFill>
                <a:latin typeface="Tahoma"/>
                <a:cs typeface="Tahoma"/>
              </a:rPr>
              <a:t>served </a:t>
            </a:r>
            <a:r>
              <a:rPr sz="850" dirty="0">
                <a:solidFill>
                  <a:srgbClr val="8597A3"/>
                </a:solidFill>
                <a:latin typeface="Tahoma"/>
                <a:cs typeface="Tahoma"/>
              </a:rPr>
              <a:t>during </a:t>
            </a:r>
            <a:r>
              <a:rPr sz="850" spc="-5" dirty="0">
                <a:solidFill>
                  <a:srgbClr val="8597A3"/>
                </a:solidFill>
                <a:latin typeface="Tahoma"/>
                <a:cs typeface="Tahoma"/>
              </a:rPr>
              <a:t>work events, you </a:t>
            </a:r>
            <a:r>
              <a:rPr sz="850" dirty="0">
                <a:solidFill>
                  <a:srgbClr val="8597A3"/>
                </a:solidFill>
                <a:latin typeface="Tahoma"/>
                <a:cs typeface="Tahoma"/>
              </a:rPr>
              <a:t>need </a:t>
            </a:r>
            <a:r>
              <a:rPr sz="850" spc="-5" dirty="0">
                <a:solidFill>
                  <a:srgbClr val="8597A3"/>
                </a:solidFill>
                <a:latin typeface="Tahoma"/>
                <a:cs typeface="Tahoma"/>
              </a:rPr>
              <a:t>to </a:t>
            </a:r>
            <a:r>
              <a:rPr sz="850" spc="-10" dirty="0">
                <a:solidFill>
                  <a:srgbClr val="8597A3"/>
                </a:solidFill>
                <a:latin typeface="Tahoma"/>
                <a:cs typeface="Tahoma"/>
              </a:rPr>
              <a:t>exercise  </a:t>
            </a:r>
            <a:r>
              <a:rPr sz="850" spc="-5" dirty="0">
                <a:solidFill>
                  <a:srgbClr val="8597A3"/>
                </a:solidFill>
                <a:latin typeface="Tahoma"/>
                <a:cs typeface="Tahoma"/>
              </a:rPr>
              <a:t>moderation </a:t>
            </a:r>
            <a:r>
              <a:rPr sz="850" dirty="0">
                <a:solidFill>
                  <a:srgbClr val="8597A3"/>
                </a:solidFill>
                <a:latin typeface="Tahoma"/>
                <a:cs typeface="Tahoma"/>
              </a:rPr>
              <a:t>and good judgement but </a:t>
            </a:r>
            <a:r>
              <a:rPr sz="850" spc="-5" dirty="0">
                <a:solidFill>
                  <a:srgbClr val="8597A3"/>
                </a:solidFill>
                <a:latin typeface="Tahoma"/>
                <a:cs typeface="Tahoma"/>
              </a:rPr>
              <a:t>never drive </a:t>
            </a:r>
            <a:r>
              <a:rPr sz="850" dirty="0">
                <a:solidFill>
                  <a:srgbClr val="8597A3"/>
                </a:solidFill>
                <a:latin typeface="Tahoma"/>
                <a:cs typeface="Tahoma"/>
              </a:rPr>
              <a:t>under </a:t>
            </a:r>
            <a:r>
              <a:rPr sz="850" spc="-5" dirty="0">
                <a:solidFill>
                  <a:srgbClr val="8597A3"/>
                </a:solidFill>
                <a:latin typeface="Tahoma"/>
                <a:cs typeface="Tahoma"/>
              </a:rPr>
              <a:t>the influence </a:t>
            </a:r>
            <a:r>
              <a:rPr sz="850" dirty="0">
                <a:solidFill>
                  <a:srgbClr val="8597A3"/>
                </a:solidFill>
                <a:latin typeface="Tahoma"/>
                <a:cs typeface="Tahoma"/>
              </a:rPr>
              <a:t>of alcohol  or </a:t>
            </a:r>
            <a:r>
              <a:rPr sz="850" spc="-10" dirty="0">
                <a:solidFill>
                  <a:srgbClr val="8597A3"/>
                </a:solidFill>
                <a:latin typeface="Tahoma"/>
                <a:cs typeface="Tahoma"/>
              </a:rPr>
              <a:t>over </a:t>
            </a:r>
            <a:r>
              <a:rPr sz="850" spc="-5" dirty="0">
                <a:solidFill>
                  <a:srgbClr val="8597A3"/>
                </a:solidFill>
                <a:latin typeface="Tahoma"/>
                <a:cs typeface="Tahoma"/>
              </a:rPr>
              <a:t>the </a:t>
            </a:r>
            <a:r>
              <a:rPr sz="850" dirty="0">
                <a:solidFill>
                  <a:srgbClr val="8597A3"/>
                </a:solidFill>
                <a:latin typeface="Tahoma"/>
                <a:cs typeface="Tahoma"/>
              </a:rPr>
              <a:t>legal </a:t>
            </a:r>
            <a:r>
              <a:rPr sz="850" spc="-5" dirty="0">
                <a:solidFill>
                  <a:srgbClr val="8597A3"/>
                </a:solidFill>
                <a:latin typeface="Tahoma"/>
                <a:cs typeface="Tahoma"/>
              </a:rPr>
              <a:t>limit permitted. </a:t>
            </a:r>
            <a:r>
              <a:rPr sz="850" dirty="0">
                <a:solidFill>
                  <a:srgbClr val="8597A3"/>
                </a:solidFill>
                <a:latin typeface="Tahoma"/>
                <a:cs typeface="Tahoma"/>
              </a:rPr>
              <a:t>This </a:t>
            </a:r>
            <a:r>
              <a:rPr sz="850" spc="-5" dirty="0">
                <a:solidFill>
                  <a:srgbClr val="8597A3"/>
                </a:solidFill>
                <a:latin typeface="Tahoma"/>
                <a:cs typeface="Tahoma"/>
              </a:rPr>
              <a:t>will </a:t>
            </a:r>
            <a:r>
              <a:rPr sz="850" dirty="0">
                <a:solidFill>
                  <a:srgbClr val="8597A3"/>
                </a:solidFill>
                <a:latin typeface="Tahoma"/>
                <a:cs typeface="Tahoma"/>
              </a:rPr>
              <a:t>help </a:t>
            </a:r>
            <a:r>
              <a:rPr sz="850" spc="-5" dirty="0">
                <a:solidFill>
                  <a:srgbClr val="8597A3"/>
                </a:solidFill>
                <a:latin typeface="Tahoma"/>
                <a:cs typeface="Tahoma"/>
              </a:rPr>
              <a:t>prevent accidents </a:t>
            </a:r>
            <a:r>
              <a:rPr sz="850" dirty="0">
                <a:solidFill>
                  <a:srgbClr val="8597A3"/>
                </a:solidFill>
                <a:latin typeface="Tahoma"/>
                <a:cs typeface="Tahoma"/>
              </a:rPr>
              <a:t>and injuries</a:t>
            </a:r>
            <a:endParaRPr sz="850" dirty="0">
              <a:latin typeface="Tahoma"/>
              <a:cs typeface="Tahoma"/>
            </a:endParaRPr>
          </a:p>
          <a:p>
            <a:pPr marL="12700" marR="118745">
              <a:lnSpc>
                <a:spcPct val="107800"/>
              </a:lnSpc>
            </a:pPr>
            <a:r>
              <a:rPr sz="850" spc="-5" dirty="0">
                <a:solidFill>
                  <a:srgbClr val="8597A3"/>
                </a:solidFill>
                <a:latin typeface="Tahoma"/>
                <a:cs typeface="Tahoma"/>
              </a:rPr>
              <a:t>to colleagues </a:t>
            </a:r>
            <a:r>
              <a:rPr sz="850" dirty="0">
                <a:solidFill>
                  <a:srgbClr val="8597A3"/>
                </a:solidFill>
                <a:latin typeface="Tahoma"/>
                <a:cs typeface="Tahoma"/>
              </a:rPr>
              <a:t>and other persons, </a:t>
            </a:r>
            <a:r>
              <a:rPr sz="850" spc="-5" dirty="0">
                <a:solidFill>
                  <a:srgbClr val="8597A3"/>
                </a:solidFill>
                <a:latin typeface="Tahoma"/>
                <a:cs typeface="Tahoma"/>
              </a:rPr>
              <a:t>protect </a:t>
            </a:r>
            <a:r>
              <a:rPr sz="850" dirty="0">
                <a:solidFill>
                  <a:srgbClr val="8597A3"/>
                </a:solidFill>
                <a:latin typeface="Tahoma"/>
                <a:cs typeface="Tahoma"/>
              </a:rPr>
              <a:t>our </a:t>
            </a:r>
            <a:r>
              <a:rPr sz="850" spc="-5" dirty="0">
                <a:solidFill>
                  <a:srgbClr val="8597A3"/>
                </a:solidFill>
                <a:latin typeface="Tahoma"/>
                <a:cs typeface="Tahoma"/>
              </a:rPr>
              <a:t>overall </a:t>
            </a:r>
            <a:r>
              <a:rPr sz="850" dirty="0">
                <a:solidFill>
                  <a:srgbClr val="8597A3"/>
                </a:solidFill>
                <a:latin typeface="Tahoma"/>
                <a:cs typeface="Tahoma"/>
              </a:rPr>
              <a:t>business </a:t>
            </a:r>
            <a:r>
              <a:rPr sz="850" spc="-5" dirty="0">
                <a:solidFill>
                  <a:srgbClr val="8597A3"/>
                </a:solidFill>
                <a:latin typeface="Tahoma"/>
                <a:cs typeface="Tahoma"/>
              </a:rPr>
              <a:t>performance </a:t>
            </a:r>
            <a:r>
              <a:rPr sz="850" dirty="0">
                <a:solidFill>
                  <a:srgbClr val="8597A3"/>
                </a:solidFill>
                <a:latin typeface="Tahoma"/>
                <a:cs typeface="Tahoma"/>
              </a:rPr>
              <a:t>and  </a:t>
            </a:r>
            <a:r>
              <a:rPr sz="850" spc="-5" dirty="0">
                <a:solidFill>
                  <a:srgbClr val="8597A3"/>
                </a:solidFill>
                <a:latin typeface="Tahoma"/>
                <a:cs typeface="Tahoma"/>
              </a:rPr>
              <a:t>protect employees from</a:t>
            </a:r>
            <a:r>
              <a:rPr sz="850" dirty="0">
                <a:solidFill>
                  <a:srgbClr val="8597A3"/>
                </a:solidFill>
                <a:latin typeface="Tahoma"/>
                <a:cs typeface="Tahoma"/>
              </a:rPr>
              <a:t> </a:t>
            </a:r>
            <a:r>
              <a:rPr sz="850" spc="-10" dirty="0">
                <a:solidFill>
                  <a:srgbClr val="8597A3"/>
                </a:solidFill>
                <a:latin typeface="Tahoma"/>
                <a:cs typeface="Tahoma"/>
              </a:rPr>
              <a:t>convictions.</a:t>
            </a:r>
            <a:endParaRPr sz="850" dirty="0">
              <a:latin typeface="Tahoma"/>
              <a:cs typeface="Tahoma"/>
            </a:endParaRPr>
          </a:p>
          <a:p>
            <a:pPr marL="12700" marR="5080">
              <a:lnSpc>
                <a:spcPct val="107800"/>
              </a:lnSpc>
              <a:spcBef>
                <a:spcPts val="850"/>
              </a:spcBef>
            </a:pPr>
            <a:r>
              <a:rPr sz="850" spc="-5" dirty="0">
                <a:solidFill>
                  <a:srgbClr val="8597A3"/>
                </a:solidFill>
                <a:latin typeface="Tahoma"/>
                <a:cs typeface="Tahoma"/>
              </a:rPr>
              <a:t>With regard to prescribed </a:t>
            </a:r>
            <a:r>
              <a:rPr sz="850" dirty="0">
                <a:solidFill>
                  <a:srgbClr val="8597A3"/>
                </a:solidFill>
                <a:latin typeface="Tahoma"/>
                <a:cs typeface="Tahoma"/>
              </a:rPr>
              <a:t>medication, </a:t>
            </a:r>
            <a:r>
              <a:rPr sz="850" spc="-5" dirty="0">
                <a:solidFill>
                  <a:srgbClr val="8597A3"/>
                </a:solidFill>
                <a:latin typeface="Tahoma"/>
                <a:cs typeface="Tahoma"/>
              </a:rPr>
              <a:t>you should consult with your </a:t>
            </a:r>
            <a:r>
              <a:rPr sz="850" dirty="0">
                <a:solidFill>
                  <a:srgbClr val="8597A3"/>
                </a:solidFill>
                <a:latin typeface="Tahoma"/>
                <a:cs typeface="Tahoma"/>
              </a:rPr>
              <a:t>medical  </a:t>
            </a:r>
            <a:r>
              <a:rPr sz="850" spc="-5" dirty="0">
                <a:solidFill>
                  <a:srgbClr val="8597A3"/>
                </a:solidFill>
                <a:latin typeface="Tahoma"/>
                <a:cs typeface="Tahoma"/>
              </a:rPr>
              <a:t>practitioners </a:t>
            </a:r>
            <a:r>
              <a:rPr sz="850" dirty="0">
                <a:solidFill>
                  <a:srgbClr val="8597A3"/>
                </a:solidFill>
                <a:latin typeface="Tahoma"/>
                <a:cs typeface="Tahoma"/>
              </a:rPr>
              <a:t>or pharmacists </a:t>
            </a:r>
            <a:r>
              <a:rPr sz="850" spc="-5" dirty="0">
                <a:solidFill>
                  <a:srgbClr val="8597A3"/>
                </a:solidFill>
                <a:latin typeface="Tahoma"/>
                <a:cs typeface="Tahoma"/>
              </a:rPr>
              <a:t>prescribing </a:t>
            </a:r>
            <a:r>
              <a:rPr sz="850" dirty="0">
                <a:solidFill>
                  <a:srgbClr val="8597A3"/>
                </a:solidFill>
                <a:latin typeface="Tahoma"/>
                <a:cs typeface="Tahoma"/>
              </a:rPr>
              <a:t>medication, </a:t>
            </a:r>
            <a:r>
              <a:rPr sz="850" spc="-5" dirty="0">
                <a:solidFill>
                  <a:srgbClr val="8597A3"/>
                </a:solidFill>
                <a:latin typeface="Tahoma"/>
                <a:cs typeface="Tahoma"/>
              </a:rPr>
              <a:t>if there are any </a:t>
            </a:r>
            <a:r>
              <a:rPr sz="850" dirty="0">
                <a:solidFill>
                  <a:srgbClr val="8597A3"/>
                </a:solidFill>
                <a:latin typeface="Tahoma"/>
                <a:cs typeface="Tahoma"/>
              </a:rPr>
              <a:t>possible </a:t>
            </a:r>
            <a:r>
              <a:rPr sz="850" spc="-5" dirty="0">
                <a:solidFill>
                  <a:srgbClr val="8597A3"/>
                </a:solidFill>
                <a:latin typeface="Tahoma"/>
                <a:cs typeface="Tahoma"/>
              </a:rPr>
              <a:t>side  </a:t>
            </a:r>
            <a:r>
              <a:rPr sz="850" spc="-10" dirty="0">
                <a:solidFill>
                  <a:srgbClr val="8597A3"/>
                </a:solidFill>
                <a:latin typeface="Tahoma"/>
                <a:cs typeface="Tahoma"/>
              </a:rPr>
              <a:t>effects </a:t>
            </a:r>
            <a:r>
              <a:rPr sz="850" spc="-5" dirty="0">
                <a:solidFill>
                  <a:srgbClr val="8597A3"/>
                </a:solidFill>
                <a:latin typeface="Tahoma"/>
                <a:cs typeface="Tahoma"/>
              </a:rPr>
              <a:t>relating to workplace </a:t>
            </a:r>
            <a:r>
              <a:rPr sz="850" spc="-10" dirty="0">
                <a:solidFill>
                  <a:srgbClr val="8597A3"/>
                </a:solidFill>
                <a:latin typeface="Tahoma"/>
                <a:cs typeface="Tahoma"/>
              </a:rPr>
              <a:t>safety </a:t>
            </a:r>
            <a:r>
              <a:rPr sz="850" dirty="0">
                <a:solidFill>
                  <a:srgbClr val="8597A3"/>
                </a:solidFill>
                <a:latin typeface="Tahoma"/>
                <a:cs typeface="Tahoma"/>
              </a:rPr>
              <a:t>and disclose </a:t>
            </a:r>
            <a:r>
              <a:rPr sz="850" spc="-5" dirty="0">
                <a:solidFill>
                  <a:srgbClr val="8597A3"/>
                </a:solidFill>
                <a:latin typeface="Tahoma"/>
                <a:cs typeface="Tahoma"/>
              </a:rPr>
              <a:t>such </a:t>
            </a:r>
            <a:r>
              <a:rPr sz="850" dirty="0">
                <a:solidFill>
                  <a:srgbClr val="8597A3"/>
                </a:solidFill>
                <a:latin typeface="Tahoma"/>
                <a:cs typeface="Tahoma"/>
              </a:rPr>
              <a:t>use </a:t>
            </a:r>
            <a:r>
              <a:rPr sz="850" spc="-5" dirty="0">
                <a:solidFill>
                  <a:srgbClr val="8597A3"/>
                </a:solidFill>
                <a:latin typeface="Tahoma"/>
                <a:cs typeface="Tahoma"/>
              </a:rPr>
              <a:t>to Human </a:t>
            </a:r>
            <a:r>
              <a:rPr sz="850" spc="-10" dirty="0">
                <a:solidFill>
                  <a:srgbClr val="8597A3"/>
                </a:solidFill>
                <a:latin typeface="Tahoma"/>
                <a:cs typeface="Tahoma"/>
              </a:rPr>
              <a:t>Resources,  </a:t>
            </a:r>
            <a:r>
              <a:rPr sz="850" spc="-5" dirty="0">
                <a:solidFill>
                  <a:srgbClr val="8597A3"/>
                </a:solidFill>
                <a:latin typeface="Tahoma"/>
                <a:cs typeface="Tahoma"/>
              </a:rPr>
              <a:t>where required to </a:t>
            </a:r>
            <a:r>
              <a:rPr sz="850" dirty="0">
                <a:solidFill>
                  <a:srgbClr val="8597A3"/>
                </a:solidFill>
                <a:latin typeface="Tahoma"/>
                <a:cs typeface="Tahoma"/>
              </a:rPr>
              <a:t>do</a:t>
            </a:r>
            <a:r>
              <a:rPr sz="850" spc="-5" dirty="0">
                <a:solidFill>
                  <a:srgbClr val="8597A3"/>
                </a:solidFill>
                <a:latin typeface="Tahoma"/>
                <a:cs typeface="Tahoma"/>
              </a:rPr>
              <a:t> so.</a:t>
            </a:r>
            <a:endParaRPr sz="850" dirty="0">
              <a:latin typeface="Tahoma"/>
              <a:cs typeface="Tahoma"/>
            </a:endParaRPr>
          </a:p>
          <a:p>
            <a:pPr marL="12700" marR="39370">
              <a:lnSpc>
                <a:spcPct val="107800"/>
              </a:lnSpc>
              <a:spcBef>
                <a:spcPts val="850"/>
              </a:spcBef>
            </a:pPr>
            <a:r>
              <a:rPr sz="850" spc="-15" dirty="0">
                <a:solidFill>
                  <a:srgbClr val="8597A3"/>
                </a:solidFill>
                <a:latin typeface="Tahoma"/>
                <a:cs typeface="Tahoma"/>
              </a:rPr>
              <a:t>We, </a:t>
            </a:r>
            <a:r>
              <a:rPr sz="850" dirty="0">
                <a:solidFill>
                  <a:srgbClr val="8597A3"/>
                </a:solidFill>
                <a:latin typeface="Tahoma"/>
                <a:cs typeface="Tahoma"/>
              </a:rPr>
              <a:t>as a US </a:t>
            </a:r>
            <a:r>
              <a:rPr sz="850" spc="-10" dirty="0">
                <a:solidFill>
                  <a:srgbClr val="8597A3"/>
                </a:solidFill>
                <a:latin typeface="Tahoma"/>
                <a:cs typeface="Tahoma"/>
              </a:rPr>
              <a:t>Government </a:t>
            </a:r>
            <a:r>
              <a:rPr sz="850" spc="-15" dirty="0">
                <a:solidFill>
                  <a:srgbClr val="8597A3"/>
                </a:solidFill>
                <a:latin typeface="Tahoma"/>
                <a:cs typeface="Tahoma"/>
              </a:rPr>
              <a:t>contractor, </a:t>
            </a:r>
            <a:r>
              <a:rPr sz="850" dirty="0">
                <a:solidFill>
                  <a:srgbClr val="8597A3"/>
                </a:solidFill>
                <a:latin typeface="Tahoma"/>
                <a:cs typeface="Tahoma"/>
              </a:rPr>
              <a:t>must </a:t>
            </a:r>
            <a:r>
              <a:rPr sz="850" spc="-5" dirty="0">
                <a:solidFill>
                  <a:srgbClr val="8597A3"/>
                </a:solidFill>
                <a:latin typeface="Tahoma"/>
                <a:cs typeface="Tahoma"/>
              </a:rPr>
              <a:t>comply with the Drug Free Workplace  </a:t>
            </a:r>
            <a:r>
              <a:rPr sz="850" dirty="0">
                <a:solidFill>
                  <a:srgbClr val="8597A3"/>
                </a:solidFill>
                <a:latin typeface="Tahoma"/>
                <a:cs typeface="Tahoma"/>
              </a:rPr>
              <a:t>Act and </a:t>
            </a:r>
            <a:r>
              <a:rPr sz="850" spc="-5" dirty="0">
                <a:solidFill>
                  <a:srgbClr val="8597A3"/>
                </a:solidFill>
                <a:latin typeface="Tahoma"/>
                <a:cs typeface="Tahoma"/>
              </a:rPr>
              <a:t>applicable </a:t>
            </a:r>
            <a:r>
              <a:rPr sz="850" dirty="0">
                <a:solidFill>
                  <a:srgbClr val="8597A3"/>
                </a:solidFill>
                <a:latin typeface="Tahoma"/>
                <a:cs typeface="Tahoma"/>
              </a:rPr>
              <a:t>local </a:t>
            </a:r>
            <a:r>
              <a:rPr sz="850" spc="-5" dirty="0">
                <a:solidFill>
                  <a:srgbClr val="8597A3"/>
                </a:solidFill>
                <a:latin typeface="Tahoma"/>
                <a:cs typeface="Tahoma"/>
              </a:rPr>
              <a:t>laws. </a:t>
            </a:r>
            <a:r>
              <a:rPr sz="850" dirty="0">
                <a:solidFill>
                  <a:srgbClr val="8597A3"/>
                </a:solidFill>
                <a:latin typeface="Tahoma"/>
                <a:cs typeface="Tahoma"/>
              </a:rPr>
              <a:t>While marijuana has been </a:t>
            </a:r>
            <a:r>
              <a:rPr sz="850" spc="-5" dirty="0">
                <a:solidFill>
                  <a:srgbClr val="8597A3"/>
                </a:solidFill>
                <a:latin typeface="Tahoma"/>
                <a:cs typeface="Tahoma"/>
              </a:rPr>
              <a:t>legalised </a:t>
            </a:r>
            <a:r>
              <a:rPr sz="850" dirty="0">
                <a:solidFill>
                  <a:srgbClr val="8597A3"/>
                </a:solidFill>
                <a:latin typeface="Tahoma"/>
                <a:cs typeface="Tahoma"/>
              </a:rPr>
              <a:t>in </a:t>
            </a:r>
            <a:r>
              <a:rPr sz="850" spc="-5" dirty="0">
                <a:solidFill>
                  <a:srgbClr val="8597A3"/>
                </a:solidFill>
                <a:latin typeface="Tahoma"/>
                <a:cs typeface="Tahoma"/>
              </a:rPr>
              <a:t>certain </a:t>
            </a:r>
            <a:r>
              <a:rPr sz="850" dirty="0">
                <a:solidFill>
                  <a:srgbClr val="8597A3"/>
                </a:solidFill>
                <a:latin typeface="Tahoma"/>
                <a:cs typeface="Tahoma"/>
              </a:rPr>
              <a:t>US  </a:t>
            </a:r>
            <a:r>
              <a:rPr sz="850" spc="-5" dirty="0">
                <a:solidFill>
                  <a:srgbClr val="8597A3"/>
                </a:solidFill>
                <a:latin typeface="Tahoma"/>
                <a:cs typeface="Tahoma"/>
              </a:rPr>
              <a:t>States </a:t>
            </a:r>
            <a:r>
              <a:rPr sz="850" dirty="0">
                <a:solidFill>
                  <a:srgbClr val="8597A3"/>
                </a:solidFill>
                <a:latin typeface="Tahoma"/>
                <a:cs typeface="Tahoma"/>
              </a:rPr>
              <a:t>and under other </a:t>
            </a:r>
            <a:r>
              <a:rPr sz="850" spc="-5" dirty="0">
                <a:solidFill>
                  <a:srgbClr val="8597A3"/>
                </a:solidFill>
                <a:latin typeface="Tahoma"/>
                <a:cs typeface="Tahoma"/>
              </a:rPr>
              <a:t>initiatives, </a:t>
            </a:r>
            <a:r>
              <a:rPr sz="850" dirty="0">
                <a:solidFill>
                  <a:srgbClr val="8597A3"/>
                </a:solidFill>
                <a:latin typeface="Tahoma"/>
                <a:cs typeface="Tahoma"/>
              </a:rPr>
              <a:t>it is </a:t>
            </a:r>
            <a:r>
              <a:rPr sz="850" spc="-5" dirty="0">
                <a:solidFill>
                  <a:srgbClr val="8597A3"/>
                </a:solidFill>
                <a:latin typeface="Tahoma"/>
                <a:cs typeface="Tahoma"/>
              </a:rPr>
              <a:t>still illegal </a:t>
            </a:r>
            <a:r>
              <a:rPr sz="850" dirty="0">
                <a:solidFill>
                  <a:srgbClr val="8597A3"/>
                </a:solidFill>
                <a:latin typeface="Tahoma"/>
                <a:cs typeface="Tahoma"/>
              </a:rPr>
              <a:t>under US </a:t>
            </a:r>
            <a:r>
              <a:rPr sz="850" spc="-10" dirty="0">
                <a:solidFill>
                  <a:srgbClr val="8597A3"/>
                </a:solidFill>
                <a:latin typeface="Tahoma"/>
                <a:cs typeface="Tahoma"/>
              </a:rPr>
              <a:t>Federal </a:t>
            </a:r>
            <a:r>
              <a:rPr sz="850" spc="-5" dirty="0">
                <a:solidFill>
                  <a:srgbClr val="8597A3"/>
                </a:solidFill>
                <a:latin typeface="Tahoma"/>
                <a:cs typeface="Tahoma"/>
              </a:rPr>
              <a:t>law </a:t>
            </a:r>
            <a:r>
              <a:rPr sz="850" dirty="0">
                <a:solidFill>
                  <a:srgbClr val="8597A3"/>
                </a:solidFill>
                <a:latin typeface="Tahoma"/>
                <a:cs typeface="Tahoma"/>
              </a:rPr>
              <a:t>and does  not </a:t>
            </a:r>
            <a:r>
              <a:rPr sz="850" spc="-5" dirty="0">
                <a:solidFill>
                  <a:srgbClr val="8597A3"/>
                </a:solidFill>
                <a:latin typeface="Tahoma"/>
                <a:cs typeface="Tahoma"/>
              </a:rPr>
              <a:t>change </a:t>
            </a:r>
            <a:r>
              <a:rPr sz="850" dirty="0">
                <a:solidFill>
                  <a:srgbClr val="8597A3"/>
                </a:solidFill>
                <a:latin typeface="Tahoma"/>
                <a:cs typeface="Tahoma"/>
              </a:rPr>
              <a:t>our </a:t>
            </a:r>
            <a:r>
              <a:rPr sz="850" spc="-5" dirty="0">
                <a:solidFill>
                  <a:srgbClr val="8597A3"/>
                </a:solidFill>
                <a:latin typeface="Tahoma"/>
                <a:cs typeface="Tahoma"/>
              </a:rPr>
              <a:t>prohibition </a:t>
            </a:r>
            <a:r>
              <a:rPr sz="850" dirty="0">
                <a:solidFill>
                  <a:srgbClr val="8597A3"/>
                </a:solidFill>
                <a:latin typeface="Tahoma"/>
                <a:cs typeface="Tahoma"/>
              </a:rPr>
              <a:t>on </a:t>
            </a:r>
            <a:r>
              <a:rPr sz="850" spc="-5" dirty="0">
                <a:solidFill>
                  <a:srgbClr val="8597A3"/>
                </a:solidFill>
                <a:latin typeface="Tahoma"/>
                <a:cs typeface="Tahoma"/>
              </a:rPr>
              <a:t>the </a:t>
            </a:r>
            <a:r>
              <a:rPr sz="850" dirty="0">
                <a:solidFill>
                  <a:srgbClr val="8597A3"/>
                </a:solidFill>
                <a:latin typeface="Tahoma"/>
                <a:cs typeface="Tahoma"/>
              </a:rPr>
              <a:t>distribution, possession, </a:t>
            </a:r>
            <a:r>
              <a:rPr sz="850" spc="-5" dirty="0">
                <a:solidFill>
                  <a:srgbClr val="8597A3"/>
                </a:solidFill>
                <a:latin typeface="Tahoma"/>
                <a:cs typeface="Tahoma"/>
              </a:rPr>
              <a:t>sales transfer </a:t>
            </a:r>
            <a:r>
              <a:rPr sz="850" dirty="0">
                <a:solidFill>
                  <a:srgbClr val="8597A3"/>
                </a:solidFill>
                <a:latin typeface="Tahoma"/>
                <a:cs typeface="Tahoma"/>
              </a:rPr>
              <a:t>or use  of </a:t>
            </a:r>
            <a:r>
              <a:rPr sz="850" spc="-5" dirty="0">
                <a:solidFill>
                  <a:srgbClr val="8597A3"/>
                </a:solidFill>
                <a:latin typeface="Tahoma"/>
                <a:cs typeface="Tahoma"/>
              </a:rPr>
              <a:t>that</a:t>
            </a:r>
            <a:r>
              <a:rPr sz="850" spc="-10" dirty="0">
                <a:solidFill>
                  <a:srgbClr val="8597A3"/>
                </a:solidFill>
                <a:latin typeface="Tahoma"/>
                <a:cs typeface="Tahoma"/>
              </a:rPr>
              <a:t> </a:t>
            </a:r>
            <a:r>
              <a:rPr sz="850" dirty="0">
                <a:solidFill>
                  <a:srgbClr val="8597A3"/>
                </a:solidFill>
                <a:latin typeface="Tahoma"/>
                <a:cs typeface="Tahoma"/>
              </a:rPr>
              <a:t>drug.</a:t>
            </a:r>
            <a:endParaRPr sz="850" dirty="0">
              <a:latin typeface="Tahoma"/>
              <a:cs typeface="Tahoma"/>
            </a:endParaRPr>
          </a:p>
        </p:txBody>
      </p:sp>
      <p:sp>
        <p:nvSpPr>
          <p:cNvPr id="16" name="object 16"/>
          <p:cNvSpPr/>
          <p:nvPr/>
        </p:nvSpPr>
        <p:spPr>
          <a:xfrm>
            <a:off x="2516800" y="5687995"/>
            <a:ext cx="1303655" cy="432434"/>
          </a:xfrm>
          <a:custGeom>
            <a:avLst/>
            <a:gdLst/>
            <a:ahLst/>
            <a:cxnLst/>
            <a:rect l="l" t="t" r="r" b="b"/>
            <a:pathLst>
              <a:path w="1303654" h="432435">
                <a:moveTo>
                  <a:pt x="24799" y="0"/>
                </a:moveTo>
                <a:lnTo>
                  <a:pt x="16874" y="28904"/>
                </a:lnTo>
                <a:lnTo>
                  <a:pt x="8798" y="66259"/>
                </a:lnTo>
                <a:lnTo>
                  <a:pt x="2524" y="110915"/>
                </a:lnTo>
                <a:lnTo>
                  <a:pt x="0" y="161722"/>
                </a:lnTo>
                <a:lnTo>
                  <a:pt x="3176" y="217531"/>
                </a:lnTo>
                <a:lnTo>
                  <a:pt x="14004" y="277190"/>
                </a:lnTo>
                <a:lnTo>
                  <a:pt x="64133" y="315948"/>
                </a:lnTo>
                <a:lnTo>
                  <a:pt x="135990" y="339325"/>
                </a:lnTo>
                <a:lnTo>
                  <a:pt x="181315" y="350204"/>
                </a:lnTo>
                <a:lnTo>
                  <a:pt x="231954" y="360512"/>
                </a:lnTo>
                <a:lnTo>
                  <a:pt x="287198" y="370225"/>
                </a:lnTo>
                <a:lnTo>
                  <a:pt x="346333" y="379320"/>
                </a:lnTo>
                <a:lnTo>
                  <a:pt x="408649" y="387773"/>
                </a:lnTo>
                <a:lnTo>
                  <a:pt x="473433" y="395561"/>
                </a:lnTo>
                <a:lnTo>
                  <a:pt x="539974" y="402660"/>
                </a:lnTo>
                <a:lnTo>
                  <a:pt x="607561" y="409045"/>
                </a:lnTo>
                <a:lnTo>
                  <a:pt x="675481" y="414695"/>
                </a:lnTo>
                <a:lnTo>
                  <a:pt x="743024" y="419584"/>
                </a:lnTo>
                <a:lnTo>
                  <a:pt x="809476" y="423690"/>
                </a:lnTo>
                <a:lnTo>
                  <a:pt x="874128" y="426989"/>
                </a:lnTo>
                <a:lnTo>
                  <a:pt x="936266" y="429457"/>
                </a:lnTo>
                <a:lnTo>
                  <a:pt x="995180" y="431071"/>
                </a:lnTo>
                <a:lnTo>
                  <a:pt x="1050157" y="431806"/>
                </a:lnTo>
                <a:lnTo>
                  <a:pt x="1100487" y="431640"/>
                </a:lnTo>
                <a:lnTo>
                  <a:pt x="1145457" y="430549"/>
                </a:lnTo>
                <a:lnTo>
                  <a:pt x="1184356" y="428509"/>
                </a:lnTo>
                <a:lnTo>
                  <a:pt x="1241093" y="421487"/>
                </a:lnTo>
                <a:lnTo>
                  <a:pt x="1279619" y="370472"/>
                </a:lnTo>
                <a:lnTo>
                  <a:pt x="1292072" y="323903"/>
                </a:lnTo>
                <a:lnTo>
                  <a:pt x="1300637" y="273532"/>
                </a:lnTo>
                <a:lnTo>
                  <a:pt x="1303587" y="222208"/>
                </a:lnTo>
                <a:lnTo>
                  <a:pt x="1299194" y="172783"/>
                </a:lnTo>
                <a:lnTo>
                  <a:pt x="1093999" y="112374"/>
                </a:lnTo>
                <a:lnTo>
                  <a:pt x="656600" y="56692"/>
                </a:lnTo>
                <a:lnTo>
                  <a:pt x="221900" y="15860"/>
                </a:lnTo>
                <a:lnTo>
                  <a:pt x="24799" y="0"/>
                </a:lnTo>
                <a:close/>
              </a:path>
            </a:pathLst>
          </a:custGeom>
          <a:solidFill>
            <a:srgbClr val="FFFFFF"/>
          </a:solidFill>
        </p:spPr>
        <p:txBody>
          <a:bodyPr wrap="square" lIns="0" tIns="0" rIns="0" bIns="0" rtlCol="0"/>
          <a:lstStyle/>
          <a:p>
            <a:endParaRPr/>
          </a:p>
        </p:txBody>
      </p:sp>
      <p:sp>
        <p:nvSpPr>
          <p:cNvPr id="17" name="object 17"/>
          <p:cNvSpPr/>
          <p:nvPr/>
        </p:nvSpPr>
        <p:spPr>
          <a:xfrm>
            <a:off x="2286000" y="5184005"/>
            <a:ext cx="2627999" cy="1762099"/>
          </a:xfrm>
          <a:prstGeom prst="rect">
            <a:avLst/>
          </a:prstGeom>
          <a:blipFill>
            <a:blip r:embed="rId3" cstate="print"/>
            <a:stretch>
              <a:fillRect/>
            </a:stretch>
          </a:blipFill>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19" name="object 19"/>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4006" y="3366008"/>
            <a:ext cx="9557992" cy="317700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780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23366"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381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6" name="object 6"/>
          <p:cNvSpPr/>
          <p:nvPr/>
        </p:nvSpPr>
        <p:spPr>
          <a:xfrm>
            <a:off x="8985750"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61968"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144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txBox="1"/>
          <p:nvPr/>
        </p:nvSpPr>
        <p:spPr>
          <a:xfrm>
            <a:off x="491300" y="995570"/>
            <a:ext cx="4301490" cy="2019848"/>
          </a:xfrm>
          <a:prstGeom prst="rect">
            <a:avLst/>
          </a:prstGeom>
        </p:spPr>
        <p:txBody>
          <a:bodyPr vert="horz" wrap="square" lIns="0" tIns="73660" rIns="0" bIns="0" rtlCol="0">
            <a:spAutoFit/>
          </a:bodyPr>
          <a:lstStyle/>
          <a:p>
            <a:pPr marL="12700" marR="61594">
              <a:lnSpc>
                <a:spcPts val="2400"/>
              </a:lnSpc>
              <a:spcBef>
                <a:spcPts val="580"/>
              </a:spcBef>
            </a:pPr>
            <a:r>
              <a:rPr sz="2400" b="1" spc="-5" dirty="0">
                <a:solidFill>
                  <a:srgbClr val="8597A3"/>
                </a:solidFill>
                <a:latin typeface="Tahoma"/>
                <a:cs typeface="Tahoma"/>
              </a:rPr>
              <a:t>Privacy </a:t>
            </a:r>
            <a:r>
              <a:rPr sz="2400" b="1" dirty="0">
                <a:solidFill>
                  <a:srgbClr val="8597A3"/>
                </a:solidFill>
                <a:latin typeface="Tahoma"/>
                <a:cs typeface="Tahoma"/>
              </a:rPr>
              <a:t>and </a:t>
            </a:r>
            <a:r>
              <a:rPr sz="2400" b="1" spc="-5" dirty="0">
                <a:solidFill>
                  <a:srgbClr val="8597A3"/>
                </a:solidFill>
                <a:latin typeface="Tahoma"/>
                <a:cs typeface="Tahoma"/>
              </a:rPr>
              <a:t>data</a:t>
            </a:r>
            <a:r>
              <a:rPr sz="2400" b="1" spc="-95" dirty="0">
                <a:solidFill>
                  <a:srgbClr val="8597A3"/>
                </a:solidFill>
                <a:latin typeface="Tahoma"/>
                <a:cs typeface="Tahoma"/>
              </a:rPr>
              <a:t> </a:t>
            </a:r>
            <a:r>
              <a:rPr sz="2400" b="1" spc="-5" dirty="0">
                <a:solidFill>
                  <a:srgbClr val="8597A3"/>
                </a:solidFill>
                <a:latin typeface="Tahoma"/>
                <a:cs typeface="Tahoma"/>
              </a:rPr>
              <a:t>protection  of personal</a:t>
            </a:r>
            <a:r>
              <a:rPr sz="2400" b="1" spc="-30" dirty="0">
                <a:solidFill>
                  <a:srgbClr val="8597A3"/>
                </a:solidFill>
                <a:latin typeface="Tahoma"/>
                <a:cs typeface="Tahoma"/>
              </a:rPr>
              <a:t> </a:t>
            </a:r>
            <a:r>
              <a:rPr sz="2400" b="1" dirty="0" smtClean="0">
                <a:solidFill>
                  <a:srgbClr val="8597A3"/>
                </a:solidFill>
                <a:latin typeface="Tahoma"/>
                <a:cs typeface="Tahoma"/>
              </a:rPr>
              <a:t>information</a:t>
            </a:r>
            <a:endParaRPr sz="2100" baseline="31746" dirty="0">
              <a:latin typeface="Tahoma"/>
              <a:cs typeface="Tahoma"/>
            </a:endParaRPr>
          </a:p>
          <a:p>
            <a:pPr marL="372110" marR="5080">
              <a:lnSpc>
                <a:spcPct val="107800"/>
              </a:lnSpc>
              <a:spcBef>
                <a:spcPts val="825"/>
              </a:spcBef>
            </a:pPr>
            <a:r>
              <a:rPr sz="850" spc="-20" dirty="0">
                <a:solidFill>
                  <a:srgbClr val="8597A3"/>
                </a:solidFill>
                <a:latin typeface="Tahoma"/>
                <a:cs typeface="Tahoma"/>
              </a:rPr>
              <a:t>We </a:t>
            </a:r>
            <a:r>
              <a:rPr sz="850" spc="-5" dirty="0">
                <a:solidFill>
                  <a:srgbClr val="8597A3"/>
                </a:solidFill>
                <a:latin typeface="Tahoma"/>
                <a:cs typeface="Tahoma"/>
              </a:rPr>
              <a:t>respect employee privacy </a:t>
            </a:r>
            <a:r>
              <a:rPr sz="850" dirty="0">
                <a:solidFill>
                  <a:srgbClr val="8597A3"/>
                </a:solidFill>
                <a:latin typeface="Tahoma"/>
                <a:cs typeface="Tahoma"/>
              </a:rPr>
              <a:t>and </a:t>
            </a:r>
            <a:r>
              <a:rPr sz="850" spc="-5" dirty="0">
                <a:solidFill>
                  <a:srgbClr val="8597A3"/>
                </a:solidFill>
                <a:latin typeface="Tahoma"/>
                <a:cs typeface="Tahoma"/>
              </a:rPr>
              <a:t>therefore will collect, </a:t>
            </a:r>
            <a:r>
              <a:rPr sz="850" dirty="0">
                <a:solidFill>
                  <a:srgbClr val="8597A3"/>
                </a:solidFill>
                <a:latin typeface="Tahoma"/>
                <a:cs typeface="Tahoma"/>
              </a:rPr>
              <a:t>use and </a:t>
            </a:r>
            <a:r>
              <a:rPr sz="850" spc="-5" dirty="0">
                <a:solidFill>
                  <a:srgbClr val="8597A3"/>
                </a:solidFill>
                <a:latin typeface="Tahoma"/>
                <a:cs typeface="Tahoma"/>
              </a:rPr>
              <a:t>retain information  </a:t>
            </a:r>
            <a:r>
              <a:rPr sz="850" dirty="0">
                <a:solidFill>
                  <a:srgbClr val="8597A3"/>
                </a:solidFill>
                <a:latin typeface="Tahoma"/>
                <a:cs typeface="Tahoma"/>
              </a:rPr>
              <a:t>only </a:t>
            </a:r>
            <a:r>
              <a:rPr sz="850" spc="-5" dirty="0">
                <a:solidFill>
                  <a:srgbClr val="8597A3"/>
                </a:solidFill>
                <a:latin typeface="Tahoma"/>
                <a:cs typeface="Tahoma"/>
              </a:rPr>
              <a:t>where there </a:t>
            </a:r>
            <a:r>
              <a:rPr sz="850" dirty="0">
                <a:solidFill>
                  <a:srgbClr val="8597A3"/>
                </a:solidFill>
                <a:latin typeface="Tahoma"/>
                <a:cs typeface="Tahoma"/>
              </a:rPr>
              <a:t>is a </a:t>
            </a:r>
            <a:r>
              <a:rPr sz="850" spc="-5" dirty="0">
                <a:solidFill>
                  <a:srgbClr val="8597A3"/>
                </a:solidFill>
                <a:latin typeface="Tahoma"/>
                <a:cs typeface="Tahoma"/>
              </a:rPr>
              <a:t>valid </a:t>
            </a:r>
            <a:r>
              <a:rPr sz="850" dirty="0">
                <a:solidFill>
                  <a:srgbClr val="8597A3"/>
                </a:solidFill>
                <a:latin typeface="Tahoma"/>
                <a:cs typeface="Tahoma"/>
              </a:rPr>
              <a:t>business or </a:t>
            </a:r>
            <a:r>
              <a:rPr sz="850" spc="-5" dirty="0">
                <a:solidFill>
                  <a:srgbClr val="8597A3"/>
                </a:solidFill>
                <a:latin typeface="Tahoma"/>
                <a:cs typeface="Tahoma"/>
              </a:rPr>
              <a:t>employment reason. Internal</a:t>
            </a:r>
            <a:r>
              <a:rPr sz="850" spc="5" dirty="0">
                <a:solidFill>
                  <a:srgbClr val="8597A3"/>
                </a:solidFill>
                <a:latin typeface="Tahoma"/>
                <a:cs typeface="Tahoma"/>
              </a:rPr>
              <a:t> </a:t>
            </a:r>
            <a:r>
              <a:rPr sz="850" spc="-5" dirty="0">
                <a:solidFill>
                  <a:srgbClr val="8597A3"/>
                </a:solidFill>
                <a:latin typeface="Tahoma"/>
                <a:cs typeface="Tahoma"/>
              </a:rPr>
              <a:t>disclosure</a:t>
            </a:r>
            <a:endParaRPr sz="850" dirty="0">
              <a:latin typeface="Tahoma"/>
              <a:cs typeface="Tahoma"/>
            </a:endParaRPr>
          </a:p>
          <a:p>
            <a:pPr marL="372110" marR="240665">
              <a:lnSpc>
                <a:spcPct val="107800"/>
              </a:lnSpc>
            </a:pPr>
            <a:r>
              <a:rPr sz="850" dirty="0">
                <a:solidFill>
                  <a:srgbClr val="8597A3"/>
                </a:solidFill>
                <a:latin typeface="Tahoma"/>
                <a:cs typeface="Tahoma"/>
              </a:rPr>
              <a:t>is </a:t>
            </a:r>
            <a:r>
              <a:rPr sz="850" spc="-5" dirty="0">
                <a:solidFill>
                  <a:srgbClr val="8597A3"/>
                </a:solidFill>
                <a:latin typeface="Tahoma"/>
                <a:cs typeface="Tahoma"/>
              </a:rPr>
              <a:t>therefore limited </a:t>
            </a:r>
            <a:r>
              <a:rPr sz="850" dirty="0">
                <a:solidFill>
                  <a:srgbClr val="8597A3"/>
                </a:solidFill>
                <a:latin typeface="Tahoma"/>
                <a:cs typeface="Tahoma"/>
              </a:rPr>
              <a:t>and all personal data is </a:t>
            </a:r>
            <a:r>
              <a:rPr sz="850" spc="-5" dirty="0">
                <a:solidFill>
                  <a:srgbClr val="8597A3"/>
                </a:solidFill>
                <a:latin typeface="Tahoma"/>
                <a:cs typeface="Tahoma"/>
              </a:rPr>
              <a:t>protected </a:t>
            </a:r>
            <a:r>
              <a:rPr sz="850" dirty="0">
                <a:solidFill>
                  <a:srgbClr val="8597A3"/>
                </a:solidFill>
                <a:latin typeface="Tahoma"/>
                <a:cs typeface="Tahoma"/>
              </a:rPr>
              <a:t>against unauthorised or  </a:t>
            </a:r>
            <a:r>
              <a:rPr sz="850" spc="-5" dirty="0">
                <a:solidFill>
                  <a:srgbClr val="8597A3"/>
                </a:solidFill>
                <a:latin typeface="Tahoma"/>
                <a:cs typeface="Tahoma"/>
              </a:rPr>
              <a:t>accidental disclosure, modification </a:t>
            </a:r>
            <a:r>
              <a:rPr sz="850" dirty="0">
                <a:solidFill>
                  <a:srgbClr val="8597A3"/>
                </a:solidFill>
                <a:latin typeface="Tahoma"/>
                <a:cs typeface="Tahoma"/>
              </a:rPr>
              <a:t>or</a:t>
            </a:r>
            <a:r>
              <a:rPr sz="850" spc="0" dirty="0">
                <a:solidFill>
                  <a:srgbClr val="8597A3"/>
                </a:solidFill>
                <a:latin typeface="Tahoma"/>
                <a:cs typeface="Tahoma"/>
              </a:rPr>
              <a:t> </a:t>
            </a:r>
            <a:r>
              <a:rPr sz="850" dirty="0">
                <a:solidFill>
                  <a:srgbClr val="8597A3"/>
                </a:solidFill>
                <a:latin typeface="Tahoma"/>
                <a:cs typeface="Tahoma"/>
              </a:rPr>
              <a:t>destruction.</a:t>
            </a:r>
            <a:endParaRPr sz="850" dirty="0">
              <a:latin typeface="Tahoma"/>
              <a:cs typeface="Tahoma"/>
            </a:endParaRPr>
          </a:p>
          <a:p>
            <a:pPr marL="372110" marR="90170">
              <a:lnSpc>
                <a:spcPct val="107800"/>
              </a:lnSpc>
              <a:spcBef>
                <a:spcPts val="850"/>
              </a:spcBef>
            </a:pPr>
            <a:r>
              <a:rPr sz="850" spc="-10" dirty="0">
                <a:solidFill>
                  <a:srgbClr val="8597A3"/>
                </a:solidFill>
                <a:latin typeface="Tahoma"/>
                <a:cs typeface="Tahoma"/>
              </a:rPr>
              <a:t>We’re </a:t>
            </a:r>
            <a:r>
              <a:rPr sz="850" dirty="0">
                <a:solidFill>
                  <a:srgbClr val="8597A3"/>
                </a:solidFill>
                <a:latin typeface="Tahoma"/>
                <a:cs typeface="Tahoma"/>
              </a:rPr>
              <a:t>all </a:t>
            </a:r>
            <a:r>
              <a:rPr sz="850" spc="-5" dirty="0">
                <a:solidFill>
                  <a:srgbClr val="8597A3"/>
                </a:solidFill>
                <a:latin typeface="Tahoma"/>
                <a:cs typeface="Tahoma"/>
              </a:rPr>
              <a:t>responsible for keeping </a:t>
            </a:r>
            <a:r>
              <a:rPr sz="850" dirty="0">
                <a:solidFill>
                  <a:srgbClr val="8597A3"/>
                </a:solidFill>
                <a:latin typeface="Tahoma"/>
                <a:cs typeface="Tahoma"/>
              </a:rPr>
              <a:t>personal data </a:t>
            </a:r>
            <a:r>
              <a:rPr sz="850" spc="-5" dirty="0">
                <a:solidFill>
                  <a:srgbClr val="8597A3"/>
                </a:solidFill>
                <a:latin typeface="Tahoma"/>
                <a:cs typeface="Tahoma"/>
              </a:rPr>
              <a:t>secure </a:t>
            </a:r>
            <a:r>
              <a:rPr sz="850" dirty="0">
                <a:solidFill>
                  <a:srgbClr val="8597A3"/>
                </a:solidFill>
                <a:latin typeface="Tahoma"/>
                <a:cs typeface="Tahoma"/>
              </a:rPr>
              <a:t>and observing </a:t>
            </a:r>
            <a:r>
              <a:rPr sz="850" spc="-5" dirty="0">
                <a:solidFill>
                  <a:srgbClr val="8597A3"/>
                </a:solidFill>
                <a:latin typeface="Tahoma"/>
                <a:cs typeface="Tahoma"/>
              </a:rPr>
              <a:t>the privacy  </a:t>
            </a:r>
            <a:r>
              <a:rPr sz="850" dirty="0">
                <a:solidFill>
                  <a:srgbClr val="8597A3"/>
                </a:solidFill>
                <a:latin typeface="Tahoma"/>
                <a:cs typeface="Tahoma"/>
              </a:rPr>
              <a:t>of individuals. </a:t>
            </a:r>
            <a:r>
              <a:rPr sz="850" spc="-5" dirty="0">
                <a:solidFill>
                  <a:srgbClr val="8597A3"/>
                </a:solidFill>
                <a:latin typeface="Tahoma"/>
                <a:cs typeface="Tahoma"/>
              </a:rPr>
              <a:t>Any </a:t>
            </a:r>
            <a:r>
              <a:rPr sz="850" dirty="0">
                <a:solidFill>
                  <a:srgbClr val="8597A3"/>
                </a:solidFill>
                <a:latin typeface="Tahoma"/>
                <a:cs typeface="Tahoma"/>
              </a:rPr>
              <a:t>data </a:t>
            </a:r>
            <a:r>
              <a:rPr sz="850" spc="-5" dirty="0">
                <a:solidFill>
                  <a:srgbClr val="8597A3"/>
                </a:solidFill>
                <a:latin typeface="Tahoma"/>
                <a:cs typeface="Tahoma"/>
              </a:rPr>
              <a:t>collected </a:t>
            </a:r>
            <a:r>
              <a:rPr sz="850" dirty="0">
                <a:solidFill>
                  <a:srgbClr val="8597A3"/>
                </a:solidFill>
                <a:latin typeface="Tahoma"/>
                <a:cs typeface="Tahoma"/>
              </a:rPr>
              <a:t>must be </a:t>
            </a:r>
            <a:r>
              <a:rPr sz="850" spc="-5" dirty="0">
                <a:solidFill>
                  <a:srgbClr val="8597A3"/>
                </a:solidFill>
                <a:latin typeface="Tahoma"/>
                <a:cs typeface="Tahoma"/>
              </a:rPr>
              <a:t>processed </a:t>
            </a:r>
            <a:r>
              <a:rPr sz="850" dirty="0">
                <a:solidFill>
                  <a:srgbClr val="8597A3"/>
                </a:solidFill>
                <a:latin typeface="Tahoma"/>
                <a:cs typeface="Tahoma"/>
              </a:rPr>
              <a:t>and held in </a:t>
            </a:r>
            <a:r>
              <a:rPr sz="850" spc="-5" dirty="0">
                <a:solidFill>
                  <a:srgbClr val="8597A3"/>
                </a:solidFill>
                <a:latin typeface="Tahoma"/>
                <a:cs typeface="Tahoma"/>
              </a:rPr>
              <a:t>line with  </a:t>
            </a:r>
            <a:r>
              <a:rPr sz="850" dirty="0">
                <a:solidFill>
                  <a:srgbClr val="8597A3"/>
                </a:solidFill>
                <a:latin typeface="Tahoma"/>
                <a:cs typeface="Tahoma"/>
              </a:rPr>
              <a:t>applicable </a:t>
            </a:r>
            <a:r>
              <a:rPr sz="850" spc="-5" dirty="0">
                <a:solidFill>
                  <a:srgbClr val="8597A3"/>
                </a:solidFill>
                <a:latin typeface="Tahoma"/>
                <a:cs typeface="Tahoma"/>
              </a:rPr>
              <a:t>laws </a:t>
            </a:r>
            <a:r>
              <a:rPr sz="850" dirty="0">
                <a:solidFill>
                  <a:srgbClr val="8597A3"/>
                </a:solidFill>
                <a:latin typeface="Tahoma"/>
                <a:cs typeface="Tahoma"/>
              </a:rPr>
              <a:t>and </a:t>
            </a:r>
            <a:r>
              <a:rPr sz="850" spc="-5" dirty="0">
                <a:solidFill>
                  <a:srgbClr val="8597A3"/>
                </a:solidFill>
                <a:latin typeface="Tahoma"/>
                <a:cs typeface="Tahoma"/>
              </a:rPr>
              <a:t>the </a:t>
            </a:r>
            <a:r>
              <a:rPr sz="850" spc="-10" dirty="0">
                <a:solidFill>
                  <a:srgbClr val="8597A3"/>
                </a:solidFill>
                <a:latin typeface="Tahoma"/>
                <a:cs typeface="Tahoma"/>
              </a:rPr>
              <a:t>Personal </a:t>
            </a:r>
            <a:r>
              <a:rPr sz="850" spc="-5" dirty="0">
                <a:solidFill>
                  <a:srgbClr val="8597A3"/>
                </a:solidFill>
                <a:latin typeface="Tahoma"/>
                <a:cs typeface="Tahoma"/>
              </a:rPr>
              <a:t>Data Protection</a:t>
            </a:r>
            <a:r>
              <a:rPr sz="850" spc="10" dirty="0">
                <a:solidFill>
                  <a:srgbClr val="8597A3"/>
                </a:solidFill>
                <a:latin typeface="Tahoma"/>
                <a:cs typeface="Tahoma"/>
              </a:rPr>
              <a:t> </a:t>
            </a:r>
            <a:r>
              <a:rPr sz="850" spc="-15" dirty="0">
                <a:solidFill>
                  <a:srgbClr val="8597A3"/>
                </a:solidFill>
                <a:latin typeface="Tahoma"/>
                <a:cs typeface="Tahoma"/>
              </a:rPr>
              <a:t>policy.</a:t>
            </a:r>
            <a:endParaRPr sz="850" dirty="0">
              <a:latin typeface="Tahoma"/>
              <a:cs typeface="Tahoma"/>
            </a:endParaRPr>
          </a:p>
          <a:p>
            <a:pPr>
              <a:lnSpc>
                <a:spcPct val="100000"/>
              </a:lnSpc>
              <a:spcBef>
                <a:spcPts val="10"/>
              </a:spcBef>
            </a:pPr>
            <a:endParaRPr sz="800" dirty="0">
              <a:latin typeface="Times New Roman"/>
              <a:cs typeface="Times New Roman"/>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4411980">
              <a:lnSpc>
                <a:spcPct val="100000"/>
              </a:lnSpc>
              <a:spcBef>
                <a:spcPts val="100"/>
              </a:spcBef>
            </a:pPr>
            <a:r>
              <a:rPr spc="-5" dirty="0"/>
              <a:t>Careful use of </a:t>
            </a:r>
            <a:r>
              <a:rPr dirty="0"/>
              <a:t>social</a:t>
            </a:r>
            <a:r>
              <a:rPr spc="-80" dirty="0"/>
              <a:t> </a:t>
            </a:r>
            <a:r>
              <a:rPr dirty="0" smtClean="0"/>
              <a:t>media</a:t>
            </a:r>
            <a:endParaRPr sz="2100" baseline="31746" dirty="0"/>
          </a:p>
        </p:txBody>
      </p:sp>
      <p:sp>
        <p:nvSpPr>
          <p:cNvPr id="14" name="object 14"/>
          <p:cNvSpPr txBox="1"/>
          <p:nvPr/>
        </p:nvSpPr>
        <p:spPr>
          <a:xfrm>
            <a:off x="5783299" y="1465971"/>
            <a:ext cx="3918585" cy="1425390"/>
          </a:xfrm>
          <a:prstGeom prst="rect">
            <a:avLst/>
          </a:prstGeom>
        </p:spPr>
        <p:txBody>
          <a:bodyPr vert="horz" wrap="square" lIns="0" tIns="12700" rIns="0" bIns="0" rtlCol="0">
            <a:spAutoFit/>
          </a:bodyPr>
          <a:lstStyle/>
          <a:p>
            <a:pPr marL="12700" marR="5080">
              <a:lnSpc>
                <a:spcPct val="107800"/>
              </a:lnSpc>
              <a:spcBef>
                <a:spcPts val="100"/>
              </a:spcBef>
            </a:pPr>
            <a:r>
              <a:rPr sz="850" spc="-20" dirty="0">
                <a:solidFill>
                  <a:srgbClr val="8597A3"/>
                </a:solidFill>
                <a:latin typeface="Tahoma"/>
                <a:cs typeface="Tahoma"/>
              </a:rPr>
              <a:t>We </a:t>
            </a:r>
            <a:r>
              <a:rPr sz="850" spc="-5" dirty="0">
                <a:solidFill>
                  <a:srgbClr val="8597A3"/>
                </a:solidFill>
                <a:latin typeface="Tahoma"/>
                <a:cs typeface="Tahoma"/>
              </a:rPr>
              <a:t>provide </a:t>
            </a:r>
            <a:r>
              <a:rPr sz="850" dirty="0">
                <a:solidFill>
                  <a:srgbClr val="8597A3"/>
                </a:solidFill>
                <a:latin typeface="Tahoma"/>
                <a:cs typeface="Tahoma"/>
              </a:rPr>
              <a:t>most </a:t>
            </a:r>
            <a:r>
              <a:rPr sz="850" spc="-10" dirty="0">
                <a:solidFill>
                  <a:srgbClr val="8597A3"/>
                </a:solidFill>
                <a:latin typeface="Tahoma"/>
                <a:cs typeface="Tahoma"/>
              </a:rPr>
              <a:t>employees </a:t>
            </a:r>
            <a:r>
              <a:rPr sz="850" spc="-5" dirty="0">
                <a:solidFill>
                  <a:srgbClr val="8597A3"/>
                </a:solidFill>
                <a:latin typeface="Tahoma"/>
                <a:cs typeface="Tahoma"/>
              </a:rPr>
              <a:t>with access to the </a:t>
            </a:r>
            <a:r>
              <a:rPr sz="850" dirty="0">
                <a:solidFill>
                  <a:srgbClr val="8597A3"/>
                </a:solidFill>
                <a:latin typeface="Tahoma"/>
                <a:cs typeface="Tahoma"/>
              </a:rPr>
              <a:t>internet on </a:t>
            </a:r>
            <a:r>
              <a:rPr sz="850" spc="-5" dirty="0">
                <a:solidFill>
                  <a:srgbClr val="8597A3"/>
                </a:solidFill>
                <a:latin typeface="Tahoma"/>
                <a:cs typeface="Tahoma"/>
              </a:rPr>
              <a:t>work computers. </a:t>
            </a:r>
            <a:r>
              <a:rPr sz="850" spc="-20" dirty="0">
                <a:solidFill>
                  <a:srgbClr val="8597A3"/>
                </a:solidFill>
                <a:latin typeface="Tahoma"/>
                <a:cs typeface="Tahoma"/>
              </a:rPr>
              <a:t>You  </a:t>
            </a:r>
            <a:r>
              <a:rPr sz="850" dirty="0">
                <a:solidFill>
                  <a:srgbClr val="8597A3"/>
                </a:solidFill>
                <a:latin typeface="Tahoma"/>
                <a:cs typeface="Tahoma"/>
              </a:rPr>
              <a:t>must be </a:t>
            </a:r>
            <a:r>
              <a:rPr sz="850" spc="-5" dirty="0">
                <a:solidFill>
                  <a:srgbClr val="8597A3"/>
                </a:solidFill>
                <a:latin typeface="Tahoma"/>
                <a:cs typeface="Tahoma"/>
              </a:rPr>
              <a:t>careful to protect </a:t>
            </a:r>
            <a:r>
              <a:rPr sz="850" dirty="0">
                <a:solidFill>
                  <a:srgbClr val="8597A3"/>
                </a:solidFill>
                <a:latin typeface="Tahoma"/>
                <a:cs typeface="Tahoma"/>
              </a:rPr>
              <a:t>our </a:t>
            </a:r>
            <a:r>
              <a:rPr sz="850" spc="-5" dirty="0">
                <a:solidFill>
                  <a:srgbClr val="8597A3"/>
                </a:solidFill>
                <a:latin typeface="Tahoma"/>
                <a:cs typeface="Tahoma"/>
              </a:rPr>
              <a:t>reputation </a:t>
            </a:r>
            <a:r>
              <a:rPr sz="850" dirty="0">
                <a:solidFill>
                  <a:srgbClr val="8597A3"/>
                </a:solidFill>
                <a:latin typeface="Tahoma"/>
                <a:cs typeface="Tahoma"/>
              </a:rPr>
              <a:t>and business </a:t>
            </a:r>
            <a:r>
              <a:rPr sz="850" spc="-5" dirty="0">
                <a:solidFill>
                  <a:srgbClr val="8597A3"/>
                </a:solidFill>
                <a:latin typeface="Tahoma"/>
                <a:cs typeface="Tahoma"/>
              </a:rPr>
              <a:t>information by </a:t>
            </a:r>
            <a:r>
              <a:rPr sz="850" dirty="0">
                <a:solidFill>
                  <a:srgbClr val="8597A3"/>
                </a:solidFill>
                <a:latin typeface="Tahoma"/>
                <a:cs typeface="Tahoma"/>
              </a:rPr>
              <a:t>not posting  </a:t>
            </a:r>
            <a:r>
              <a:rPr sz="850" spc="-5" dirty="0">
                <a:solidFill>
                  <a:srgbClr val="8597A3"/>
                </a:solidFill>
                <a:latin typeface="Tahoma"/>
                <a:cs typeface="Tahoma"/>
              </a:rPr>
              <a:t>any comments </a:t>
            </a:r>
            <a:r>
              <a:rPr sz="850" dirty="0">
                <a:solidFill>
                  <a:srgbClr val="8597A3"/>
                </a:solidFill>
                <a:latin typeface="Tahoma"/>
                <a:cs typeface="Tahoma"/>
              </a:rPr>
              <a:t>or documents on </a:t>
            </a:r>
            <a:r>
              <a:rPr sz="850" spc="-5" dirty="0">
                <a:solidFill>
                  <a:srgbClr val="8597A3"/>
                </a:solidFill>
                <a:latin typeface="Tahoma"/>
                <a:cs typeface="Tahoma"/>
              </a:rPr>
              <a:t>any social </a:t>
            </a:r>
            <a:r>
              <a:rPr sz="850" dirty="0">
                <a:solidFill>
                  <a:srgbClr val="8597A3"/>
                </a:solidFill>
                <a:latin typeface="Tahoma"/>
                <a:cs typeface="Tahoma"/>
              </a:rPr>
              <a:t>media </a:t>
            </a:r>
            <a:r>
              <a:rPr sz="850" spc="-5" dirty="0">
                <a:solidFill>
                  <a:srgbClr val="8597A3"/>
                </a:solidFill>
                <a:latin typeface="Tahoma"/>
                <a:cs typeface="Tahoma"/>
              </a:rPr>
              <a:t>sites that are </a:t>
            </a:r>
            <a:r>
              <a:rPr sz="850" spc="-10" dirty="0">
                <a:solidFill>
                  <a:srgbClr val="8597A3"/>
                </a:solidFill>
                <a:latin typeface="Tahoma"/>
                <a:cs typeface="Tahoma"/>
              </a:rPr>
              <a:t>confidential</a:t>
            </a:r>
            <a:endParaRPr sz="850" dirty="0">
              <a:latin typeface="Tahoma"/>
              <a:cs typeface="Tahoma"/>
            </a:endParaRPr>
          </a:p>
          <a:p>
            <a:pPr marL="12700" marR="82550">
              <a:lnSpc>
                <a:spcPct val="107800"/>
              </a:lnSpc>
            </a:pPr>
            <a:r>
              <a:rPr sz="850" dirty="0">
                <a:solidFill>
                  <a:srgbClr val="8597A3"/>
                </a:solidFill>
                <a:latin typeface="Tahoma"/>
                <a:cs typeface="Tahoma"/>
              </a:rPr>
              <a:t>or </a:t>
            </a:r>
            <a:r>
              <a:rPr sz="850" spc="-5" dirty="0">
                <a:solidFill>
                  <a:srgbClr val="8597A3"/>
                </a:solidFill>
                <a:latin typeface="Tahoma"/>
                <a:cs typeface="Tahoma"/>
              </a:rPr>
              <a:t>could </a:t>
            </a:r>
            <a:r>
              <a:rPr sz="850" dirty="0">
                <a:solidFill>
                  <a:srgbClr val="8597A3"/>
                </a:solidFill>
                <a:latin typeface="Tahoma"/>
                <a:cs typeface="Tahoma"/>
              </a:rPr>
              <a:t>be </a:t>
            </a:r>
            <a:r>
              <a:rPr sz="850" spc="-5" dirty="0">
                <a:solidFill>
                  <a:srgbClr val="8597A3"/>
                </a:solidFill>
                <a:latin typeface="Tahoma"/>
                <a:cs typeface="Tahoma"/>
              </a:rPr>
              <a:t>attributed to </a:t>
            </a:r>
            <a:r>
              <a:rPr sz="850" dirty="0">
                <a:solidFill>
                  <a:srgbClr val="8597A3"/>
                </a:solidFill>
                <a:latin typeface="Tahoma"/>
                <a:cs typeface="Tahoma"/>
              </a:rPr>
              <a:t>our </a:t>
            </a:r>
            <a:r>
              <a:rPr sz="850" spc="-15" dirty="0">
                <a:solidFill>
                  <a:srgbClr val="8597A3"/>
                </a:solidFill>
                <a:latin typeface="Tahoma"/>
                <a:cs typeface="Tahoma"/>
              </a:rPr>
              <a:t>Company. </a:t>
            </a:r>
            <a:r>
              <a:rPr sz="850" spc="-20" dirty="0">
                <a:solidFill>
                  <a:srgbClr val="8597A3"/>
                </a:solidFill>
                <a:latin typeface="Tahoma"/>
                <a:cs typeface="Tahoma"/>
              </a:rPr>
              <a:t>You </a:t>
            </a:r>
            <a:r>
              <a:rPr sz="850" spc="-5" dirty="0">
                <a:solidFill>
                  <a:srgbClr val="8597A3"/>
                </a:solidFill>
                <a:latin typeface="Tahoma"/>
                <a:cs typeface="Tahoma"/>
              </a:rPr>
              <a:t>should never </a:t>
            </a:r>
            <a:r>
              <a:rPr sz="850" dirty="0">
                <a:solidFill>
                  <a:srgbClr val="8597A3"/>
                </a:solidFill>
                <a:latin typeface="Tahoma"/>
                <a:cs typeface="Tahoma"/>
              </a:rPr>
              <a:t>use </a:t>
            </a:r>
            <a:r>
              <a:rPr sz="850" spc="-5" dirty="0">
                <a:solidFill>
                  <a:srgbClr val="8597A3"/>
                </a:solidFill>
                <a:latin typeface="Tahoma"/>
                <a:cs typeface="Tahoma"/>
              </a:rPr>
              <a:t>company time,  property </a:t>
            </a:r>
            <a:r>
              <a:rPr sz="850" dirty="0">
                <a:solidFill>
                  <a:srgbClr val="8597A3"/>
                </a:solidFill>
                <a:latin typeface="Tahoma"/>
                <a:cs typeface="Tahoma"/>
              </a:rPr>
              <a:t>or networks </a:t>
            </a:r>
            <a:r>
              <a:rPr sz="850" spc="-5" dirty="0">
                <a:solidFill>
                  <a:srgbClr val="8597A3"/>
                </a:solidFill>
                <a:latin typeface="Tahoma"/>
                <a:cs typeface="Tahoma"/>
              </a:rPr>
              <a:t>for social </a:t>
            </a:r>
            <a:r>
              <a:rPr sz="850" dirty="0">
                <a:solidFill>
                  <a:srgbClr val="8597A3"/>
                </a:solidFill>
                <a:latin typeface="Tahoma"/>
                <a:cs typeface="Tahoma"/>
              </a:rPr>
              <a:t>media </a:t>
            </a:r>
            <a:r>
              <a:rPr sz="850" spc="-5" dirty="0">
                <a:solidFill>
                  <a:srgbClr val="8597A3"/>
                </a:solidFill>
                <a:latin typeface="Tahoma"/>
                <a:cs typeface="Tahoma"/>
              </a:rPr>
              <a:t>communications. If you choose to </a:t>
            </a:r>
            <a:r>
              <a:rPr sz="850" dirty="0">
                <a:solidFill>
                  <a:srgbClr val="8597A3"/>
                </a:solidFill>
                <a:latin typeface="Tahoma"/>
                <a:cs typeface="Tahoma"/>
              </a:rPr>
              <a:t>do </a:t>
            </a:r>
            <a:r>
              <a:rPr sz="850" spc="-5" dirty="0">
                <a:solidFill>
                  <a:srgbClr val="8597A3"/>
                </a:solidFill>
                <a:latin typeface="Tahoma"/>
                <a:cs typeface="Tahoma"/>
              </a:rPr>
              <a:t>so  </a:t>
            </a:r>
            <a:r>
              <a:rPr sz="850" dirty="0">
                <a:solidFill>
                  <a:srgbClr val="8597A3"/>
                </a:solidFill>
                <a:latin typeface="Tahoma"/>
                <a:cs typeface="Tahoma"/>
              </a:rPr>
              <a:t>outside of </a:t>
            </a:r>
            <a:r>
              <a:rPr sz="850" spc="-5" dirty="0">
                <a:solidFill>
                  <a:srgbClr val="8597A3"/>
                </a:solidFill>
                <a:latin typeface="Tahoma"/>
                <a:cs typeface="Tahoma"/>
              </a:rPr>
              <a:t>the work environment, make sure the communications </a:t>
            </a:r>
            <a:r>
              <a:rPr sz="850" dirty="0">
                <a:solidFill>
                  <a:srgbClr val="8597A3"/>
                </a:solidFill>
                <a:latin typeface="Tahoma"/>
                <a:cs typeface="Tahoma"/>
              </a:rPr>
              <a:t>do not </a:t>
            </a:r>
            <a:r>
              <a:rPr sz="850" spc="-5" dirty="0">
                <a:solidFill>
                  <a:srgbClr val="8597A3"/>
                </a:solidFill>
                <a:latin typeface="Tahoma"/>
                <a:cs typeface="Tahoma"/>
              </a:rPr>
              <a:t>violate  the </a:t>
            </a:r>
            <a:r>
              <a:rPr sz="850" spc="-10" dirty="0">
                <a:solidFill>
                  <a:srgbClr val="8597A3"/>
                </a:solidFill>
                <a:latin typeface="Tahoma"/>
                <a:cs typeface="Tahoma"/>
              </a:rPr>
              <a:t>law, </a:t>
            </a:r>
            <a:r>
              <a:rPr sz="850" spc="-5" dirty="0">
                <a:solidFill>
                  <a:srgbClr val="8597A3"/>
                </a:solidFill>
                <a:latin typeface="Tahoma"/>
                <a:cs typeface="Tahoma"/>
              </a:rPr>
              <a:t>disparage </a:t>
            </a:r>
            <a:r>
              <a:rPr sz="850" dirty="0">
                <a:solidFill>
                  <a:srgbClr val="8597A3"/>
                </a:solidFill>
                <a:latin typeface="Tahoma"/>
                <a:cs typeface="Tahoma"/>
              </a:rPr>
              <a:t>or insult </a:t>
            </a:r>
            <a:r>
              <a:rPr sz="850" spc="-5" dirty="0">
                <a:solidFill>
                  <a:srgbClr val="8597A3"/>
                </a:solidFill>
                <a:latin typeface="Tahoma"/>
                <a:cs typeface="Tahoma"/>
              </a:rPr>
              <a:t>the </a:t>
            </a:r>
            <a:r>
              <a:rPr sz="850" spc="-15" dirty="0">
                <a:solidFill>
                  <a:srgbClr val="8597A3"/>
                </a:solidFill>
                <a:latin typeface="Tahoma"/>
                <a:cs typeface="Tahoma"/>
              </a:rPr>
              <a:t>Company, </a:t>
            </a:r>
            <a:r>
              <a:rPr sz="850" spc="-5" dirty="0">
                <a:solidFill>
                  <a:srgbClr val="8597A3"/>
                </a:solidFill>
                <a:latin typeface="Tahoma"/>
                <a:cs typeface="Tahoma"/>
              </a:rPr>
              <a:t>customers, suppliers </a:t>
            </a:r>
            <a:r>
              <a:rPr sz="850" dirty="0">
                <a:solidFill>
                  <a:srgbClr val="8597A3"/>
                </a:solidFill>
                <a:latin typeface="Tahoma"/>
                <a:cs typeface="Tahoma"/>
              </a:rPr>
              <a:t>or </a:t>
            </a:r>
            <a:r>
              <a:rPr sz="850" spc="-5" dirty="0">
                <a:solidFill>
                  <a:srgbClr val="8597A3"/>
                </a:solidFill>
                <a:latin typeface="Tahoma"/>
                <a:cs typeface="Tahoma"/>
              </a:rPr>
              <a:t>competitors.  If speaking </a:t>
            </a:r>
            <a:r>
              <a:rPr sz="850" dirty="0">
                <a:solidFill>
                  <a:srgbClr val="8597A3"/>
                </a:solidFill>
                <a:latin typeface="Tahoma"/>
                <a:cs typeface="Tahoma"/>
              </a:rPr>
              <a:t>about </a:t>
            </a:r>
            <a:r>
              <a:rPr sz="850" spc="-5" dirty="0">
                <a:solidFill>
                  <a:srgbClr val="8597A3"/>
                </a:solidFill>
                <a:latin typeface="Tahoma"/>
                <a:cs typeface="Tahoma"/>
              </a:rPr>
              <a:t>your professional life, clearly state that these are </a:t>
            </a:r>
            <a:r>
              <a:rPr sz="850" dirty="0">
                <a:solidFill>
                  <a:srgbClr val="8597A3"/>
                </a:solidFill>
                <a:latin typeface="Tahoma"/>
                <a:cs typeface="Tahoma"/>
              </a:rPr>
              <a:t>personal  </a:t>
            </a:r>
            <a:r>
              <a:rPr sz="850" spc="-5" dirty="0">
                <a:solidFill>
                  <a:srgbClr val="8597A3"/>
                </a:solidFill>
                <a:latin typeface="Tahoma"/>
                <a:cs typeface="Tahoma"/>
              </a:rPr>
              <a:t>views </a:t>
            </a:r>
            <a:r>
              <a:rPr sz="850" dirty="0">
                <a:solidFill>
                  <a:srgbClr val="8597A3"/>
                </a:solidFill>
                <a:latin typeface="Tahoma"/>
                <a:cs typeface="Tahoma"/>
              </a:rPr>
              <a:t>and not necessarily </a:t>
            </a:r>
            <a:r>
              <a:rPr sz="850" spc="-5" dirty="0">
                <a:solidFill>
                  <a:srgbClr val="8597A3"/>
                </a:solidFill>
                <a:latin typeface="Tahoma"/>
                <a:cs typeface="Tahoma"/>
              </a:rPr>
              <a:t>the views </a:t>
            </a:r>
            <a:r>
              <a:rPr sz="850" dirty="0">
                <a:solidFill>
                  <a:srgbClr val="8597A3"/>
                </a:solidFill>
                <a:latin typeface="Tahoma"/>
                <a:cs typeface="Tahoma"/>
              </a:rPr>
              <a:t>of </a:t>
            </a:r>
            <a:r>
              <a:rPr sz="850" spc="-5" dirty="0">
                <a:solidFill>
                  <a:srgbClr val="8597A3"/>
                </a:solidFill>
                <a:latin typeface="Tahoma"/>
                <a:cs typeface="Tahoma"/>
              </a:rPr>
              <a:t>the </a:t>
            </a:r>
            <a:r>
              <a:rPr sz="850" spc="-15" dirty="0">
                <a:solidFill>
                  <a:srgbClr val="8597A3"/>
                </a:solidFill>
                <a:latin typeface="Tahoma"/>
                <a:cs typeface="Tahoma"/>
              </a:rPr>
              <a:t>Company. </a:t>
            </a:r>
            <a:r>
              <a:rPr sz="850" spc="-5" dirty="0">
                <a:solidFill>
                  <a:srgbClr val="8597A3"/>
                </a:solidFill>
                <a:latin typeface="Tahoma"/>
                <a:cs typeface="Tahoma"/>
              </a:rPr>
              <a:t>Always safeguard </a:t>
            </a:r>
            <a:r>
              <a:rPr sz="850" dirty="0">
                <a:solidFill>
                  <a:srgbClr val="8597A3"/>
                </a:solidFill>
                <a:latin typeface="Tahoma"/>
                <a:cs typeface="Tahoma"/>
              </a:rPr>
              <a:t>personal  </a:t>
            </a:r>
            <a:r>
              <a:rPr sz="850" spc="-5" dirty="0">
                <a:solidFill>
                  <a:srgbClr val="8597A3"/>
                </a:solidFill>
                <a:latin typeface="Tahoma"/>
                <a:cs typeface="Tahoma"/>
              </a:rPr>
              <a:t>information</a:t>
            </a:r>
            <a:r>
              <a:rPr sz="850" spc="-5" dirty="0" smtClean="0">
                <a:solidFill>
                  <a:srgbClr val="8597A3"/>
                </a:solidFill>
                <a:latin typeface="Tahoma"/>
                <a:cs typeface="Tahoma"/>
              </a:rPr>
              <a:t>.</a:t>
            </a:r>
            <a:endParaRPr sz="850" dirty="0">
              <a:latin typeface="Tahoma"/>
              <a:cs typeface="Tahoma"/>
            </a:endParaRPr>
          </a:p>
        </p:txBody>
      </p:sp>
      <p:sp>
        <p:nvSpPr>
          <p:cNvPr id="15" name="object 15"/>
          <p:cNvSpPr/>
          <p:nvPr/>
        </p:nvSpPr>
        <p:spPr>
          <a:xfrm>
            <a:off x="0" y="5014173"/>
            <a:ext cx="4293235" cy="2546350"/>
          </a:xfrm>
          <a:custGeom>
            <a:avLst/>
            <a:gdLst/>
            <a:ahLst/>
            <a:cxnLst/>
            <a:rect l="l" t="t" r="r" b="b"/>
            <a:pathLst>
              <a:path w="4293235" h="2546350">
                <a:moveTo>
                  <a:pt x="0" y="0"/>
                </a:moveTo>
                <a:lnTo>
                  <a:pt x="0" y="403331"/>
                </a:lnTo>
                <a:lnTo>
                  <a:pt x="4292994" y="2545831"/>
                </a:lnTo>
                <a:lnTo>
                  <a:pt x="0" y="0"/>
                </a:lnTo>
                <a:close/>
              </a:path>
            </a:pathLst>
          </a:custGeom>
          <a:solidFill>
            <a:srgbClr val="8597A3"/>
          </a:solid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17" name="object 17"/>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4990888"/>
            <a:ext cx="10692130" cy="1975485"/>
          </a:xfrm>
          <a:custGeom>
            <a:avLst/>
            <a:gdLst/>
            <a:ahLst/>
            <a:cxnLst/>
            <a:rect l="l" t="t" r="r" b="b"/>
            <a:pathLst>
              <a:path w="10692130" h="1975484">
                <a:moveTo>
                  <a:pt x="10692003" y="0"/>
                </a:moveTo>
                <a:lnTo>
                  <a:pt x="0" y="1975118"/>
                </a:lnTo>
                <a:lnTo>
                  <a:pt x="10692003" y="910681"/>
                </a:lnTo>
                <a:lnTo>
                  <a:pt x="10692003" y="0"/>
                </a:lnTo>
                <a:close/>
              </a:path>
            </a:pathLst>
          </a:custGeom>
          <a:solidFill>
            <a:srgbClr val="EF7D00"/>
          </a:solidFill>
        </p:spPr>
        <p:txBody>
          <a:bodyPr wrap="square" lIns="0" tIns="0" rIns="0" bIns="0" rtlCol="0"/>
          <a:lstStyle/>
          <a:p>
            <a:endParaRPr/>
          </a:p>
        </p:txBody>
      </p:sp>
      <p:sp>
        <p:nvSpPr>
          <p:cNvPr id="4" name="object 4"/>
          <p:cNvSpPr/>
          <p:nvPr/>
        </p:nvSpPr>
        <p:spPr>
          <a:xfrm>
            <a:off x="504000" y="72635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5" name="object 5"/>
          <p:cNvSpPr/>
          <p:nvPr/>
        </p:nvSpPr>
        <p:spPr>
          <a:xfrm>
            <a:off x="8466346"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6" name="object 6"/>
          <p:cNvSpPr/>
          <p:nvPr/>
        </p:nvSpPr>
        <p:spPr>
          <a:xfrm>
            <a:off x="8711665"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7" name="object 7"/>
          <p:cNvSpPr/>
          <p:nvPr/>
        </p:nvSpPr>
        <p:spPr>
          <a:xfrm>
            <a:off x="9526489" y="286466"/>
            <a:ext cx="300355" cy="180340"/>
          </a:xfrm>
          <a:custGeom>
            <a:avLst/>
            <a:gdLst/>
            <a:ahLst/>
            <a:cxnLst/>
            <a:rect l="l" t="t" r="r" b="b"/>
            <a:pathLst>
              <a:path w="300354" h="180340">
                <a:moveTo>
                  <a:pt x="267931" y="0"/>
                </a:moveTo>
                <a:lnTo>
                  <a:pt x="111404" y="0"/>
                </a:lnTo>
                <a:lnTo>
                  <a:pt x="92160" y="3626"/>
                </a:lnTo>
                <a:lnTo>
                  <a:pt x="73933" y="13515"/>
                </a:lnTo>
                <a:lnTo>
                  <a:pt x="58744" y="28182"/>
                </a:lnTo>
                <a:lnTo>
                  <a:pt x="48615" y="46139"/>
                </a:lnTo>
                <a:lnTo>
                  <a:pt x="0" y="179946"/>
                </a:lnTo>
                <a:lnTo>
                  <a:pt x="73672" y="179946"/>
                </a:lnTo>
                <a:lnTo>
                  <a:pt x="93205" y="126161"/>
                </a:lnTo>
                <a:lnTo>
                  <a:pt x="101638" y="119976"/>
                </a:lnTo>
                <a:lnTo>
                  <a:pt x="270392" y="119976"/>
                </a:lnTo>
                <a:lnTo>
                  <a:pt x="282124" y="87668"/>
                </a:lnTo>
                <a:lnTo>
                  <a:pt x="107200" y="87668"/>
                </a:lnTo>
                <a:lnTo>
                  <a:pt x="125031" y="38493"/>
                </a:lnTo>
                <a:lnTo>
                  <a:pt x="133476" y="32296"/>
                </a:lnTo>
                <a:lnTo>
                  <a:pt x="299446" y="32296"/>
                </a:lnTo>
                <a:lnTo>
                  <a:pt x="300112" y="28182"/>
                </a:lnTo>
                <a:lnTo>
                  <a:pt x="295575" y="13515"/>
                </a:lnTo>
                <a:lnTo>
                  <a:pt x="284534" y="3626"/>
                </a:lnTo>
                <a:lnTo>
                  <a:pt x="267931" y="0"/>
                </a:lnTo>
                <a:close/>
              </a:path>
              <a:path w="300354" h="180340">
                <a:moveTo>
                  <a:pt x="270392" y="119976"/>
                </a:moveTo>
                <a:lnTo>
                  <a:pt x="196735" y="119976"/>
                </a:lnTo>
                <a:lnTo>
                  <a:pt x="174955" y="179946"/>
                </a:lnTo>
                <a:lnTo>
                  <a:pt x="248615" y="179946"/>
                </a:lnTo>
                <a:lnTo>
                  <a:pt x="270392" y="119976"/>
                </a:lnTo>
                <a:close/>
              </a:path>
              <a:path w="300354" h="180340">
                <a:moveTo>
                  <a:pt x="299446" y="32296"/>
                </a:moveTo>
                <a:lnTo>
                  <a:pt x="222389" y="32296"/>
                </a:lnTo>
                <a:lnTo>
                  <a:pt x="226313" y="38493"/>
                </a:lnTo>
                <a:lnTo>
                  <a:pt x="210718" y="81470"/>
                </a:lnTo>
                <a:lnTo>
                  <a:pt x="202285" y="87668"/>
                </a:lnTo>
                <a:lnTo>
                  <a:pt x="282124" y="87668"/>
                </a:lnTo>
                <a:lnTo>
                  <a:pt x="297205" y="46139"/>
                </a:lnTo>
                <a:lnTo>
                  <a:pt x="299446" y="32296"/>
                </a:lnTo>
                <a:close/>
              </a:path>
            </a:pathLst>
          </a:custGeom>
          <a:solidFill>
            <a:srgbClr val="8597A3"/>
          </a:solidFill>
        </p:spPr>
        <p:txBody>
          <a:bodyPr wrap="square" lIns="0" tIns="0" rIns="0" bIns="0" rtlCol="0"/>
          <a:lstStyle/>
          <a:p>
            <a:endParaRPr/>
          </a:p>
        </p:txBody>
      </p:sp>
      <p:sp>
        <p:nvSpPr>
          <p:cNvPr id="8" name="object 8"/>
          <p:cNvSpPr/>
          <p:nvPr/>
        </p:nvSpPr>
        <p:spPr>
          <a:xfrm>
            <a:off x="8974049" y="286470"/>
            <a:ext cx="300355" cy="180340"/>
          </a:xfrm>
          <a:custGeom>
            <a:avLst/>
            <a:gdLst/>
            <a:ahLst/>
            <a:cxnLst/>
            <a:rect l="l" t="t" r="r" b="b"/>
            <a:pathLst>
              <a:path w="300354" h="180340">
                <a:moveTo>
                  <a:pt x="267931" y="0"/>
                </a:moveTo>
                <a:lnTo>
                  <a:pt x="111391" y="0"/>
                </a:lnTo>
                <a:lnTo>
                  <a:pt x="92154" y="3626"/>
                </a:lnTo>
                <a:lnTo>
                  <a:pt x="73928"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9" name="object 9"/>
          <p:cNvSpPr/>
          <p:nvPr/>
        </p:nvSpPr>
        <p:spPr>
          <a:xfrm>
            <a:off x="925026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85" y="87668"/>
                </a:lnTo>
                <a:lnTo>
                  <a:pt x="282122" y="87668"/>
                </a:lnTo>
                <a:lnTo>
                  <a:pt x="313956" y="0"/>
                </a:lnTo>
                <a:close/>
              </a:path>
            </a:pathLst>
          </a:custGeom>
          <a:solidFill>
            <a:srgbClr val="8597A3"/>
          </a:solidFill>
        </p:spPr>
        <p:txBody>
          <a:bodyPr wrap="square" lIns="0" tIns="0" rIns="0" bIns="0" rtlCol="0"/>
          <a:lstStyle/>
          <a:p>
            <a:endParaRPr/>
          </a:p>
        </p:txBody>
      </p:sp>
      <p:sp>
        <p:nvSpPr>
          <p:cNvPr id="10" name="object 10"/>
          <p:cNvSpPr/>
          <p:nvPr/>
        </p:nvSpPr>
        <p:spPr>
          <a:xfrm>
            <a:off x="9802736"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1" name="object 11"/>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2" name="object 12"/>
          <p:cNvSpPr txBox="1">
            <a:spLocks noGrp="1"/>
          </p:cNvSpPr>
          <p:nvPr>
            <p:ph type="title"/>
          </p:nvPr>
        </p:nvSpPr>
        <p:spPr>
          <a:xfrm>
            <a:off x="491300" y="995570"/>
            <a:ext cx="5224780" cy="391160"/>
          </a:xfrm>
          <a:prstGeom prst="rect">
            <a:avLst/>
          </a:prstGeom>
        </p:spPr>
        <p:txBody>
          <a:bodyPr vert="horz" wrap="square" lIns="0" tIns="12700" rIns="0" bIns="0" rtlCol="0">
            <a:spAutoFit/>
          </a:bodyPr>
          <a:lstStyle/>
          <a:p>
            <a:pPr marL="12700">
              <a:lnSpc>
                <a:spcPct val="100000"/>
              </a:lnSpc>
              <a:spcBef>
                <a:spcPts val="100"/>
              </a:spcBef>
            </a:pPr>
            <a:r>
              <a:rPr lang="en-GB" dirty="0" err="1" smtClean="0"/>
              <a:t>Foreward</a:t>
            </a:r>
            <a:endParaRPr spc="5" dirty="0"/>
          </a:p>
        </p:txBody>
      </p:sp>
      <p:sp>
        <p:nvSpPr>
          <p:cNvPr id="13" name="object 13"/>
          <p:cNvSpPr txBox="1"/>
          <p:nvPr/>
        </p:nvSpPr>
        <p:spPr>
          <a:xfrm>
            <a:off x="2804299" y="1623168"/>
            <a:ext cx="3034030" cy="1857753"/>
          </a:xfrm>
          <a:prstGeom prst="rect">
            <a:avLst/>
          </a:prstGeom>
        </p:spPr>
        <p:txBody>
          <a:bodyPr vert="horz" wrap="square" lIns="0" tIns="12700" rIns="0" bIns="0" rtlCol="0">
            <a:spAutoFit/>
          </a:bodyPr>
          <a:lstStyle/>
          <a:p>
            <a:pPr marL="12700" marR="95885">
              <a:lnSpc>
                <a:spcPct val="111100"/>
              </a:lnSpc>
              <a:spcBef>
                <a:spcPts val="100"/>
              </a:spcBef>
            </a:pPr>
            <a:r>
              <a:rPr sz="1200" dirty="0">
                <a:solidFill>
                  <a:srgbClr val="8597A3"/>
                </a:solidFill>
                <a:latin typeface="Tahoma"/>
                <a:cs typeface="Tahoma"/>
              </a:rPr>
              <a:t>At Cobham, we have a clear </a:t>
            </a:r>
            <a:r>
              <a:rPr lang="en-GB" sz="1200" dirty="0" smtClean="0">
                <a:solidFill>
                  <a:srgbClr val="8597A3"/>
                </a:solidFill>
                <a:latin typeface="Tahoma"/>
                <a:cs typeface="Tahoma"/>
              </a:rPr>
              <a:t>underlying </a:t>
            </a:r>
            <a:r>
              <a:rPr sz="1200" dirty="0" smtClean="0">
                <a:solidFill>
                  <a:srgbClr val="8597A3"/>
                </a:solidFill>
                <a:latin typeface="Tahoma"/>
                <a:cs typeface="Tahoma"/>
              </a:rPr>
              <a:t>purpose </a:t>
            </a:r>
            <a:r>
              <a:rPr sz="1200" spc="0" dirty="0">
                <a:solidFill>
                  <a:srgbClr val="8597A3"/>
                </a:solidFill>
                <a:latin typeface="Tahoma"/>
                <a:cs typeface="Tahoma"/>
              </a:rPr>
              <a:t>that </a:t>
            </a:r>
            <a:r>
              <a:rPr sz="1200" dirty="0" smtClean="0">
                <a:solidFill>
                  <a:srgbClr val="8597A3"/>
                </a:solidFill>
                <a:latin typeface="Tahoma"/>
                <a:cs typeface="Tahoma"/>
              </a:rPr>
              <a:t>unites </a:t>
            </a:r>
            <a:r>
              <a:rPr lang="en-GB" sz="1200" spc="0" dirty="0" smtClean="0">
                <a:solidFill>
                  <a:srgbClr val="8597A3"/>
                </a:solidFill>
                <a:latin typeface="Tahoma"/>
                <a:cs typeface="Tahoma"/>
              </a:rPr>
              <a:t>us</a:t>
            </a:r>
            <a:r>
              <a:rPr sz="1200" dirty="0" smtClean="0">
                <a:solidFill>
                  <a:srgbClr val="8597A3"/>
                </a:solidFill>
                <a:latin typeface="Tahoma"/>
                <a:cs typeface="Tahoma"/>
              </a:rPr>
              <a:t>; </a:t>
            </a:r>
            <a:r>
              <a:rPr sz="1200" spc="-5" dirty="0">
                <a:solidFill>
                  <a:srgbClr val="8597A3"/>
                </a:solidFill>
                <a:latin typeface="Tahoma"/>
                <a:cs typeface="Tahoma"/>
              </a:rPr>
              <a:t>it’s </a:t>
            </a:r>
            <a:r>
              <a:rPr sz="1200" spc="0" dirty="0">
                <a:solidFill>
                  <a:srgbClr val="8597A3"/>
                </a:solidFill>
                <a:latin typeface="Tahoma"/>
                <a:cs typeface="Tahoma"/>
              </a:rPr>
              <a:t>what </a:t>
            </a:r>
            <a:r>
              <a:rPr sz="1200" dirty="0" smtClean="0">
                <a:solidFill>
                  <a:srgbClr val="8597A3"/>
                </a:solidFill>
                <a:latin typeface="Tahoma"/>
                <a:cs typeface="Tahoma"/>
              </a:rPr>
              <a:t>drives </a:t>
            </a:r>
            <a:r>
              <a:rPr sz="1200" dirty="0">
                <a:solidFill>
                  <a:srgbClr val="8597A3"/>
                </a:solidFill>
                <a:latin typeface="Tahoma"/>
                <a:cs typeface="Tahoma"/>
              </a:rPr>
              <a:t>us to a higher level of performance, </a:t>
            </a:r>
            <a:r>
              <a:rPr sz="1200" dirty="0" smtClean="0">
                <a:solidFill>
                  <a:srgbClr val="8597A3"/>
                </a:solidFill>
                <a:latin typeface="Tahoma"/>
                <a:cs typeface="Tahoma"/>
              </a:rPr>
              <a:t>and </a:t>
            </a:r>
            <a:r>
              <a:rPr sz="1200" dirty="0">
                <a:solidFill>
                  <a:srgbClr val="8597A3"/>
                </a:solidFill>
                <a:latin typeface="Tahoma"/>
                <a:cs typeface="Tahoma"/>
              </a:rPr>
              <a:t>we believe in pushing our potential </a:t>
            </a:r>
            <a:r>
              <a:rPr sz="1200" spc="0" dirty="0">
                <a:solidFill>
                  <a:srgbClr val="8597A3"/>
                </a:solidFill>
                <a:latin typeface="Tahoma"/>
                <a:cs typeface="Tahoma"/>
              </a:rPr>
              <a:t>to  </a:t>
            </a:r>
            <a:r>
              <a:rPr sz="1200" dirty="0">
                <a:solidFill>
                  <a:srgbClr val="8597A3"/>
                </a:solidFill>
                <a:latin typeface="Tahoma"/>
                <a:cs typeface="Tahoma"/>
              </a:rPr>
              <a:t>the maximum. Regardless of the size </a:t>
            </a:r>
            <a:r>
              <a:rPr sz="1200" spc="0" dirty="0">
                <a:solidFill>
                  <a:srgbClr val="8597A3"/>
                </a:solidFill>
                <a:latin typeface="Tahoma"/>
                <a:cs typeface="Tahoma"/>
              </a:rPr>
              <a:t>or  </a:t>
            </a:r>
            <a:r>
              <a:rPr sz="1200" dirty="0">
                <a:solidFill>
                  <a:srgbClr val="8597A3"/>
                </a:solidFill>
                <a:latin typeface="Tahoma"/>
                <a:cs typeface="Tahoma"/>
              </a:rPr>
              <a:t>complexity of the job ahead, we</a:t>
            </a:r>
            <a:r>
              <a:rPr sz="1200" spc="200" dirty="0">
                <a:solidFill>
                  <a:srgbClr val="8597A3"/>
                </a:solidFill>
                <a:latin typeface="Tahoma"/>
                <a:cs typeface="Tahoma"/>
              </a:rPr>
              <a:t> </a:t>
            </a:r>
            <a:r>
              <a:rPr sz="1200" dirty="0">
                <a:solidFill>
                  <a:srgbClr val="8597A3"/>
                </a:solidFill>
                <a:latin typeface="Tahoma"/>
                <a:cs typeface="Tahoma"/>
              </a:rPr>
              <a:t>believe</a:t>
            </a:r>
            <a:endParaRPr sz="1200" dirty="0">
              <a:latin typeface="Tahoma"/>
              <a:cs typeface="Tahoma"/>
            </a:endParaRPr>
          </a:p>
          <a:p>
            <a:pPr marL="12700" marR="5080">
              <a:lnSpc>
                <a:spcPct val="111100"/>
              </a:lnSpc>
            </a:pPr>
            <a:r>
              <a:rPr sz="1200" dirty="0">
                <a:solidFill>
                  <a:srgbClr val="8597A3"/>
                </a:solidFill>
                <a:latin typeface="Tahoma"/>
                <a:cs typeface="Tahoma"/>
              </a:rPr>
              <a:t>in putting the same high-level of </a:t>
            </a:r>
            <a:r>
              <a:rPr sz="1200" spc="-10" dirty="0">
                <a:solidFill>
                  <a:srgbClr val="8597A3"/>
                </a:solidFill>
                <a:latin typeface="Tahoma"/>
                <a:cs typeface="Tahoma"/>
              </a:rPr>
              <a:t>scrutiny,  </a:t>
            </a:r>
            <a:r>
              <a:rPr sz="1200" dirty="0">
                <a:solidFill>
                  <a:srgbClr val="8597A3"/>
                </a:solidFill>
                <a:latin typeface="Tahoma"/>
                <a:cs typeface="Tahoma"/>
              </a:rPr>
              <a:t>tenacity and energy into everything we do -  for </a:t>
            </a:r>
            <a:r>
              <a:rPr sz="1200" dirty="0" smtClean="0">
                <a:solidFill>
                  <a:srgbClr val="8597A3"/>
                </a:solidFill>
                <a:latin typeface="Tahoma"/>
                <a:cs typeface="Tahoma"/>
              </a:rPr>
              <a:t>us</a:t>
            </a:r>
            <a:r>
              <a:rPr lang="en-GB" sz="1200" dirty="0" smtClean="0">
                <a:solidFill>
                  <a:srgbClr val="8597A3"/>
                </a:solidFill>
                <a:latin typeface="Tahoma"/>
                <a:cs typeface="Tahoma"/>
              </a:rPr>
              <a:t>.</a:t>
            </a:r>
            <a:r>
              <a:rPr sz="1200" dirty="0" smtClean="0">
                <a:solidFill>
                  <a:srgbClr val="8597A3"/>
                </a:solidFill>
                <a:latin typeface="Tahoma"/>
                <a:cs typeface="Tahoma"/>
              </a:rPr>
              <a:t> </a:t>
            </a:r>
            <a:r>
              <a:rPr sz="1200" dirty="0">
                <a:solidFill>
                  <a:srgbClr val="8597A3"/>
                </a:solidFill>
                <a:latin typeface="Tahoma"/>
                <a:cs typeface="Tahoma"/>
              </a:rPr>
              <a:t>Every Mission</a:t>
            </a:r>
            <a:r>
              <a:rPr sz="1200" spc="85" dirty="0">
                <a:solidFill>
                  <a:srgbClr val="8597A3"/>
                </a:solidFill>
                <a:latin typeface="Tahoma"/>
                <a:cs typeface="Tahoma"/>
              </a:rPr>
              <a:t> </a:t>
            </a:r>
            <a:r>
              <a:rPr sz="1200" dirty="0">
                <a:solidFill>
                  <a:srgbClr val="8597A3"/>
                </a:solidFill>
                <a:latin typeface="Tahoma"/>
                <a:cs typeface="Tahoma"/>
              </a:rPr>
              <a:t>Matters.</a:t>
            </a:r>
            <a:endParaRPr sz="1200" dirty="0">
              <a:latin typeface="Tahoma"/>
              <a:cs typeface="Tahoma"/>
            </a:endParaRPr>
          </a:p>
        </p:txBody>
      </p:sp>
      <p:sp>
        <p:nvSpPr>
          <p:cNvPr id="14" name="object 14"/>
          <p:cNvSpPr txBox="1"/>
          <p:nvPr/>
        </p:nvSpPr>
        <p:spPr>
          <a:xfrm>
            <a:off x="2804299" y="3623002"/>
            <a:ext cx="3039110" cy="483234"/>
          </a:xfrm>
          <a:prstGeom prst="rect">
            <a:avLst/>
          </a:prstGeom>
        </p:spPr>
        <p:txBody>
          <a:bodyPr vert="horz" wrap="square" lIns="0" tIns="12700" rIns="0" bIns="0" rtlCol="0">
            <a:spAutoFit/>
          </a:bodyPr>
          <a:lstStyle/>
          <a:p>
            <a:pPr marL="12700" marR="5080">
              <a:lnSpc>
                <a:spcPct val="117700"/>
              </a:lnSpc>
              <a:spcBef>
                <a:spcPts val="100"/>
              </a:spcBef>
            </a:pPr>
            <a:r>
              <a:rPr sz="850" dirty="0">
                <a:solidFill>
                  <a:srgbClr val="8597A3"/>
                </a:solidFill>
                <a:latin typeface="Tahoma"/>
                <a:cs typeface="Tahoma"/>
              </a:rPr>
              <a:t>Our reputation is founded on a culture of trust, acting with  integrity and of doing the right thing in the right </a:t>
            </a:r>
            <a:r>
              <a:rPr sz="850" spc="-20" dirty="0">
                <a:solidFill>
                  <a:srgbClr val="8597A3"/>
                </a:solidFill>
                <a:latin typeface="Tahoma"/>
                <a:cs typeface="Tahoma"/>
              </a:rPr>
              <a:t>way, </a:t>
            </a:r>
            <a:r>
              <a:rPr sz="850" dirty="0">
                <a:solidFill>
                  <a:srgbClr val="8597A3"/>
                </a:solidFill>
                <a:latin typeface="Tahoma"/>
                <a:cs typeface="Tahoma"/>
              </a:rPr>
              <a:t>and our  success depends upon our</a:t>
            </a:r>
            <a:r>
              <a:rPr sz="850" spc="55" dirty="0">
                <a:solidFill>
                  <a:srgbClr val="8597A3"/>
                </a:solidFill>
                <a:latin typeface="Tahoma"/>
                <a:cs typeface="Tahoma"/>
              </a:rPr>
              <a:t> </a:t>
            </a:r>
            <a:r>
              <a:rPr sz="850" dirty="0">
                <a:solidFill>
                  <a:srgbClr val="8597A3"/>
                </a:solidFill>
                <a:latin typeface="Tahoma"/>
                <a:cs typeface="Tahoma"/>
              </a:rPr>
              <a:t>reputation.</a:t>
            </a:r>
            <a:endParaRPr sz="850">
              <a:latin typeface="Tahoma"/>
              <a:cs typeface="Tahoma"/>
            </a:endParaRPr>
          </a:p>
        </p:txBody>
      </p:sp>
      <p:sp>
        <p:nvSpPr>
          <p:cNvPr id="15" name="object 15"/>
          <p:cNvSpPr txBox="1"/>
          <p:nvPr/>
        </p:nvSpPr>
        <p:spPr>
          <a:xfrm>
            <a:off x="2804299" y="4188202"/>
            <a:ext cx="3224530" cy="483234"/>
          </a:xfrm>
          <a:prstGeom prst="rect">
            <a:avLst/>
          </a:prstGeom>
        </p:spPr>
        <p:txBody>
          <a:bodyPr vert="horz" wrap="square" lIns="0" tIns="12700" rIns="0" bIns="0" rtlCol="0">
            <a:spAutoFit/>
          </a:bodyPr>
          <a:lstStyle/>
          <a:p>
            <a:pPr marL="12700" marR="5080" algn="just">
              <a:lnSpc>
                <a:spcPct val="117700"/>
              </a:lnSpc>
              <a:spcBef>
                <a:spcPts val="100"/>
              </a:spcBef>
            </a:pPr>
            <a:r>
              <a:rPr sz="850" spc="-5" dirty="0">
                <a:solidFill>
                  <a:srgbClr val="8597A3"/>
                </a:solidFill>
                <a:latin typeface="Tahoma"/>
                <a:cs typeface="Tahoma"/>
              </a:rPr>
              <a:t>Our Code of Business Conduct, or </a:t>
            </a:r>
            <a:r>
              <a:rPr sz="850" spc="-15" dirty="0">
                <a:solidFill>
                  <a:srgbClr val="8597A3"/>
                </a:solidFill>
                <a:latin typeface="Tahoma"/>
                <a:cs typeface="Tahoma"/>
              </a:rPr>
              <a:t>‘Code’, </a:t>
            </a:r>
            <a:r>
              <a:rPr sz="850" spc="-5" dirty="0">
                <a:solidFill>
                  <a:srgbClr val="8597A3"/>
                </a:solidFill>
                <a:latin typeface="Tahoma"/>
                <a:cs typeface="Tahoma"/>
              </a:rPr>
              <a:t>is the centrepiece of our  commitment and emphasises the importance that each of us plays  in building trust with each </a:t>
            </a:r>
            <a:r>
              <a:rPr sz="850" spc="-25" dirty="0">
                <a:solidFill>
                  <a:srgbClr val="8597A3"/>
                </a:solidFill>
                <a:latin typeface="Tahoma"/>
                <a:cs typeface="Tahoma"/>
              </a:rPr>
              <a:t>other, </a:t>
            </a:r>
            <a:r>
              <a:rPr sz="850" spc="-5" dirty="0">
                <a:solidFill>
                  <a:srgbClr val="8597A3"/>
                </a:solidFill>
                <a:latin typeface="Tahoma"/>
                <a:cs typeface="Tahoma"/>
              </a:rPr>
              <a:t>our customers, and</a:t>
            </a:r>
            <a:r>
              <a:rPr sz="850" spc="0" dirty="0">
                <a:solidFill>
                  <a:srgbClr val="8597A3"/>
                </a:solidFill>
                <a:latin typeface="Tahoma"/>
                <a:cs typeface="Tahoma"/>
              </a:rPr>
              <a:t> </a:t>
            </a:r>
            <a:r>
              <a:rPr sz="850" spc="-5" dirty="0">
                <a:solidFill>
                  <a:srgbClr val="8597A3"/>
                </a:solidFill>
                <a:latin typeface="Tahoma"/>
                <a:cs typeface="Tahoma"/>
              </a:rPr>
              <a:t>partners.</a:t>
            </a:r>
            <a:endParaRPr sz="850" dirty="0">
              <a:latin typeface="Tahoma"/>
              <a:cs typeface="Tahoma"/>
            </a:endParaRPr>
          </a:p>
        </p:txBody>
      </p:sp>
      <p:sp>
        <p:nvSpPr>
          <p:cNvPr id="16" name="object 16"/>
          <p:cNvSpPr txBox="1"/>
          <p:nvPr/>
        </p:nvSpPr>
        <p:spPr>
          <a:xfrm>
            <a:off x="6316129" y="1631164"/>
            <a:ext cx="3235325" cy="940435"/>
          </a:xfrm>
          <a:prstGeom prst="rect">
            <a:avLst/>
          </a:prstGeom>
        </p:spPr>
        <p:txBody>
          <a:bodyPr vert="horz" wrap="square" lIns="0" tIns="12700" rIns="0" bIns="0" rtlCol="0">
            <a:spAutoFit/>
          </a:bodyPr>
          <a:lstStyle/>
          <a:p>
            <a:pPr marL="12700" marR="207010">
              <a:lnSpc>
                <a:spcPct val="117700"/>
              </a:lnSpc>
              <a:spcBef>
                <a:spcPts val="100"/>
              </a:spcBef>
            </a:pPr>
            <a:r>
              <a:rPr sz="850" dirty="0">
                <a:solidFill>
                  <a:srgbClr val="8597A3"/>
                </a:solidFill>
                <a:latin typeface="Tahoma"/>
                <a:cs typeface="Tahoma"/>
              </a:rPr>
              <a:t>Our Code can’t cover every eventuality or every challenge  you may </a:t>
            </a:r>
            <a:r>
              <a:rPr sz="850" spc="-5" dirty="0">
                <a:solidFill>
                  <a:srgbClr val="8597A3"/>
                </a:solidFill>
                <a:latin typeface="Tahoma"/>
                <a:cs typeface="Tahoma"/>
              </a:rPr>
              <a:t>face, </a:t>
            </a:r>
            <a:r>
              <a:rPr sz="850" dirty="0">
                <a:solidFill>
                  <a:srgbClr val="8597A3"/>
                </a:solidFill>
                <a:latin typeface="Tahoma"/>
                <a:cs typeface="Tahoma"/>
              </a:rPr>
              <a:t>but it serves as a guide to help you make</a:t>
            </a:r>
            <a:r>
              <a:rPr sz="850" spc="254" dirty="0">
                <a:solidFill>
                  <a:srgbClr val="8597A3"/>
                </a:solidFill>
                <a:latin typeface="Tahoma"/>
                <a:cs typeface="Tahoma"/>
              </a:rPr>
              <a:t> </a:t>
            </a:r>
            <a:r>
              <a:rPr sz="850" dirty="0">
                <a:solidFill>
                  <a:srgbClr val="8597A3"/>
                </a:solidFill>
                <a:latin typeface="Tahoma"/>
                <a:cs typeface="Tahoma"/>
              </a:rPr>
              <a:t>good</a:t>
            </a:r>
            <a:endParaRPr sz="850">
              <a:latin typeface="Tahoma"/>
              <a:cs typeface="Tahoma"/>
            </a:endParaRPr>
          </a:p>
          <a:p>
            <a:pPr marL="12700" marR="5080">
              <a:lnSpc>
                <a:spcPct val="117700"/>
              </a:lnSpc>
            </a:pPr>
            <a:r>
              <a:rPr sz="850" dirty="0">
                <a:solidFill>
                  <a:srgbClr val="8597A3"/>
                </a:solidFill>
                <a:latin typeface="Tahoma"/>
                <a:cs typeface="Tahoma"/>
              </a:rPr>
              <a:t>decisions. When </a:t>
            </a:r>
            <a:r>
              <a:rPr sz="850" spc="-5" dirty="0">
                <a:solidFill>
                  <a:srgbClr val="8597A3"/>
                </a:solidFill>
                <a:latin typeface="Tahoma"/>
                <a:cs typeface="Tahoma"/>
              </a:rPr>
              <a:t>faced </a:t>
            </a:r>
            <a:r>
              <a:rPr sz="850" dirty="0">
                <a:solidFill>
                  <a:srgbClr val="8597A3"/>
                </a:solidFill>
                <a:latin typeface="Tahoma"/>
                <a:cs typeface="Tahoma"/>
              </a:rPr>
              <a:t>with a </a:t>
            </a:r>
            <a:r>
              <a:rPr sz="850" spc="-5" dirty="0">
                <a:solidFill>
                  <a:srgbClr val="8597A3"/>
                </a:solidFill>
                <a:latin typeface="Tahoma"/>
                <a:cs typeface="Tahoma"/>
              </a:rPr>
              <a:t>difficult </a:t>
            </a:r>
            <a:r>
              <a:rPr sz="850" dirty="0">
                <a:solidFill>
                  <a:srgbClr val="8597A3"/>
                </a:solidFill>
                <a:latin typeface="Tahoma"/>
                <a:cs typeface="Tahoma"/>
              </a:rPr>
              <a:t>decision or if you’re ever  unsure about what to </a:t>
            </a:r>
            <a:r>
              <a:rPr sz="850" spc="-5" dirty="0">
                <a:solidFill>
                  <a:srgbClr val="8597A3"/>
                </a:solidFill>
                <a:latin typeface="Tahoma"/>
                <a:cs typeface="Tahoma"/>
              </a:rPr>
              <a:t>do, </a:t>
            </a:r>
            <a:r>
              <a:rPr sz="850" dirty="0">
                <a:solidFill>
                  <a:srgbClr val="8597A3"/>
                </a:solidFill>
                <a:latin typeface="Tahoma"/>
                <a:cs typeface="Tahoma"/>
              </a:rPr>
              <a:t>ask your </a:t>
            </a:r>
            <a:r>
              <a:rPr sz="850" spc="-10" dirty="0">
                <a:solidFill>
                  <a:srgbClr val="8597A3"/>
                </a:solidFill>
                <a:latin typeface="Tahoma"/>
                <a:cs typeface="Tahoma"/>
              </a:rPr>
              <a:t>supervisor, </a:t>
            </a:r>
            <a:r>
              <a:rPr sz="850" dirty="0">
                <a:solidFill>
                  <a:srgbClr val="8597A3"/>
                </a:solidFill>
                <a:latin typeface="Tahoma"/>
                <a:cs typeface="Tahoma"/>
              </a:rPr>
              <a:t>manager or Human  </a:t>
            </a:r>
            <a:r>
              <a:rPr sz="850" spc="-5" dirty="0">
                <a:solidFill>
                  <a:srgbClr val="8597A3"/>
                </a:solidFill>
                <a:latin typeface="Tahoma"/>
                <a:cs typeface="Tahoma"/>
              </a:rPr>
              <a:t>Resources </a:t>
            </a:r>
            <a:r>
              <a:rPr sz="850" dirty="0">
                <a:solidFill>
                  <a:srgbClr val="8597A3"/>
                </a:solidFill>
                <a:latin typeface="Tahoma"/>
                <a:cs typeface="Tahoma"/>
              </a:rPr>
              <a:t>representative. If you’re uncomfortable doing that, you  can use the Helpline to ask your question or to </a:t>
            </a:r>
            <a:r>
              <a:rPr sz="850" spc="-5" dirty="0">
                <a:solidFill>
                  <a:srgbClr val="8597A3"/>
                </a:solidFill>
                <a:latin typeface="Tahoma"/>
                <a:cs typeface="Tahoma"/>
              </a:rPr>
              <a:t>raise </a:t>
            </a:r>
            <a:r>
              <a:rPr sz="850" dirty="0">
                <a:solidFill>
                  <a:srgbClr val="8597A3"/>
                </a:solidFill>
                <a:latin typeface="Tahoma"/>
                <a:cs typeface="Tahoma"/>
              </a:rPr>
              <a:t>a</a:t>
            </a:r>
            <a:r>
              <a:rPr sz="850" spc="254" dirty="0">
                <a:solidFill>
                  <a:srgbClr val="8597A3"/>
                </a:solidFill>
                <a:latin typeface="Tahoma"/>
                <a:cs typeface="Tahoma"/>
              </a:rPr>
              <a:t> </a:t>
            </a:r>
            <a:r>
              <a:rPr sz="850" dirty="0">
                <a:solidFill>
                  <a:srgbClr val="8597A3"/>
                </a:solidFill>
                <a:latin typeface="Tahoma"/>
                <a:cs typeface="Tahoma"/>
              </a:rPr>
              <a:t>concern.</a:t>
            </a:r>
            <a:endParaRPr sz="850">
              <a:latin typeface="Tahoma"/>
              <a:cs typeface="Tahoma"/>
            </a:endParaRPr>
          </a:p>
        </p:txBody>
      </p:sp>
      <p:sp>
        <p:nvSpPr>
          <p:cNvPr id="17" name="object 17"/>
          <p:cNvSpPr txBox="1"/>
          <p:nvPr/>
        </p:nvSpPr>
        <p:spPr>
          <a:xfrm>
            <a:off x="6316129" y="2653666"/>
            <a:ext cx="3211195" cy="788035"/>
          </a:xfrm>
          <a:prstGeom prst="rect">
            <a:avLst/>
          </a:prstGeom>
        </p:spPr>
        <p:txBody>
          <a:bodyPr vert="horz" wrap="square" lIns="0" tIns="12700" rIns="0" bIns="0" rtlCol="0">
            <a:spAutoFit/>
          </a:bodyPr>
          <a:lstStyle/>
          <a:p>
            <a:pPr marL="12700" marR="5080">
              <a:lnSpc>
                <a:spcPct val="117700"/>
              </a:lnSpc>
              <a:spcBef>
                <a:spcPts val="100"/>
              </a:spcBef>
            </a:pPr>
            <a:r>
              <a:rPr sz="850" dirty="0">
                <a:solidFill>
                  <a:srgbClr val="8597A3"/>
                </a:solidFill>
                <a:latin typeface="Tahoma"/>
                <a:cs typeface="Tahoma"/>
              </a:rPr>
              <a:t>The global business environment in which we </a:t>
            </a:r>
            <a:r>
              <a:rPr sz="850" spc="-5" dirty="0">
                <a:solidFill>
                  <a:srgbClr val="8597A3"/>
                </a:solidFill>
                <a:latin typeface="Tahoma"/>
                <a:cs typeface="Tahoma"/>
              </a:rPr>
              <a:t>operate </a:t>
            </a:r>
            <a:r>
              <a:rPr sz="850" dirty="0">
                <a:solidFill>
                  <a:srgbClr val="8597A3"/>
                </a:solidFill>
                <a:latin typeface="Tahoma"/>
                <a:cs typeface="Tahoma"/>
              </a:rPr>
              <a:t>grows ever  tougher and presents us with unprecedented challenges. Some  things though remain clear and constant, we maintain a zero  </a:t>
            </a:r>
            <a:r>
              <a:rPr sz="850" spc="-5" dirty="0">
                <a:solidFill>
                  <a:srgbClr val="8597A3"/>
                </a:solidFill>
                <a:latin typeface="Tahoma"/>
                <a:cs typeface="Tahoma"/>
              </a:rPr>
              <a:t>tolerance </a:t>
            </a:r>
            <a:r>
              <a:rPr sz="850" dirty="0">
                <a:solidFill>
                  <a:srgbClr val="8597A3"/>
                </a:solidFill>
                <a:latin typeface="Tahoma"/>
                <a:cs typeface="Tahoma"/>
              </a:rPr>
              <a:t>policy towards any kind of bribery or corruption, or  retaliation for </a:t>
            </a:r>
            <a:r>
              <a:rPr sz="850" spc="-5" dirty="0">
                <a:solidFill>
                  <a:srgbClr val="8597A3"/>
                </a:solidFill>
                <a:latin typeface="Tahoma"/>
                <a:cs typeface="Tahoma"/>
              </a:rPr>
              <a:t>raising </a:t>
            </a:r>
            <a:r>
              <a:rPr sz="850" dirty="0">
                <a:solidFill>
                  <a:srgbClr val="8597A3"/>
                </a:solidFill>
                <a:latin typeface="Tahoma"/>
                <a:cs typeface="Tahoma"/>
              </a:rPr>
              <a:t>a</a:t>
            </a:r>
            <a:r>
              <a:rPr sz="850" spc="60" dirty="0">
                <a:solidFill>
                  <a:srgbClr val="8597A3"/>
                </a:solidFill>
                <a:latin typeface="Tahoma"/>
                <a:cs typeface="Tahoma"/>
              </a:rPr>
              <a:t> </a:t>
            </a:r>
            <a:r>
              <a:rPr sz="850" dirty="0">
                <a:solidFill>
                  <a:srgbClr val="8597A3"/>
                </a:solidFill>
                <a:latin typeface="Tahoma"/>
                <a:cs typeface="Tahoma"/>
              </a:rPr>
              <a:t>concern.</a:t>
            </a:r>
            <a:endParaRPr sz="850" dirty="0">
              <a:latin typeface="Tahoma"/>
              <a:cs typeface="Tahoma"/>
            </a:endParaRPr>
          </a:p>
        </p:txBody>
      </p:sp>
      <p:sp>
        <p:nvSpPr>
          <p:cNvPr id="18" name="object 18"/>
          <p:cNvSpPr txBox="1"/>
          <p:nvPr/>
        </p:nvSpPr>
        <p:spPr>
          <a:xfrm>
            <a:off x="6316129" y="3523743"/>
            <a:ext cx="3208020" cy="1736181"/>
          </a:xfrm>
          <a:prstGeom prst="rect">
            <a:avLst/>
          </a:prstGeom>
        </p:spPr>
        <p:txBody>
          <a:bodyPr vert="horz" wrap="square" lIns="0" tIns="12700" rIns="0" bIns="0" rtlCol="0">
            <a:spAutoFit/>
          </a:bodyPr>
          <a:lstStyle/>
          <a:p>
            <a:pPr marL="12700" marR="5080">
              <a:lnSpc>
                <a:spcPct val="117700"/>
              </a:lnSpc>
              <a:spcBef>
                <a:spcPts val="100"/>
              </a:spcBef>
            </a:pPr>
            <a:r>
              <a:rPr lang="en-GB" sz="850" dirty="0" smtClean="0">
                <a:solidFill>
                  <a:srgbClr val="8597A3"/>
                </a:solidFill>
                <a:latin typeface="Tahoma"/>
                <a:cs typeface="Tahoma"/>
              </a:rPr>
              <a:t>We want to engender a </a:t>
            </a:r>
            <a:r>
              <a:rPr sz="850" dirty="0" smtClean="0">
                <a:solidFill>
                  <a:srgbClr val="8597A3"/>
                </a:solidFill>
                <a:latin typeface="Tahoma"/>
                <a:cs typeface="Tahoma"/>
              </a:rPr>
              <a:t>culture </a:t>
            </a:r>
            <a:r>
              <a:rPr sz="850" dirty="0">
                <a:solidFill>
                  <a:srgbClr val="8597A3"/>
                </a:solidFill>
                <a:latin typeface="Tahoma"/>
                <a:cs typeface="Tahoma"/>
              </a:rPr>
              <a:t>of trust, acting with integrity at all </a:t>
            </a:r>
            <a:r>
              <a:rPr sz="850" dirty="0">
                <a:solidFill>
                  <a:srgbClr val="8498A4"/>
                </a:solidFill>
                <a:latin typeface="Tahoma"/>
                <a:cs typeface="Tahoma"/>
              </a:rPr>
              <a:t>times  and of doing the right thing in the right </a:t>
            </a:r>
            <a:r>
              <a:rPr sz="850" spc="-20" dirty="0">
                <a:solidFill>
                  <a:srgbClr val="8498A4"/>
                </a:solidFill>
                <a:latin typeface="Tahoma"/>
                <a:cs typeface="Tahoma"/>
              </a:rPr>
              <a:t>way, </a:t>
            </a:r>
            <a:r>
              <a:rPr lang="en-GB" sz="850" spc="-20" dirty="0" smtClean="0">
                <a:solidFill>
                  <a:srgbClr val="8498A4"/>
                </a:solidFill>
                <a:latin typeface="Tahoma"/>
                <a:cs typeface="Tahoma"/>
              </a:rPr>
              <a:t>in order to </a:t>
            </a:r>
            <a:r>
              <a:rPr sz="850" dirty="0" smtClean="0">
                <a:solidFill>
                  <a:srgbClr val="8498A4"/>
                </a:solidFill>
                <a:latin typeface="Tahoma"/>
                <a:cs typeface="Tahoma"/>
              </a:rPr>
              <a:t>help </a:t>
            </a:r>
            <a:r>
              <a:rPr sz="850" dirty="0">
                <a:solidFill>
                  <a:srgbClr val="8498A4"/>
                </a:solidFill>
                <a:latin typeface="Tahoma"/>
                <a:cs typeface="Tahoma"/>
              </a:rPr>
              <a:t>protect our  business, our reputation, our stakeholders and every employee.  </a:t>
            </a:r>
            <a:r>
              <a:rPr sz="850" spc="-5" dirty="0">
                <a:solidFill>
                  <a:srgbClr val="8498A4"/>
                </a:solidFill>
                <a:latin typeface="Tahoma"/>
                <a:cs typeface="Tahoma"/>
              </a:rPr>
              <a:t>It’s </a:t>
            </a:r>
            <a:r>
              <a:rPr sz="850" dirty="0">
                <a:solidFill>
                  <a:srgbClr val="8498A4"/>
                </a:solidFill>
                <a:latin typeface="Tahoma"/>
                <a:cs typeface="Tahoma"/>
              </a:rPr>
              <a:t>up to all of us to maintain </a:t>
            </a:r>
            <a:r>
              <a:rPr lang="en-GB" sz="850" dirty="0" smtClean="0">
                <a:solidFill>
                  <a:srgbClr val="8498A4"/>
                </a:solidFill>
                <a:latin typeface="Tahoma"/>
                <a:cs typeface="Tahoma"/>
              </a:rPr>
              <a:t>the right approach </a:t>
            </a:r>
            <a:r>
              <a:rPr sz="850" dirty="0" smtClean="0">
                <a:solidFill>
                  <a:srgbClr val="8498A4"/>
                </a:solidFill>
                <a:latin typeface="Tahoma"/>
                <a:cs typeface="Tahoma"/>
              </a:rPr>
              <a:t>and </a:t>
            </a:r>
            <a:r>
              <a:rPr sz="850" dirty="0">
                <a:solidFill>
                  <a:srgbClr val="8498A4"/>
                </a:solidFill>
                <a:latin typeface="Tahoma"/>
                <a:cs typeface="Tahoma"/>
              </a:rPr>
              <a:t>to shape the </a:t>
            </a:r>
            <a:r>
              <a:rPr sz="850" dirty="0" smtClean="0">
                <a:solidFill>
                  <a:srgbClr val="8498A4"/>
                </a:solidFill>
                <a:latin typeface="Tahoma"/>
                <a:cs typeface="Tahoma"/>
              </a:rPr>
              <a:t>business </a:t>
            </a:r>
            <a:r>
              <a:rPr sz="850" dirty="0">
                <a:solidFill>
                  <a:srgbClr val="8498A4"/>
                </a:solidFill>
                <a:latin typeface="Tahoma"/>
                <a:cs typeface="Tahoma"/>
              </a:rPr>
              <a:t>into one that we all want to work for and are proud</a:t>
            </a:r>
            <a:r>
              <a:rPr sz="850" spc="250" dirty="0">
                <a:solidFill>
                  <a:srgbClr val="8498A4"/>
                </a:solidFill>
                <a:latin typeface="Tahoma"/>
                <a:cs typeface="Tahoma"/>
              </a:rPr>
              <a:t> </a:t>
            </a:r>
            <a:r>
              <a:rPr sz="850" spc="-20" dirty="0">
                <a:solidFill>
                  <a:srgbClr val="8498A4"/>
                </a:solidFill>
                <a:latin typeface="Tahoma"/>
                <a:cs typeface="Tahoma"/>
              </a:rPr>
              <a:t>of</a:t>
            </a:r>
            <a:r>
              <a:rPr sz="850" spc="-20" dirty="0" smtClean="0">
                <a:solidFill>
                  <a:srgbClr val="8498A4"/>
                </a:solidFill>
                <a:latin typeface="Tahoma"/>
                <a:cs typeface="Tahoma"/>
              </a:rPr>
              <a:t>.</a:t>
            </a:r>
            <a:endParaRPr lang="en-GB" sz="850" spc="-20" dirty="0" smtClean="0">
              <a:solidFill>
                <a:srgbClr val="8498A4"/>
              </a:solidFill>
              <a:latin typeface="Tahoma"/>
              <a:cs typeface="Tahoma"/>
            </a:endParaRPr>
          </a:p>
          <a:p>
            <a:pPr marL="12700" marR="5080">
              <a:lnSpc>
                <a:spcPct val="117700"/>
              </a:lnSpc>
              <a:spcBef>
                <a:spcPts val="100"/>
              </a:spcBef>
            </a:pPr>
            <a:endParaRPr lang="en-GB" sz="850" spc="-20" dirty="0">
              <a:solidFill>
                <a:srgbClr val="8498A4"/>
              </a:solidFill>
              <a:latin typeface="Tahoma"/>
              <a:cs typeface="Tahoma"/>
            </a:endParaRPr>
          </a:p>
          <a:p>
            <a:pPr marL="12700" marR="5080">
              <a:lnSpc>
                <a:spcPct val="117700"/>
              </a:lnSpc>
              <a:spcBef>
                <a:spcPts val="100"/>
              </a:spcBef>
            </a:pPr>
            <a:r>
              <a:rPr lang="en-GB" sz="850" spc="-20" dirty="0" smtClean="0">
                <a:solidFill>
                  <a:srgbClr val="8498A4"/>
                </a:solidFill>
                <a:latin typeface="Tahoma"/>
                <a:cs typeface="Tahoma"/>
              </a:rPr>
              <a:t>This document acts as the over arching guide for all affiliated businesses.  Whilst each individual business will have their own specific code tailored to their particular circumstances, the sentiment and aims are common and united. </a:t>
            </a:r>
            <a:endParaRPr sz="850" dirty="0">
              <a:solidFill>
                <a:srgbClr val="8498A4"/>
              </a:solidFill>
              <a:latin typeface="Tahoma"/>
              <a:cs typeface="Tahoma"/>
            </a:endParaRPr>
          </a:p>
        </p:txBody>
      </p:sp>
      <p:sp>
        <p:nvSpPr>
          <p:cNvPr id="39" name="object 39"/>
          <p:cNvSpPr/>
          <p:nvPr/>
        </p:nvSpPr>
        <p:spPr>
          <a:xfrm>
            <a:off x="8129768" y="6869790"/>
            <a:ext cx="194310" cy="0"/>
          </a:xfrm>
          <a:custGeom>
            <a:avLst/>
            <a:gdLst/>
            <a:ahLst/>
            <a:cxnLst/>
            <a:rect l="l" t="t" r="r" b="b"/>
            <a:pathLst>
              <a:path w="194309">
                <a:moveTo>
                  <a:pt x="0" y="0"/>
                </a:moveTo>
                <a:lnTo>
                  <a:pt x="194297" y="0"/>
                </a:lnTo>
              </a:path>
            </a:pathLst>
          </a:custGeom>
          <a:ln w="54609">
            <a:solidFill>
              <a:srgbClr val="FFFFFF"/>
            </a:solidFill>
          </a:ln>
        </p:spPr>
        <p:txBody>
          <a:bodyPr wrap="square" lIns="0" tIns="0" rIns="0" bIns="0" rtlCol="0"/>
          <a:lstStyle/>
          <a:p>
            <a:endParaRPr/>
          </a:p>
        </p:txBody>
      </p:sp>
      <p:sp>
        <p:nvSpPr>
          <p:cNvPr id="40" name="object 40"/>
          <p:cNvSpPr/>
          <p:nvPr/>
        </p:nvSpPr>
        <p:spPr>
          <a:xfrm>
            <a:off x="8129768" y="6770096"/>
            <a:ext cx="72390" cy="72390"/>
          </a:xfrm>
          <a:custGeom>
            <a:avLst/>
            <a:gdLst/>
            <a:ahLst/>
            <a:cxnLst/>
            <a:rect l="l" t="t" r="r" b="b"/>
            <a:pathLst>
              <a:path w="72390" h="72390">
                <a:moveTo>
                  <a:pt x="0" y="72389"/>
                </a:moveTo>
                <a:lnTo>
                  <a:pt x="71780" y="72389"/>
                </a:lnTo>
                <a:lnTo>
                  <a:pt x="71780" y="0"/>
                </a:lnTo>
                <a:lnTo>
                  <a:pt x="0" y="0"/>
                </a:lnTo>
                <a:lnTo>
                  <a:pt x="0" y="72389"/>
                </a:lnTo>
                <a:close/>
              </a:path>
            </a:pathLst>
          </a:custGeom>
          <a:solidFill>
            <a:srgbClr val="FFFFFF"/>
          </a:solidFill>
        </p:spPr>
        <p:txBody>
          <a:bodyPr wrap="square" lIns="0" tIns="0" rIns="0" bIns="0" rtlCol="0"/>
          <a:lstStyle/>
          <a:p>
            <a:endParaRPr/>
          </a:p>
        </p:txBody>
      </p:sp>
      <p:sp>
        <p:nvSpPr>
          <p:cNvPr id="41" name="object 41"/>
          <p:cNvSpPr/>
          <p:nvPr/>
        </p:nvSpPr>
        <p:spPr>
          <a:xfrm>
            <a:off x="8129768" y="6742790"/>
            <a:ext cx="184785" cy="0"/>
          </a:xfrm>
          <a:custGeom>
            <a:avLst/>
            <a:gdLst/>
            <a:ahLst/>
            <a:cxnLst/>
            <a:rect l="l" t="t" r="r" b="b"/>
            <a:pathLst>
              <a:path w="184784">
                <a:moveTo>
                  <a:pt x="0" y="0"/>
                </a:moveTo>
                <a:lnTo>
                  <a:pt x="184657" y="0"/>
                </a:lnTo>
              </a:path>
            </a:pathLst>
          </a:custGeom>
          <a:ln w="54610">
            <a:solidFill>
              <a:srgbClr val="FFFFFF"/>
            </a:solidFill>
          </a:ln>
        </p:spPr>
        <p:txBody>
          <a:bodyPr wrap="square" lIns="0" tIns="0" rIns="0" bIns="0" rtlCol="0"/>
          <a:lstStyle/>
          <a:p>
            <a:endParaRPr/>
          </a:p>
        </p:txBody>
      </p:sp>
      <p:sp>
        <p:nvSpPr>
          <p:cNvPr id="42" name="object 42"/>
          <p:cNvSpPr/>
          <p:nvPr/>
        </p:nvSpPr>
        <p:spPr>
          <a:xfrm>
            <a:off x="8129768" y="6664685"/>
            <a:ext cx="72390" cy="50800"/>
          </a:xfrm>
          <a:custGeom>
            <a:avLst/>
            <a:gdLst/>
            <a:ahLst/>
            <a:cxnLst/>
            <a:rect l="l" t="t" r="r" b="b"/>
            <a:pathLst>
              <a:path w="72390" h="50800">
                <a:moveTo>
                  <a:pt x="0" y="50800"/>
                </a:moveTo>
                <a:lnTo>
                  <a:pt x="71780" y="50800"/>
                </a:lnTo>
                <a:lnTo>
                  <a:pt x="71780" y="0"/>
                </a:lnTo>
                <a:lnTo>
                  <a:pt x="0" y="0"/>
                </a:lnTo>
                <a:lnTo>
                  <a:pt x="0" y="50800"/>
                </a:lnTo>
                <a:close/>
              </a:path>
            </a:pathLst>
          </a:custGeom>
          <a:solidFill>
            <a:srgbClr val="FFFFFF"/>
          </a:solidFill>
        </p:spPr>
        <p:txBody>
          <a:bodyPr wrap="square" lIns="0" tIns="0" rIns="0" bIns="0" rtlCol="0"/>
          <a:lstStyle/>
          <a:p>
            <a:endParaRPr/>
          </a:p>
        </p:txBody>
      </p:sp>
      <p:sp>
        <p:nvSpPr>
          <p:cNvPr id="43" name="object 43"/>
          <p:cNvSpPr/>
          <p:nvPr/>
        </p:nvSpPr>
        <p:spPr>
          <a:xfrm>
            <a:off x="8129768" y="6637380"/>
            <a:ext cx="194310" cy="0"/>
          </a:xfrm>
          <a:custGeom>
            <a:avLst/>
            <a:gdLst/>
            <a:ahLst/>
            <a:cxnLst/>
            <a:rect l="l" t="t" r="r" b="b"/>
            <a:pathLst>
              <a:path w="194309">
                <a:moveTo>
                  <a:pt x="0" y="0"/>
                </a:moveTo>
                <a:lnTo>
                  <a:pt x="194297" y="0"/>
                </a:lnTo>
              </a:path>
            </a:pathLst>
          </a:custGeom>
          <a:ln w="54609">
            <a:solidFill>
              <a:srgbClr val="FFFFFF"/>
            </a:solidFill>
          </a:ln>
        </p:spPr>
        <p:txBody>
          <a:bodyPr wrap="square" lIns="0" tIns="0" rIns="0" bIns="0" rtlCol="0"/>
          <a:lstStyle/>
          <a:p>
            <a:endParaRPr/>
          </a:p>
        </p:txBody>
      </p:sp>
      <p:sp>
        <p:nvSpPr>
          <p:cNvPr id="44" name="object 44"/>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45" name="object 45"/>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46" name="object 4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3</a:t>
            </a:fld>
            <a:endParaRPr dirty="0">
              <a:solidFill>
                <a:srgbClr val="FFFFFF"/>
              </a:solidFill>
            </a:endParaRPr>
          </a:p>
        </p:txBody>
      </p:sp>
      <p:sp>
        <p:nvSpPr>
          <p:cNvPr id="2" name="TextBox 1"/>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3</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5" name="object 15"/>
          <p:cNvSpPr txBox="1">
            <a:spLocks noGrp="1"/>
          </p:cNvSpPr>
          <p:nvPr>
            <p:ph type="title"/>
          </p:nvPr>
        </p:nvSpPr>
        <p:spPr>
          <a:xfrm>
            <a:off x="491300" y="995570"/>
            <a:ext cx="3099435" cy="391160"/>
          </a:xfrm>
          <a:prstGeom prst="rect">
            <a:avLst/>
          </a:prstGeom>
        </p:spPr>
        <p:txBody>
          <a:bodyPr vert="horz" wrap="square" lIns="0" tIns="12700" rIns="0" bIns="0" rtlCol="0">
            <a:spAutoFit/>
          </a:bodyPr>
          <a:lstStyle/>
          <a:p>
            <a:pPr marL="12700">
              <a:lnSpc>
                <a:spcPct val="100000"/>
              </a:lnSpc>
              <a:spcBef>
                <a:spcPts val="100"/>
              </a:spcBef>
            </a:pPr>
            <a:r>
              <a:rPr spc="-5" dirty="0"/>
              <a:t>Five Key</a:t>
            </a:r>
            <a:r>
              <a:rPr spc="-90" dirty="0"/>
              <a:t> </a:t>
            </a:r>
            <a:r>
              <a:rPr spc="-5" dirty="0"/>
              <a:t>Takeaways</a:t>
            </a:r>
          </a:p>
        </p:txBody>
      </p:sp>
      <p:sp>
        <p:nvSpPr>
          <p:cNvPr id="16" name="object 16"/>
          <p:cNvSpPr txBox="1"/>
          <p:nvPr/>
        </p:nvSpPr>
        <p:spPr>
          <a:xfrm>
            <a:off x="851300" y="1603170"/>
            <a:ext cx="5793105" cy="1958339"/>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9FE3"/>
                </a:solidFill>
                <a:latin typeface="Tahoma"/>
                <a:cs typeface="Tahoma"/>
              </a:rPr>
              <a:t>Important points </a:t>
            </a:r>
            <a:r>
              <a:rPr sz="1400" b="1" dirty="0">
                <a:solidFill>
                  <a:srgbClr val="009FE3"/>
                </a:solidFill>
                <a:latin typeface="Tahoma"/>
                <a:cs typeface="Tahoma"/>
              </a:rPr>
              <a:t>to</a:t>
            </a:r>
            <a:r>
              <a:rPr sz="1400" b="1" spc="-5" dirty="0">
                <a:solidFill>
                  <a:srgbClr val="009FE3"/>
                </a:solidFill>
                <a:latin typeface="Tahoma"/>
                <a:cs typeface="Tahoma"/>
              </a:rPr>
              <a:t> </a:t>
            </a:r>
            <a:r>
              <a:rPr sz="1400" b="1" dirty="0">
                <a:solidFill>
                  <a:srgbClr val="009FE3"/>
                </a:solidFill>
                <a:latin typeface="Tahoma"/>
                <a:cs typeface="Tahoma"/>
              </a:rPr>
              <a:t>remember</a:t>
            </a:r>
            <a:endParaRPr sz="1400" dirty="0">
              <a:latin typeface="Tahoma"/>
              <a:cs typeface="Tahoma"/>
            </a:endParaRPr>
          </a:p>
          <a:p>
            <a:pPr marL="264160" indent="-251460">
              <a:lnSpc>
                <a:spcPct val="100000"/>
              </a:lnSpc>
              <a:spcBef>
                <a:spcPts val="1255"/>
              </a:spcBef>
              <a:buAutoNum type="arabicPeriod"/>
              <a:tabLst>
                <a:tab pos="264795" algn="l"/>
              </a:tabLst>
            </a:pPr>
            <a:r>
              <a:rPr sz="1400" spc="-5" dirty="0">
                <a:solidFill>
                  <a:srgbClr val="8597A3"/>
                </a:solidFill>
                <a:latin typeface="Tahoma"/>
                <a:cs typeface="Tahoma"/>
              </a:rPr>
              <a:t>Always comply with applicable laws, regulations </a:t>
            </a:r>
            <a:r>
              <a:rPr sz="1400" dirty="0">
                <a:solidFill>
                  <a:srgbClr val="8597A3"/>
                </a:solidFill>
                <a:latin typeface="Tahoma"/>
                <a:cs typeface="Tahoma"/>
              </a:rPr>
              <a:t>and </a:t>
            </a:r>
            <a:r>
              <a:rPr sz="1400" spc="-10" dirty="0">
                <a:solidFill>
                  <a:srgbClr val="8597A3"/>
                </a:solidFill>
                <a:latin typeface="Tahoma"/>
                <a:cs typeface="Tahoma"/>
              </a:rPr>
              <a:t>corporate</a:t>
            </a:r>
            <a:r>
              <a:rPr sz="1400" spc="10" dirty="0">
                <a:solidFill>
                  <a:srgbClr val="8597A3"/>
                </a:solidFill>
                <a:latin typeface="Tahoma"/>
                <a:cs typeface="Tahoma"/>
              </a:rPr>
              <a:t> </a:t>
            </a:r>
            <a:r>
              <a:rPr sz="1400" dirty="0">
                <a:solidFill>
                  <a:srgbClr val="8597A3"/>
                </a:solidFill>
                <a:latin typeface="Tahoma"/>
                <a:cs typeface="Tahoma"/>
              </a:rPr>
              <a:t>policies</a:t>
            </a:r>
            <a:endParaRPr sz="1400" dirty="0">
              <a:latin typeface="Tahoma"/>
              <a:cs typeface="Tahoma"/>
            </a:endParaRPr>
          </a:p>
          <a:p>
            <a:pPr marL="264160" indent="-251460">
              <a:lnSpc>
                <a:spcPct val="100000"/>
              </a:lnSpc>
              <a:spcBef>
                <a:spcPts val="970"/>
              </a:spcBef>
              <a:buAutoNum type="arabicPeriod"/>
              <a:tabLst>
                <a:tab pos="264795" algn="l"/>
              </a:tabLst>
            </a:pPr>
            <a:r>
              <a:rPr sz="1400" spc="-5" dirty="0">
                <a:solidFill>
                  <a:srgbClr val="8597A3"/>
                </a:solidFill>
                <a:latin typeface="Tahoma"/>
                <a:cs typeface="Tahoma"/>
              </a:rPr>
              <a:t>Never accept </a:t>
            </a:r>
            <a:r>
              <a:rPr sz="1400" dirty="0">
                <a:solidFill>
                  <a:srgbClr val="8597A3"/>
                </a:solidFill>
                <a:latin typeface="Tahoma"/>
                <a:cs typeface="Tahoma"/>
              </a:rPr>
              <a:t>or </a:t>
            </a:r>
            <a:r>
              <a:rPr sz="1400" spc="-5" dirty="0">
                <a:solidFill>
                  <a:srgbClr val="8597A3"/>
                </a:solidFill>
                <a:latin typeface="Tahoma"/>
                <a:cs typeface="Tahoma"/>
              </a:rPr>
              <a:t>give </a:t>
            </a:r>
            <a:r>
              <a:rPr sz="1400" dirty="0">
                <a:solidFill>
                  <a:srgbClr val="8597A3"/>
                </a:solidFill>
                <a:latin typeface="Tahoma"/>
                <a:cs typeface="Tahoma"/>
              </a:rPr>
              <a:t>a bribe or</a:t>
            </a:r>
            <a:r>
              <a:rPr sz="1400" spc="-15" dirty="0">
                <a:solidFill>
                  <a:srgbClr val="8597A3"/>
                </a:solidFill>
                <a:latin typeface="Tahoma"/>
                <a:cs typeface="Tahoma"/>
              </a:rPr>
              <a:t> </a:t>
            </a:r>
            <a:r>
              <a:rPr sz="1400" spc="-5" dirty="0">
                <a:solidFill>
                  <a:srgbClr val="8597A3"/>
                </a:solidFill>
                <a:latin typeface="Tahoma"/>
                <a:cs typeface="Tahoma"/>
              </a:rPr>
              <a:t>kickback</a:t>
            </a:r>
            <a:endParaRPr sz="1400" dirty="0">
              <a:latin typeface="Tahoma"/>
              <a:cs typeface="Tahoma"/>
            </a:endParaRPr>
          </a:p>
          <a:p>
            <a:pPr marL="264160" indent="-251460">
              <a:lnSpc>
                <a:spcPct val="100000"/>
              </a:lnSpc>
              <a:spcBef>
                <a:spcPts val="970"/>
              </a:spcBef>
              <a:buAutoNum type="arabicPeriod"/>
              <a:tabLst>
                <a:tab pos="264795" algn="l"/>
              </a:tabLst>
            </a:pPr>
            <a:r>
              <a:rPr sz="1400" dirty="0">
                <a:solidFill>
                  <a:srgbClr val="8597A3"/>
                </a:solidFill>
                <a:latin typeface="Tahoma"/>
                <a:cs typeface="Tahoma"/>
              </a:rPr>
              <a:t>Don’t </a:t>
            </a:r>
            <a:r>
              <a:rPr sz="1400" spc="-10" dirty="0">
                <a:solidFill>
                  <a:srgbClr val="8597A3"/>
                </a:solidFill>
                <a:latin typeface="Tahoma"/>
                <a:cs typeface="Tahoma"/>
              </a:rPr>
              <a:t>ever </a:t>
            </a:r>
            <a:r>
              <a:rPr sz="1400" spc="-5" dirty="0">
                <a:solidFill>
                  <a:srgbClr val="8597A3"/>
                </a:solidFill>
                <a:latin typeface="Tahoma"/>
                <a:cs typeface="Tahoma"/>
              </a:rPr>
              <a:t>compromise your</a:t>
            </a:r>
            <a:r>
              <a:rPr sz="1400" dirty="0">
                <a:solidFill>
                  <a:srgbClr val="8597A3"/>
                </a:solidFill>
                <a:latin typeface="Tahoma"/>
                <a:cs typeface="Tahoma"/>
              </a:rPr>
              <a:t> </a:t>
            </a:r>
            <a:r>
              <a:rPr sz="1400" spc="-5" dirty="0">
                <a:solidFill>
                  <a:srgbClr val="8597A3"/>
                </a:solidFill>
                <a:latin typeface="Tahoma"/>
                <a:cs typeface="Tahoma"/>
              </a:rPr>
              <a:t>integrity</a:t>
            </a:r>
            <a:endParaRPr sz="1400" dirty="0">
              <a:latin typeface="Tahoma"/>
              <a:cs typeface="Tahoma"/>
            </a:endParaRPr>
          </a:p>
          <a:p>
            <a:pPr marL="264160" indent="-251460">
              <a:lnSpc>
                <a:spcPct val="100000"/>
              </a:lnSpc>
              <a:spcBef>
                <a:spcPts val="969"/>
              </a:spcBef>
              <a:buAutoNum type="arabicPeriod"/>
              <a:tabLst>
                <a:tab pos="264795" algn="l"/>
              </a:tabLst>
            </a:pPr>
            <a:r>
              <a:rPr sz="1400" spc="-5" dirty="0">
                <a:solidFill>
                  <a:srgbClr val="8597A3"/>
                </a:solidFill>
                <a:latin typeface="Tahoma"/>
                <a:cs typeface="Tahoma"/>
              </a:rPr>
              <a:t>Always </a:t>
            </a:r>
            <a:r>
              <a:rPr sz="1400" dirty="0">
                <a:solidFill>
                  <a:srgbClr val="8597A3"/>
                </a:solidFill>
                <a:latin typeface="Tahoma"/>
                <a:cs typeface="Tahoma"/>
              </a:rPr>
              <a:t>do </a:t>
            </a:r>
            <a:r>
              <a:rPr sz="1400" spc="-5" dirty="0">
                <a:solidFill>
                  <a:srgbClr val="8597A3"/>
                </a:solidFill>
                <a:latin typeface="Tahoma"/>
                <a:cs typeface="Tahoma"/>
              </a:rPr>
              <a:t>the right thing, </a:t>
            </a:r>
            <a:r>
              <a:rPr sz="1400" dirty="0">
                <a:solidFill>
                  <a:srgbClr val="8597A3"/>
                </a:solidFill>
                <a:latin typeface="Tahoma"/>
                <a:cs typeface="Tahoma"/>
              </a:rPr>
              <a:t>in </a:t>
            </a:r>
            <a:r>
              <a:rPr sz="1400" spc="-5" dirty="0">
                <a:solidFill>
                  <a:srgbClr val="8597A3"/>
                </a:solidFill>
                <a:latin typeface="Tahoma"/>
                <a:cs typeface="Tahoma"/>
              </a:rPr>
              <a:t>the right</a:t>
            </a:r>
            <a:r>
              <a:rPr sz="1400" spc="-15" dirty="0">
                <a:solidFill>
                  <a:srgbClr val="8597A3"/>
                </a:solidFill>
                <a:latin typeface="Tahoma"/>
                <a:cs typeface="Tahoma"/>
              </a:rPr>
              <a:t> </a:t>
            </a:r>
            <a:r>
              <a:rPr sz="1400" spc="-10" dirty="0">
                <a:solidFill>
                  <a:srgbClr val="8597A3"/>
                </a:solidFill>
                <a:latin typeface="Tahoma"/>
                <a:cs typeface="Tahoma"/>
              </a:rPr>
              <a:t>way</a:t>
            </a:r>
            <a:endParaRPr sz="1400" dirty="0">
              <a:latin typeface="Tahoma"/>
              <a:cs typeface="Tahoma"/>
            </a:endParaRPr>
          </a:p>
          <a:p>
            <a:pPr marL="264160" indent="-251460">
              <a:lnSpc>
                <a:spcPct val="100000"/>
              </a:lnSpc>
              <a:spcBef>
                <a:spcPts val="969"/>
              </a:spcBef>
              <a:buAutoNum type="arabicPeriod"/>
              <a:tabLst>
                <a:tab pos="264795" algn="l"/>
              </a:tabLst>
            </a:pPr>
            <a:r>
              <a:rPr sz="1400" spc="-5" dirty="0">
                <a:solidFill>
                  <a:srgbClr val="8597A3"/>
                </a:solidFill>
                <a:latin typeface="Tahoma"/>
                <a:cs typeface="Tahoma"/>
              </a:rPr>
              <a:t>See it? </a:t>
            </a:r>
            <a:r>
              <a:rPr sz="1400" spc="-10" dirty="0">
                <a:solidFill>
                  <a:srgbClr val="8597A3"/>
                </a:solidFill>
                <a:latin typeface="Tahoma"/>
                <a:cs typeface="Tahoma"/>
              </a:rPr>
              <a:t>Say </a:t>
            </a:r>
            <a:r>
              <a:rPr sz="1400" spc="-5" dirty="0">
                <a:solidFill>
                  <a:srgbClr val="8597A3"/>
                </a:solidFill>
                <a:latin typeface="Tahoma"/>
                <a:cs typeface="Tahoma"/>
              </a:rPr>
              <a:t>it. Speak</a:t>
            </a:r>
            <a:r>
              <a:rPr sz="1400" spc="10" dirty="0">
                <a:solidFill>
                  <a:srgbClr val="8597A3"/>
                </a:solidFill>
                <a:latin typeface="Tahoma"/>
                <a:cs typeface="Tahoma"/>
              </a:rPr>
              <a:t> </a:t>
            </a:r>
            <a:r>
              <a:rPr sz="1400" dirty="0">
                <a:solidFill>
                  <a:srgbClr val="8597A3"/>
                </a:solidFill>
                <a:latin typeface="Tahoma"/>
                <a:cs typeface="Tahoma"/>
              </a:rPr>
              <a:t>out!</a:t>
            </a:r>
            <a:endParaRPr sz="1400" dirty="0">
              <a:latin typeface="Tahoma"/>
              <a:cs typeface="Tahoma"/>
            </a:endParaRPr>
          </a:p>
        </p:txBody>
      </p:sp>
      <p:sp>
        <p:nvSpPr>
          <p:cNvPr id="17" name="object 17"/>
          <p:cNvSpPr txBox="1"/>
          <p:nvPr/>
        </p:nvSpPr>
        <p:spPr>
          <a:xfrm>
            <a:off x="985920" y="4924425"/>
            <a:ext cx="8170780" cy="1087477"/>
          </a:xfrm>
          <a:prstGeom prst="rect">
            <a:avLst/>
          </a:prstGeom>
        </p:spPr>
        <p:txBody>
          <a:bodyPr vert="horz" wrap="square" lIns="0" tIns="12700" rIns="0" bIns="0" rtlCol="0">
            <a:spAutoFit/>
          </a:bodyPr>
          <a:lstStyle/>
          <a:p>
            <a:pPr marL="12700">
              <a:lnSpc>
                <a:spcPct val="100000"/>
              </a:lnSpc>
              <a:spcBef>
                <a:spcPts val="100"/>
              </a:spcBef>
            </a:pPr>
            <a:r>
              <a:rPr lang="en-GB" sz="1400" b="1" spc="-5" dirty="0" smtClean="0">
                <a:solidFill>
                  <a:srgbClr val="009FE3"/>
                </a:solidFill>
                <a:latin typeface="Tahoma"/>
                <a:cs typeface="Tahoma"/>
              </a:rPr>
              <a:t>Further Help</a:t>
            </a:r>
            <a:endParaRPr sz="1400" dirty="0">
              <a:latin typeface="Tahoma"/>
              <a:cs typeface="Tahoma"/>
            </a:endParaRPr>
          </a:p>
          <a:p>
            <a:pPr marL="12700" marR="5080">
              <a:lnSpc>
                <a:spcPts val="1400"/>
              </a:lnSpc>
              <a:spcBef>
                <a:spcPts val="1135"/>
              </a:spcBef>
            </a:pPr>
            <a:r>
              <a:rPr lang="en-GB" sz="1200" dirty="0" smtClean="0">
                <a:solidFill>
                  <a:srgbClr val="808080"/>
                </a:solidFill>
                <a:latin typeface="Tahoma"/>
                <a:cs typeface="Tahoma"/>
              </a:rPr>
              <a:t>If you have any questions then you should speak to your line management.  If you have concerns about anything you see at work that you don’t want to raise in the workplace or with line management then contact the confidential helpline.  Each business has set up their own details for this, but the contact web address and phone numbers for </a:t>
            </a:r>
            <a:r>
              <a:rPr lang="en-GB" sz="1200" dirty="0" err="1" smtClean="0">
                <a:solidFill>
                  <a:srgbClr val="808080"/>
                </a:solidFill>
                <a:latin typeface="Tahoma"/>
                <a:cs typeface="Tahoma"/>
              </a:rPr>
              <a:t>HoldCo</a:t>
            </a:r>
            <a:r>
              <a:rPr lang="en-GB" sz="1200" dirty="0" smtClean="0">
                <a:solidFill>
                  <a:srgbClr val="808080"/>
                </a:solidFill>
                <a:latin typeface="Tahoma"/>
                <a:cs typeface="Tahoma"/>
              </a:rPr>
              <a:t> are on the following slide. </a:t>
            </a:r>
            <a:endParaRPr sz="1200" dirty="0">
              <a:solidFill>
                <a:srgbClr val="808080"/>
              </a:solidFill>
              <a:latin typeface="Tahoma"/>
              <a:cs typeface="Tahoma"/>
            </a:endParaRPr>
          </a:p>
        </p:txBody>
      </p:sp>
      <p:sp>
        <p:nvSpPr>
          <p:cNvPr id="19" name="object 19"/>
          <p:cNvSpPr/>
          <p:nvPr/>
        </p:nvSpPr>
        <p:spPr>
          <a:xfrm>
            <a:off x="10260000" y="7104229"/>
            <a:ext cx="146050" cy="0"/>
          </a:xfrm>
          <a:custGeom>
            <a:avLst/>
            <a:gdLst/>
            <a:ahLst/>
            <a:cxnLst/>
            <a:rect l="l" t="t" r="r" b="b"/>
            <a:pathLst>
              <a:path w="146050">
                <a:moveTo>
                  <a:pt x="0" y="0"/>
                </a:moveTo>
                <a:lnTo>
                  <a:pt x="145554" y="0"/>
                </a:lnTo>
              </a:path>
            </a:pathLst>
          </a:custGeom>
          <a:ln w="6350">
            <a:solidFill>
              <a:srgbClr val="8597A3"/>
            </a:solidFill>
          </a:ln>
        </p:spPr>
        <p:txBody>
          <a:bodyPr wrap="square" lIns="0" tIns="0" rIns="0" bIns="0" rtlCol="0"/>
          <a:lstStyle/>
          <a:p>
            <a:endParaRPr/>
          </a:p>
        </p:txBody>
      </p:sp>
      <p:sp>
        <p:nvSpPr>
          <p:cNvPr id="20" name="object 2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COBHAM</a:t>
            </a:r>
            <a:r>
              <a:rPr spc="260" dirty="0"/>
              <a:t> </a:t>
            </a:r>
            <a:r>
              <a:rPr spc="105" dirty="0"/>
              <a:t>PRIVATE</a:t>
            </a:r>
            <a:r>
              <a:rPr spc="-70" dirty="0"/>
              <a:t> </a:t>
            </a:r>
          </a:p>
        </p:txBody>
      </p:sp>
      <p:sp>
        <p:nvSpPr>
          <p:cNvPr id="21" name="object 21"/>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
            <a:ext cx="10692130" cy="7560309"/>
          </a:xfrm>
          <a:custGeom>
            <a:avLst/>
            <a:gdLst/>
            <a:ahLst/>
            <a:cxnLst/>
            <a:rect l="l" t="t" r="r" b="b"/>
            <a:pathLst>
              <a:path w="10692130" h="7560309">
                <a:moveTo>
                  <a:pt x="0" y="7559979"/>
                </a:moveTo>
                <a:lnTo>
                  <a:pt x="10692003" y="7559979"/>
                </a:lnTo>
                <a:lnTo>
                  <a:pt x="10692003" y="0"/>
                </a:lnTo>
                <a:lnTo>
                  <a:pt x="0" y="0"/>
                </a:lnTo>
                <a:lnTo>
                  <a:pt x="0" y="7559979"/>
                </a:lnTo>
                <a:close/>
              </a:path>
            </a:pathLst>
          </a:custGeom>
          <a:solidFill>
            <a:srgbClr val="17A8CB"/>
          </a:solidFill>
        </p:spPr>
        <p:txBody>
          <a:bodyPr wrap="square" lIns="0" tIns="0" rIns="0" bIns="0" rtlCol="0"/>
          <a:lstStyle/>
          <a:p>
            <a:endParaRPr/>
          </a:p>
        </p:txBody>
      </p:sp>
      <p:sp>
        <p:nvSpPr>
          <p:cNvPr id="3" name="object 3"/>
          <p:cNvSpPr/>
          <p:nvPr/>
        </p:nvSpPr>
        <p:spPr>
          <a:xfrm>
            <a:off x="-1" y="703554"/>
            <a:ext cx="10692130" cy="6856730"/>
          </a:xfrm>
          <a:custGeom>
            <a:avLst/>
            <a:gdLst/>
            <a:ahLst/>
            <a:cxnLst/>
            <a:rect l="l" t="t" r="r" b="b"/>
            <a:pathLst>
              <a:path w="10692130" h="6856730">
                <a:moveTo>
                  <a:pt x="10692003" y="0"/>
                </a:moveTo>
                <a:lnTo>
                  <a:pt x="8534565" y="935253"/>
                </a:lnTo>
                <a:lnTo>
                  <a:pt x="10692003" y="3010877"/>
                </a:lnTo>
                <a:lnTo>
                  <a:pt x="10692003" y="0"/>
                </a:lnTo>
                <a:close/>
              </a:path>
              <a:path w="10692130" h="6856730">
                <a:moveTo>
                  <a:pt x="3061195" y="3307956"/>
                </a:moveTo>
                <a:lnTo>
                  <a:pt x="0" y="4634979"/>
                </a:lnTo>
                <a:lnTo>
                  <a:pt x="0" y="6856450"/>
                </a:lnTo>
                <a:lnTo>
                  <a:pt x="10692003" y="6856450"/>
                </a:lnTo>
                <a:lnTo>
                  <a:pt x="10692003" y="4880114"/>
                </a:lnTo>
                <a:lnTo>
                  <a:pt x="3061195" y="3307956"/>
                </a:lnTo>
                <a:close/>
              </a:path>
            </a:pathLst>
          </a:custGeom>
          <a:solidFill>
            <a:srgbClr val="01A0C6"/>
          </a:solidFill>
        </p:spPr>
        <p:txBody>
          <a:bodyPr wrap="square" lIns="0" tIns="0" rIns="0" bIns="0" rtlCol="0"/>
          <a:lstStyle/>
          <a:p>
            <a:endParaRPr/>
          </a:p>
        </p:txBody>
      </p:sp>
      <p:sp>
        <p:nvSpPr>
          <p:cNvPr id="4" name="object 4"/>
          <p:cNvSpPr/>
          <p:nvPr/>
        </p:nvSpPr>
        <p:spPr>
          <a:xfrm>
            <a:off x="0" y="8"/>
            <a:ext cx="6831330" cy="635"/>
          </a:xfrm>
          <a:custGeom>
            <a:avLst/>
            <a:gdLst/>
            <a:ahLst/>
            <a:cxnLst/>
            <a:rect l="l" t="t" r="r" b="b"/>
            <a:pathLst>
              <a:path w="6831330" h="635">
                <a:moveTo>
                  <a:pt x="6831177" y="0"/>
                </a:moveTo>
                <a:lnTo>
                  <a:pt x="0" y="0"/>
                </a:lnTo>
                <a:lnTo>
                  <a:pt x="6831190" y="25"/>
                </a:lnTo>
                <a:close/>
              </a:path>
            </a:pathLst>
          </a:custGeom>
          <a:solidFill>
            <a:srgbClr val="D9D9D9"/>
          </a:solidFill>
        </p:spPr>
        <p:txBody>
          <a:bodyPr wrap="square" lIns="0" tIns="0" rIns="0" bIns="0" rtlCol="0"/>
          <a:lstStyle/>
          <a:p>
            <a:endParaRPr/>
          </a:p>
        </p:txBody>
      </p:sp>
      <p:sp>
        <p:nvSpPr>
          <p:cNvPr id="5" name="object 5"/>
          <p:cNvSpPr/>
          <p:nvPr/>
        </p:nvSpPr>
        <p:spPr>
          <a:xfrm>
            <a:off x="0" y="8"/>
            <a:ext cx="8535035" cy="4011929"/>
          </a:xfrm>
          <a:custGeom>
            <a:avLst/>
            <a:gdLst/>
            <a:ahLst/>
            <a:cxnLst/>
            <a:rect l="l" t="t" r="r" b="b"/>
            <a:pathLst>
              <a:path w="8535035" h="4011929">
                <a:moveTo>
                  <a:pt x="6831190" y="0"/>
                </a:moveTo>
                <a:lnTo>
                  <a:pt x="0" y="0"/>
                </a:lnTo>
                <a:lnTo>
                  <a:pt x="0" y="3380816"/>
                </a:lnTo>
                <a:lnTo>
                  <a:pt x="3061195" y="4011523"/>
                </a:lnTo>
                <a:lnTo>
                  <a:pt x="8534565" y="1638795"/>
                </a:lnTo>
                <a:lnTo>
                  <a:pt x="6831190" y="0"/>
                </a:lnTo>
                <a:close/>
              </a:path>
            </a:pathLst>
          </a:custGeom>
          <a:solidFill>
            <a:srgbClr val="01A0C6"/>
          </a:solidFill>
        </p:spPr>
        <p:txBody>
          <a:bodyPr wrap="square" lIns="0" tIns="0" rIns="0" bIns="0" rtlCol="0"/>
          <a:lstStyle/>
          <a:p>
            <a:endParaRPr/>
          </a:p>
        </p:txBody>
      </p:sp>
      <p:sp>
        <p:nvSpPr>
          <p:cNvPr id="6" name="object 6"/>
          <p:cNvSpPr/>
          <p:nvPr/>
        </p:nvSpPr>
        <p:spPr>
          <a:xfrm>
            <a:off x="3061193" y="1638813"/>
            <a:ext cx="7631430" cy="3945254"/>
          </a:xfrm>
          <a:custGeom>
            <a:avLst/>
            <a:gdLst/>
            <a:ahLst/>
            <a:cxnLst/>
            <a:rect l="l" t="t" r="r" b="b"/>
            <a:pathLst>
              <a:path w="7631430" h="3945254">
                <a:moveTo>
                  <a:pt x="5473369" y="0"/>
                </a:moveTo>
                <a:lnTo>
                  <a:pt x="0" y="2372702"/>
                </a:lnTo>
                <a:lnTo>
                  <a:pt x="7630807" y="3944835"/>
                </a:lnTo>
                <a:lnTo>
                  <a:pt x="7630807" y="2075624"/>
                </a:lnTo>
                <a:lnTo>
                  <a:pt x="5473369" y="0"/>
                </a:lnTo>
                <a:close/>
              </a:path>
            </a:pathLst>
          </a:custGeom>
          <a:solidFill>
            <a:srgbClr val="1AAACC"/>
          </a:solidFill>
        </p:spPr>
        <p:txBody>
          <a:bodyPr wrap="square" lIns="0" tIns="0" rIns="0" bIns="0" rtlCol="0"/>
          <a:lstStyle/>
          <a:p>
            <a:endParaRPr/>
          </a:p>
        </p:txBody>
      </p:sp>
      <p:sp>
        <p:nvSpPr>
          <p:cNvPr id="7" name="object 7"/>
          <p:cNvSpPr/>
          <p:nvPr/>
        </p:nvSpPr>
        <p:spPr>
          <a:xfrm>
            <a:off x="-494" y="5941166"/>
            <a:ext cx="10692130" cy="2056764"/>
          </a:xfrm>
          <a:custGeom>
            <a:avLst/>
            <a:gdLst/>
            <a:ahLst/>
            <a:cxnLst/>
            <a:rect l="l" t="t" r="r" b="b"/>
            <a:pathLst>
              <a:path w="10692130" h="2056765">
                <a:moveTo>
                  <a:pt x="10692003" y="0"/>
                </a:moveTo>
                <a:lnTo>
                  <a:pt x="0" y="1196911"/>
                </a:lnTo>
                <a:lnTo>
                  <a:pt x="0" y="2056714"/>
                </a:lnTo>
                <a:lnTo>
                  <a:pt x="10692003" y="179933"/>
                </a:lnTo>
                <a:lnTo>
                  <a:pt x="10692003" y="0"/>
                </a:lnTo>
                <a:close/>
              </a:path>
            </a:pathLst>
          </a:custGeom>
          <a:solidFill>
            <a:srgbClr val="16A7CA"/>
          </a:solidFill>
        </p:spPr>
        <p:txBody>
          <a:bodyPr wrap="square" lIns="0" tIns="0" rIns="0" bIns="0" rtlCol="0"/>
          <a:lstStyle/>
          <a:p>
            <a:endParaRPr/>
          </a:p>
        </p:txBody>
      </p:sp>
      <p:grpSp>
        <p:nvGrpSpPr>
          <p:cNvPr id="19" name="Group 18"/>
          <p:cNvGrpSpPr/>
          <p:nvPr/>
        </p:nvGrpSpPr>
        <p:grpSpPr>
          <a:xfrm>
            <a:off x="3545483" y="6333574"/>
            <a:ext cx="3600176" cy="379204"/>
            <a:chOff x="3546136" y="5309061"/>
            <a:chExt cx="3600176" cy="379204"/>
          </a:xfrm>
        </p:grpSpPr>
        <p:sp>
          <p:nvSpPr>
            <p:cNvPr id="8" name="object 8"/>
            <p:cNvSpPr/>
            <p:nvPr/>
          </p:nvSpPr>
          <p:spPr>
            <a:xfrm>
              <a:off x="3546136" y="5309166"/>
              <a:ext cx="558165" cy="379095"/>
            </a:xfrm>
            <a:custGeom>
              <a:avLst/>
              <a:gdLst/>
              <a:ahLst/>
              <a:cxnLst/>
              <a:rect l="l" t="t" r="r" b="b"/>
              <a:pathLst>
                <a:path w="558164" h="379095">
                  <a:moveTo>
                    <a:pt x="490360" y="0"/>
                  </a:moveTo>
                  <a:lnTo>
                    <a:pt x="205372" y="0"/>
                  </a:lnTo>
                  <a:lnTo>
                    <a:pt x="164856" y="7634"/>
                  </a:lnTo>
                  <a:lnTo>
                    <a:pt x="126479" y="28452"/>
                  </a:lnTo>
                  <a:lnTo>
                    <a:pt x="94493" y="59327"/>
                  </a:lnTo>
                  <a:lnTo>
                    <a:pt x="73152" y="97129"/>
                  </a:lnTo>
                  <a:lnTo>
                    <a:pt x="6109" y="281686"/>
                  </a:lnTo>
                  <a:lnTo>
                    <a:pt x="0" y="319503"/>
                  </a:lnTo>
                  <a:lnTo>
                    <a:pt x="9566" y="350385"/>
                  </a:lnTo>
                  <a:lnTo>
                    <a:pt x="32816" y="371206"/>
                  </a:lnTo>
                  <a:lnTo>
                    <a:pt x="67754" y="378841"/>
                  </a:lnTo>
                  <a:lnTo>
                    <a:pt x="352793" y="378841"/>
                  </a:lnTo>
                  <a:lnTo>
                    <a:pt x="417644" y="359621"/>
                  </a:lnTo>
                  <a:lnTo>
                    <a:pt x="469951" y="310845"/>
                  </a:lnTo>
                  <a:lnTo>
                    <a:pt x="179692" y="310845"/>
                  </a:lnTo>
                  <a:lnTo>
                    <a:pt x="169209" y="308557"/>
                  </a:lnTo>
                  <a:lnTo>
                    <a:pt x="162238" y="302313"/>
                  </a:lnTo>
                  <a:lnTo>
                    <a:pt x="159374" y="293046"/>
                  </a:lnTo>
                  <a:lnTo>
                    <a:pt x="161214" y="281686"/>
                  </a:lnTo>
                  <a:lnTo>
                    <a:pt x="228219" y="97129"/>
                  </a:lnTo>
                  <a:lnTo>
                    <a:pt x="255731" y="70274"/>
                  </a:lnTo>
                  <a:lnTo>
                    <a:pt x="267881" y="67983"/>
                  </a:lnTo>
                  <a:lnTo>
                    <a:pt x="558139" y="67983"/>
                  </a:lnTo>
                  <a:lnTo>
                    <a:pt x="554473" y="40746"/>
                  </a:lnTo>
                  <a:lnTo>
                    <a:pt x="541247" y="19223"/>
                  </a:lnTo>
                  <a:lnTo>
                    <a:pt x="519522" y="5084"/>
                  </a:lnTo>
                  <a:lnTo>
                    <a:pt x="490360" y="0"/>
                  </a:lnTo>
                  <a:close/>
                </a:path>
              </a:pathLst>
            </a:custGeom>
            <a:solidFill>
              <a:srgbClr val="FFFFFF"/>
            </a:solidFill>
          </p:spPr>
          <p:txBody>
            <a:bodyPr wrap="square" lIns="0" tIns="0" rIns="0" bIns="0" rtlCol="0"/>
            <a:lstStyle/>
            <a:p>
              <a:endParaRPr/>
            </a:p>
          </p:txBody>
        </p:sp>
        <p:sp>
          <p:nvSpPr>
            <p:cNvPr id="9" name="object 9"/>
            <p:cNvSpPr/>
            <p:nvPr/>
          </p:nvSpPr>
          <p:spPr>
            <a:xfrm>
              <a:off x="4062595" y="5309166"/>
              <a:ext cx="603250" cy="379095"/>
            </a:xfrm>
            <a:custGeom>
              <a:avLst/>
              <a:gdLst/>
              <a:ahLst/>
              <a:cxnLst/>
              <a:rect l="l" t="t" r="r" b="b"/>
              <a:pathLst>
                <a:path w="603250" h="379095">
                  <a:moveTo>
                    <a:pt x="534880" y="0"/>
                  </a:moveTo>
                  <a:lnTo>
                    <a:pt x="205366" y="0"/>
                  </a:lnTo>
                  <a:lnTo>
                    <a:pt x="164858" y="7634"/>
                  </a:lnTo>
                  <a:lnTo>
                    <a:pt x="126485" y="28452"/>
                  </a:lnTo>
                  <a:lnTo>
                    <a:pt x="94500" y="59327"/>
                  </a:lnTo>
                  <a:lnTo>
                    <a:pt x="73159" y="97129"/>
                  </a:lnTo>
                  <a:lnTo>
                    <a:pt x="6116" y="281686"/>
                  </a:lnTo>
                  <a:lnTo>
                    <a:pt x="0" y="319503"/>
                  </a:lnTo>
                  <a:lnTo>
                    <a:pt x="9564" y="350385"/>
                  </a:lnTo>
                  <a:lnTo>
                    <a:pt x="32816" y="371206"/>
                  </a:lnTo>
                  <a:lnTo>
                    <a:pt x="67762" y="378841"/>
                  </a:lnTo>
                  <a:lnTo>
                    <a:pt x="397314" y="378841"/>
                  </a:lnTo>
                  <a:lnTo>
                    <a:pt x="437795" y="371206"/>
                  </a:lnTo>
                  <a:lnTo>
                    <a:pt x="476160" y="350385"/>
                  </a:lnTo>
                  <a:lnTo>
                    <a:pt x="508151" y="319503"/>
                  </a:lnTo>
                  <a:lnTo>
                    <a:pt x="334754" y="310845"/>
                  </a:lnTo>
                  <a:lnTo>
                    <a:pt x="150985" y="309880"/>
                  </a:lnTo>
                  <a:lnTo>
                    <a:pt x="228213" y="97129"/>
                  </a:lnTo>
                  <a:lnTo>
                    <a:pt x="255720" y="70274"/>
                  </a:lnTo>
                  <a:lnTo>
                    <a:pt x="267863" y="67983"/>
                  </a:lnTo>
                  <a:lnTo>
                    <a:pt x="601243" y="67983"/>
                  </a:lnTo>
                  <a:lnTo>
                    <a:pt x="602644" y="59327"/>
                  </a:lnTo>
                  <a:lnTo>
                    <a:pt x="593083" y="28452"/>
                  </a:lnTo>
                  <a:lnTo>
                    <a:pt x="569832" y="7634"/>
                  </a:lnTo>
                  <a:lnTo>
                    <a:pt x="534880" y="0"/>
                  </a:lnTo>
                  <a:close/>
                </a:path>
                <a:path w="603250" h="379095">
                  <a:moveTo>
                    <a:pt x="601243" y="67983"/>
                  </a:moveTo>
                  <a:lnTo>
                    <a:pt x="422981" y="67983"/>
                  </a:lnTo>
                  <a:lnTo>
                    <a:pt x="433445" y="70274"/>
                  </a:lnTo>
                  <a:lnTo>
                    <a:pt x="440403" y="76522"/>
                  </a:lnTo>
                  <a:lnTo>
                    <a:pt x="443263" y="85787"/>
                  </a:lnTo>
                  <a:lnTo>
                    <a:pt x="441434" y="97129"/>
                  </a:lnTo>
                  <a:lnTo>
                    <a:pt x="374416" y="281686"/>
                  </a:lnTo>
                  <a:lnTo>
                    <a:pt x="368024" y="293046"/>
                  </a:lnTo>
                  <a:lnTo>
                    <a:pt x="358428" y="302313"/>
                  </a:lnTo>
                  <a:lnTo>
                    <a:pt x="346911" y="308557"/>
                  </a:lnTo>
                  <a:lnTo>
                    <a:pt x="334754" y="310845"/>
                  </a:lnTo>
                  <a:lnTo>
                    <a:pt x="513041" y="310845"/>
                  </a:lnTo>
                  <a:lnTo>
                    <a:pt x="529508" y="281686"/>
                  </a:lnTo>
                  <a:lnTo>
                    <a:pt x="596526" y="97129"/>
                  </a:lnTo>
                  <a:lnTo>
                    <a:pt x="601243" y="67983"/>
                  </a:lnTo>
                  <a:close/>
                </a:path>
              </a:pathLst>
            </a:custGeom>
            <a:solidFill>
              <a:srgbClr val="FFFFFF"/>
            </a:solidFill>
          </p:spPr>
          <p:txBody>
            <a:bodyPr wrap="square" lIns="0" tIns="0" rIns="0" bIns="0" rtlCol="0"/>
            <a:lstStyle/>
            <a:p>
              <a:endParaRPr/>
            </a:p>
          </p:txBody>
        </p:sp>
        <p:sp>
          <p:nvSpPr>
            <p:cNvPr id="10" name="object 10"/>
            <p:cNvSpPr/>
            <p:nvPr/>
          </p:nvSpPr>
          <p:spPr>
            <a:xfrm>
              <a:off x="5778005" y="5309170"/>
              <a:ext cx="631825" cy="379095"/>
            </a:xfrm>
            <a:custGeom>
              <a:avLst/>
              <a:gdLst/>
              <a:ahLst/>
              <a:cxnLst/>
              <a:rect l="l" t="t" r="r" b="b"/>
              <a:pathLst>
                <a:path w="631825" h="379095">
                  <a:moveTo>
                    <a:pt x="564045" y="0"/>
                  </a:moveTo>
                  <a:lnTo>
                    <a:pt x="234518" y="0"/>
                  </a:lnTo>
                  <a:lnTo>
                    <a:pt x="194005" y="7634"/>
                  </a:lnTo>
                  <a:lnTo>
                    <a:pt x="155635" y="28452"/>
                  </a:lnTo>
                  <a:lnTo>
                    <a:pt x="123661" y="59327"/>
                  </a:lnTo>
                  <a:lnTo>
                    <a:pt x="102336" y="97129"/>
                  </a:lnTo>
                  <a:lnTo>
                    <a:pt x="0" y="378840"/>
                  </a:lnTo>
                  <a:lnTo>
                    <a:pt x="155079" y="378840"/>
                  </a:lnTo>
                  <a:lnTo>
                    <a:pt x="190373" y="281685"/>
                  </a:lnTo>
                  <a:lnTo>
                    <a:pt x="196768" y="270352"/>
                  </a:lnTo>
                  <a:lnTo>
                    <a:pt x="206357" y="261096"/>
                  </a:lnTo>
                  <a:lnTo>
                    <a:pt x="217863" y="254854"/>
                  </a:lnTo>
                  <a:lnTo>
                    <a:pt x="230009" y="252564"/>
                  </a:lnTo>
                  <a:lnTo>
                    <a:pt x="569240" y="252564"/>
                  </a:lnTo>
                  <a:lnTo>
                    <a:pt x="593939" y="184556"/>
                  </a:lnTo>
                  <a:lnTo>
                    <a:pt x="225653" y="184556"/>
                  </a:lnTo>
                  <a:lnTo>
                    <a:pt x="257378" y="97129"/>
                  </a:lnTo>
                  <a:lnTo>
                    <a:pt x="263777" y="85779"/>
                  </a:lnTo>
                  <a:lnTo>
                    <a:pt x="273375" y="76511"/>
                  </a:lnTo>
                  <a:lnTo>
                    <a:pt x="284890" y="70261"/>
                  </a:lnTo>
                  <a:lnTo>
                    <a:pt x="297040" y="67970"/>
                  </a:lnTo>
                  <a:lnTo>
                    <a:pt x="630403" y="67970"/>
                  </a:lnTo>
                  <a:lnTo>
                    <a:pt x="631799" y="59327"/>
                  </a:lnTo>
                  <a:lnTo>
                    <a:pt x="622242" y="28452"/>
                  </a:lnTo>
                  <a:lnTo>
                    <a:pt x="598998" y="7634"/>
                  </a:lnTo>
                  <a:lnTo>
                    <a:pt x="564045" y="0"/>
                  </a:lnTo>
                  <a:close/>
                </a:path>
                <a:path w="631825" h="379095">
                  <a:moveTo>
                    <a:pt x="569240" y="252564"/>
                  </a:moveTo>
                  <a:lnTo>
                    <a:pt x="414172" y="252564"/>
                  </a:lnTo>
                  <a:lnTo>
                    <a:pt x="368300" y="378840"/>
                  </a:lnTo>
                  <a:lnTo>
                    <a:pt x="523379" y="378840"/>
                  </a:lnTo>
                  <a:lnTo>
                    <a:pt x="569240" y="252564"/>
                  </a:lnTo>
                  <a:close/>
                </a:path>
                <a:path w="631825" h="379095">
                  <a:moveTo>
                    <a:pt x="630403" y="67970"/>
                  </a:moveTo>
                  <a:lnTo>
                    <a:pt x="452120" y="67970"/>
                  </a:lnTo>
                  <a:lnTo>
                    <a:pt x="462600" y="70261"/>
                  </a:lnTo>
                  <a:lnTo>
                    <a:pt x="469568" y="76511"/>
                  </a:lnTo>
                  <a:lnTo>
                    <a:pt x="472427" y="85779"/>
                  </a:lnTo>
                  <a:lnTo>
                    <a:pt x="470585" y="97129"/>
                  </a:lnTo>
                  <a:lnTo>
                    <a:pt x="449414" y="155397"/>
                  </a:lnTo>
                  <a:lnTo>
                    <a:pt x="443019" y="166747"/>
                  </a:lnTo>
                  <a:lnTo>
                    <a:pt x="433430" y="176015"/>
                  </a:lnTo>
                  <a:lnTo>
                    <a:pt x="421923" y="182264"/>
                  </a:lnTo>
                  <a:lnTo>
                    <a:pt x="409778" y="184556"/>
                  </a:lnTo>
                  <a:lnTo>
                    <a:pt x="593939" y="184556"/>
                  </a:lnTo>
                  <a:lnTo>
                    <a:pt x="625690" y="97129"/>
                  </a:lnTo>
                  <a:lnTo>
                    <a:pt x="630403" y="67970"/>
                  </a:lnTo>
                  <a:close/>
                </a:path>
              </a:pathLst>
            </a:custGeom>
            <a:solidFill>
              <a:srgbClr val="FFFFFF"/>
            </a:solidFill>
          </p:spPr>
          <p:txBody>
            <a:bodyPr wrap="square" lIns="0" tIns="0" rIns="0" bIns="0" rtlCol="0"/>
            <a:lstStyle/>
            <a:p>
              <a:endParaRPr/>
            </a:p>
          </p:txBody>
        </p:sp>
        <p:sp>
          <p:nvSpPr>
            <p:cNvPr id="11" name="object 11"/>
            <p:cNvSpPr/>
            <p:nvPr/>
          </p:nvSpPr>
          <p:spPr>
            <a:xfrm>
              <a:off x="4614965" y="5309166"/>
              <a:ext cx="631825" cy="379095"/>
            </a:xfrm>
            <a:custGeom>
              <a:avLst/>
              <a:gdLst/>
              <a:ahLst/>
              <a:cxnLst/>
              <a:rect l="l" t="t" r="r" b="b"/>
              <a:pathLst>
                <a:path w="631825" h="379095">
                  <a:moveTo>
                    <a:pt x="564057" y="0"/>
                  </a:moveTo>
                  <a:lnTo>
                    <a:pt x="234505" y="0"/>
                  </a:lnTo>
                  <a:lnTo>
                    <a:pt x="194010" y="7634"/>
                  </a:lnTo>
                  <a:lnTo>
                    <a:pt x="155640" y="28452"/>
                  </a:lnTo>
                  <a:lnTo>
                    <a:pt x="123654" y="59327"/>
                  </a:lnTo>
                  <a:lnTo>
                    <a:pt x="102311" y="97129"/>
                  </a:lnTo>
                  <a:lnTo>
                    <a:pt x="0" y="378841"/>
                  </a:lnTo>
                  <a:lnTo>
                    <a:pt x="426478" y="378841"/>
                  </a:lnTo>
                  <a:lnTo>
                    <a:pt x="466963" y="371206"/>
                  </a:lnTo>
                  <a:lnTo>
                    <a:pt x="505323" y="350385"/>
                  </a:lnTo>
                  <a:lnTo>
                    <a:pt x="537306" y="319503"/>
                  </a:lnTo>
                  <a:lnTo>
                    <a:pt x="179755" y="310845"/>
                  </a:lnTo>
                  <a:lnTo>
                    <a:pt x="200926" y="252577"/>
                  </a:lnTo>
                  <a:lnTo>
                    <a:pt x="207327" y="241227"/>
                  </a:lnTo>
                  <a:lnTo>
                    <a:pt x="216930" y="231959"/>
                  </a:lnTo>
                  <a:lnTo>
                    <a:pt x="228449" y="225709"/>
                  </a:lnTo>
                  <a:lnTo>
                    <a:pt x="240601" y="223418"/>
                  </a:lnTo>
                  <a:lnTo>
                    <a:pt x="564781" y="223418"/>
                  </a:lnTo>
                  <a:lnTo>
                    <a:pt x="556452" y="204615"/>
                  </a:lnTo>
                  <a:lnTo>
                    <a:pt x="541172" y="189522"/>
                  </a:lnTo>
                  <a:lnTo>
                    <a:pt x="567421" y="174426"/>
                  </a:lnTo>
                  <a:lnTo>
                    <a:pt x="589671" y="155397"/>
                  </a:lnTo>
                  <a:lnTo>
                    <a:pt x="236219" y="155397"/>
                  </a:lnTo>
                  <a:lnTo>
                    <a:pt x="257378" y="97129"/>
                  </a:lnTo>
                  <a:lnTo>
                    <a:pt x="263780" y="85787"/>
                  </a:lnTo>
                  <a:lnTo>
                    <a:pt x="273373" y="76522"/>
                  </a:lnTo>
                  <a:lnTo>
                    <a:pt x="284881" y="70274"/>
                  </a:lnTo>
                  <a:lnTo>
                    <a:pt x="297027" y="67983"/>
                  </a:lnTo>
                  <a:lnTo>
                    <a:pt x="630395" y="67983"/>
                  </a:lnTo>
                  <a:lnTo>
                    <a:pt x="631793" y="59327"/>
                  </a:lnTo>
                  <a:lnTo>
                    <a:pt x="622225" y="28452"/>
                  </a:lnTo>
                  <a:lnTo>
                    <a:pt x="598982" y="7634"/>
                  </a:lnTo>
                  <a:lnTo>
                    <a:pt x="564057" y="0"/>
                  </a:lnTo>
                  <a:close/>
                </a:path>
                <a:path w="631825" h="379095">
                  <a:moveTo>
                    <a:pt x="564781" y="223418"/>
                  </a:moveTo>
                  <a:lnTo>
                    <a:pt x="395655" y="223418"/>
                  </a:lnTo>
                  <a:lnTo>
                    <a:pt x="406147" y="225709"/>
                  </a:lnTo>
                  <a:lnTo>
                    <a:pt x="413126" y="231959"/>
                  </a:lnTo>
                  <a:lnTo>
                    <a:pt x="415992" y="241227"/>
                  </a:lnTo>
                  <a:lnTo>
                    <a:pt x="414147" y="252577"/>
                  </a:lnTo>
                  <a:lnTo>
                    <a:pt x="403580" y="281686"/>
                  </a:lnTo>
                  <a:lnTo>
                    <a:pt x="397170" y="293046"/>
                  </a:lnTo>
                  <a:lnTo>
                    <a:pt x="387572" y="302313"/>
                  </a:lnTo>
                  <a:lnTo>
                    <a:pt x="376059" y="308557"/>
                  </a:lnTo>
                  <a:lnTo>
                    <a:pt x="363905" y="310845"/>
                  </a:lnTo>
                  <a:lnTo>
                    <a:pt x="542195" y="310845"/>
                  </a:lnTo>
                  <a:lnTo>
                    <a:pt x="558660" y="281686"/>
                  </a:lnTo>
                  <a:lnTo>
                    <a:pt x="561047" y="275056"/>
                  </a:lnTo>
                  <a:lnTo>
                    <a:pt x="567048" y="248404"/>
                  </a:lnTo>
                  <a:lnTo>
                    <a:pt x="565297" y="224583"/>
                  </a:lnTo>
                  <a:lnTo>
                    <a:pt x="564781" y="223418"/>
                  </a:lnTo>
                  <a:close/>
                </a:path>
                <a:path w="631825" h="379095">
                  <a:moveTo>
                    <a:pt x="630395" y="67983"/>
                  </a:moveTo>
                  <a:lnTo>
                    <a:pt x="452119" y="67983"/>
                  </a:lnTo>
                  <a:lnTo>
                    <a:pt x="462606" y="70274"/>
                  </a:lnTo>
                  <a:lnTo>
                    <a:pt x="469576" y="76522"/>
                  </a:lnTo>
                  <a:lnTo>
                    <a:pt x="472440" y="85787"/>
                  </a:lnTo>
                  <a:lnTo>
                    <a:pt x="470611" y="97129"/>
                  </a:lnTo>
                  <a:lnTo>
                    <a:pt x="460006" y="126263"/>
                  </a:lnTo>
                  <a:lnTo>
                    <a:pt x="453607" y="137609"/>
                  </a:lnTo>
                  <a:lnTo>
                    <a:pt x="444018" y="146869"/>
                  </a:lnTo>
                  <a:lnTo>
                    <a:pt x="432508" y="153109"/>
                  </a:lnTo>
                  <a:lnTo>
                    <a:pt x="420344" y="155397"/>
                  </a:lnTo>
                  <a:lnTo>
                    <a:pt x="589671" y="155397"/>
                  </a:lnTo>
                  <a:lnTo>
                    <a:pt x="590761" y="154465"/>
                  </a:lnTo>
                  <a:lnTo>
                    <a:pt x="609807" y="130648"/>
                  </a:lnTo>
                  <a:lnTo>
                    <a:pt x="623176" y="103987"/>
                  </a:lnTo>
                  <a:lnTo>
                    <a:pt x="625690" y="97129"/>
                  </a:lnTo>
                  <a:lnTo>
                    <a:pt x="630395" y="67983"/>
                  </a:lnTo>
                  <a:close/>
                </a:path>
              </a:pathLst>
            </a:custGeom>
            <a:solidFill>
              <a:srgbClr val="FFFFFF"/>
            </a:solidFill>
          </p:spPr>
          <p:txBody>
            <a:bodyPr wrap="square" lIns="0" tIns="0" rIns="0" bIns="0" rtlCol="0"/>
            <a:lstStyle/>
            <a:p>
              <a:endParaRPr/>
            </a:p>
          </p:txBody>
        </p:sp>
        <p:sp>
          <p:nvSpPr>
            <p:cNvPr id="12" name="object 12"/>
            <p:cNvSpPr/>
            <p:nvPr/>
          </p:nvSpPr>
          <p:spPr>
            <a:xfrm>
              <a:off x="5196492" y="5309170"/>
              <a:ext cx="661035" cy="379095"/>
            </a:xfrm>
            <a:custGeom>
              <a:avLst/>
              <a:gdLst/>
              <a:ahLst/>
              <a:cxnLst/>
              <a:rect l="l" t="t" r="r" b="b"/>
              <a:pathLst>
                <a:path w="661035" h="379095">
                  <a:moveTo>
                    <a:pt x="292633" y="0"/>
                  </a:moveTo>
                  <a:lnTo>
                    <a:pt x="234492" y="0"/>
                  </a:lnTo>
                  <a:lnTo>
                    <a:pt x="193990" y="7634"/>
                  </a:lnTo>
                  <a:lnTo>
                    <a:pt x="155619" y="28452"/>
                  </a:lnTo>
                  <a:lnTo>
                    <a:pt x="123639" y="59327"/>
                  </a:lnTo>
                  <a:lnTo>
                    <a:pt x="102311" y="97129"/>
                  </a:lnTo>
                  <a:lnTo>
                    <a:pt x="0" y="378840"/>
                  </a:lnTo>
                  <a:lnTo>
                    <a:pt x="155092" y="378840"/>
                  </a:lnTo>
                  <a:lnTo>
                    <a:pt x="190347" y="281685"/>
                  </a:lnTo>
                  <a:lnTo>
                    <a:pt x="196755" y="270352"/>
                  </a:lnTo>
                  <a:lnTo>
                    <a:pt x="206349" y="261096"/>
                  </a:lnTo>
                  <a:lnTo>
                    <a:pt x="217858" y="254854"/>
                  </a:lnTo>
                  <a:lnTo>
                    <a:pt x="230009" y="252564"/>
                  </a:lnTo>
                  <a:lnTo>
                    <a:pt x="569246" y="252564"/>
                  </a:lnTo>
                  <a:lnTo>
                    <a:pt x="593941" y="184556"/>
                  </a:lnTo>
                  <a:lnTo>
                    <a:pt x="225628" y="184556"/>
                  </a:lnTo>
                  <a:lnTo>
                    <a:pt x="292633" y="0"/>
                  </a:lnTo>
                  <a:close/>
                </a:path>
                <a:path w="661035" h="379095">
                  <a:moveTo>
                    <a:pt x="569246" y="252564"/>
                  </a:moveTo>
                  <a:lnTo>
                    <a:pt x="414147" y="252564"/>
                  </a:lnTo>
                  <a:lnTo>
                    <a:pt x="368300" y="378840"/>
                  </a:lnTo>
                  <a:lnTo>
                    <a:pt x="523392" y="378840"/>
                  </a:lnTo>
                  <a:lnTo>
                    <a:pt x="569246" y="252564"/>
                  </a:lnTo>
                  <a:close/>
                </a:path>
                <a:path w="661035" h="379095">
                  <a:moveTo>
                    <a:pt x="660958" y="0"/>
                  </a:moveTo>
                  <a:lnTo>
                    <a:pt x="602792" y="0"/>
                  </a:lnTo>
                  <a:lnTo>
                    <a:pt x="562290" y="7634"/>
                  </a:lnTo>
                  <a:lnTo>
                    <a:pt x="523928" y="28452"/>
                  </a:lnTo>
                  <a:lnTo>
                    <a:pt x="491953" y="59327"/>
                  </a:lnTo>
                  <a:lnTo>
                    <a:pt x="470611" y="97129"/>
                  </a:lnTo>
                  <a:lnTo>
                    <a:pt x="449440" y="155397"/>
                  </a:lnTo>
                  <a:lnTo>
                    <a:pt x="443030" y="166747"/>
                  </a:lnTo>
                  <a:lnTo>
                    <a:pt x="433430" y="176015"/>
                  </a:lnTo>
                  <a:lnTo>
                    <a:pt x="421913" y="182264"/>
                  </a:lnTo>
                  <a:lnTo>
                    <a:pt x="409752" y="184556"/>
                  </a:lnTo>
                  <a:lnTo>
                    <a:pt x="593941" y="184556"/>
                  </a:lnTo>
                  <a:lnTo>
                    <a:pt x="660958" y="0"/>
                  </a:lnTo>
                  <a:close/>
                </a:path>
              </a:pathLst>
            </a:custGeom>
            <a:solidFill>
              <a:srgbClr val="FFFFFF"/>
            </a:solidFill>
          </p:spPr>
          <p:txBody>
            <a:bodyPr wrap="square" lIns="0" tIns="0" rIns="0" bIns="0" rtlCol="0"/>
            <a:lstStyle/>
            <a:p>
              <a:endParaRPr/>
            </a:p>
          </p:txBody>
        </p:sp>
        <p:sp>
          <p:nvSpPr>
            <p:cNvPr id="13" name="object 13"/>
            <p:cNvSpPr/>
            <p:nvPr/>
          </p:nvSpPr>
          <p:spPr>
            <a:xfrm>
              <a:off x="6359547" y="5309061"/>
              <a:ext cx="786765" cy="379095"/>
            </a:xfrm>
            <a:custGeom>
              <a:avLst/>
              <a:gdLst/>
              <a:ahLst/>
              <a:cxnLst/>
              <a:rect l="l" t="t" r="r" b="b"/>
              <a:pathLst>
                <a:path w="786765" h="379095">
                  <a:moveTo>
                    <a:pt x="404482" y="0"/>
                  </a:moveTo>
                  <a:lnTo>
                    <a:pt x="397611" y="114"/>
                  </a:lnTo>
                  <a:lnTo>
                    <a:pt x="234467" y="114"/>
                  </a:lnTo>
                  <a:lnTo>
                    <a:pt x="193993" y="7746"/>
                  </a:lnTo>
                  <a:lnTo>
                    <a:pt x="155633" y="28562"/>
                  </a:lnTo>
                  <a:lnTo>
                    <a:pt x="123648" y="59435"/>
                  </a:lnTo>
                  <a:lnTo>
                    <a:pt x="102298" y="97243"/>
                  </a:lnTo>
                  <a:lnTo>
                    <a:pt x="0" y="378942"/>
                  </a:lnTo>
                  <a:lnTo>
                    <a:pt x="155041" y="378942"/>
                  </a:lnTo>
                  <a:lnTo>
                    <a:pt x="257352" y="97243"/>
                  </a:lnTo>
                  <a:lnTo>
                    <a:pt x="263755" y="85894"/>
                  </a:lnTo>
                  <a:lnTo>
                    <a:pt x="273357" y="76625"/>
                  </a:lnTo>
                  <a:lnTo>
                    <a:pt x="284870" y="70376"/>
                  </a:lnTo>
                  <a:lnTo>
                    <a:pt x="297002" y="68084"/>
                  </a:lnTo>
                  <a:lnTo>
                    <a:pt x="784920" y="68084"/>
                  </a:lnTo>
                  <a:lnTo>
                    <a:pt x="786317" y="59435"/>
                  </a:lnTo>
                  <a:lnTo>
                    <a:pt x="776752" y="28562"/>
                  </a:lnTo>
                  <a:lnTo>
                    <a:pt x="775915" y="27812"/>
                  </a:lnTo>
                  <a:lnTo>
                    <a:pt x="462280" y="27812"/>
                  </a:lnTo>
                  <a:lnTo>
                    <a:pt x="452213" y="16202"/>
                  </a:lnTo>
                  <a:lnTo>
                    <a:pt x="439077" y="7448"/>
                  </a:lnTo>
                  <a:lnTo>
                    <a:pt x="423092" y="1924"/>
                  </a:lnTo>
                  <a:lnTo>
                    <a:pt x="404482" y="0"/>
                  </a:lnTo>
                  <a:close/>
                </a:path>
                <a:path w="786765" h="379095">
                  <a:moveTo>
                    <a:pt x="558711" y="68084"/>
                  </a:moveTo>
                  <a:lnTo>
                    <a:pt x="345503" y="68084"/>
                  </a:lnTo>
                  <a:lnTo>
                    <a:pt x="355984" y="70376"/>
                  </a:lnTo>
                  <a:lnTo>
                    <a:pt x="362951" y="76625"/>
                  </a:lnTo>
                  <a:lnTo>
                    <a:pt x="365811" y="85894"/>
                  </a:lnTo>
                  <a:lnTo>
                    <a:pt x="363969" y="97243"/>
                  </a:lnTo>
                  <a:lnTo>
                    <a:pt x="261124" y="378942"/>
                  </a:lnTo>
                  <a:lnTo>
                    <a:pt x="416191" y="378942"/>
                  </a:lnTo>
                  <a:lnTo>
                    <a:pt x="519049" y="97243"/>
                  </a:lnTo>
                  <a:lnTo>
                    <a:pt x="525446" y="85894"/>
                  </a:lnTo>
                  <a:lnTo>
                    <a:pt x="535041" y="76625"/>
                  </a:lnTo>
                  <a:lnTo>
                    <a:pt x="546556" y="70376"/>
                  </a:lnTo>
                  <a:lnTo>
                    <a:pt x="558711" y="68084"/>
                  </a:lnTo>
                  <a:close/>
                </a:path>
                <a:path w="786765" h="379095">
                  <a:moveTo>
                    <a:pt x="784920" y="68084"/>
                  </a:moveTo>
                  <a:lnTo>
                    <a:pt x="607187" y="68084"/>
                  </a:lnTo>
                  <a:lnTo>
                    <a:pt x="617668" y="70376"/>
                  </a:lnTo>
                  <a:lnTo>
                    <a:pt x="624638" y="76625"/>
                  </a:lnTo>
                  <a:lnTo>
                    <a:pt x="627505" y="85894"/>
                  </a:lnTo>
                  <a:lnTo>
                    <a:pt x="625678" y="97243"/>
                  </a:lnTo>
                  <a:lnTo>
                    <a:pt x="522833" y="378942"/>
                  </a:lnTo>
                  <a:lnTo>
                    <a:pt x="677887" y="378942"/>
                  </a:lnTo>
                  <a:lnTo>
                    <a:pt x="780211" y="97243"/>
                  </a:lnTo>
                  <a:lnTo>
                    <a:pt x="784920" y="68084"/>
                  </a:lnTo>
                  <a:close/>
                </a:path>
                <a:path w="786765" h="379095">
                  <a:moveTo>
                    <a:pt x="540169" y="0"/>
                  </a:moveTo>
                  <a:lnTo>
                    <a:pt x="520185" y="1924"/>
                  </a:lnTo>
                  <a:lnTo>
                    <a:pt x="500200" y="7448"/>
                  </a:lnTo>
                  <a:lnTo>
                    <a:pt x="480727" y="16202"/>
                  </a:lnTo>
                  <a:lnTo>
                    <a:pt x="462280" y="27812"/>
                  </a:lnTo>
                  <a:lnTo>
                    <a:pt x="775915" y="27812"/>
                  </a:lnTo>
                  <a:lnTo>
                    <a:pt x="753503" y="7746"/>
                  </a:lnTo>
                  <a:lnTo>
                    <a:pt x="718553" y="114"/>
                  </a:lnTo>
                  <a:lnTo>
                    <a:pt x="547116" y="114"/>
                  </a:lnTo>
                  <a:lnTo>
                    <a:pt x="540169"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4401471" y="6892579"/>
            <a:ext cx="1915160" cy="299720"/>
          </a:xfrm>
          <a:prstGeom prst="rect">
            <a:avLst/>
          </a:prstGeom>
        </p:spPr>
        <p:txBody>
          <a:bodyPr vert="horz" wrap="square" lIns="0" tIns="12700" rIns="0" bIns="0" rtlCol="0">
            <a:spAutoFit/>
          </a:bodyPr>
          <a:lstStyle/>
          <a:p>
            <a:pPr marL="12700">
              <a:lnSpc>
                <a:spcPct val="100000"/>
              </a:lnSpc>
              <a:spcBef>
                <a:spcPts val="100"/>
              </a:spcBef>
            </a:pPr>
            <a:r>
              <a:rPr sz="1800" spc="0" dirty="0">
                <a:solidFill>
                  <a:srgbClr val="FFFFFF"/>
                </a:solidFill>
                <a:latin typeface="Tahoma"/>
                <a:cs typeface="Tahoma"/>
                <a:hlinkClick r:id="rId2"/>
              </a:rPr>
              <a:t>www.cobham.com</a:t>
            </a:r>
            <a:endParaRPr sz="1800" dirty="0">
              <a:latin typeface="Tahoma"/>
              <a:cs typeface="Tahoma"/>
            </a:endParaRPr>
          </a:p>
        </p:txBody>
      </p:sp>
      <p:sp>
        <p:nvSpPr>
          <p:cNvPr id="15" name="object 15"/>
          <p:cNvSpPr txBox="1">
            <a:spLocks noGrp="1"/>
          </p:cNvSpPr>
          <p:nvPr>
            <p:ph type="title"/>
          </p:nvPr>
        </p:nvSpPr>
        <p:spPr>
          <a:xfrm>
            <a:off x="841446" y="713806"/>
            <a:ext cx="5252471" cy="382156"/>
          </a:xfrm>
          <a:prstGeom prst="rect">
            <a:avLst/>
          </a:prstGeom>
        </p:spPr>
        <p:txBody>
          <a:bodyPr vert="horz" wrap="square" lIns="0" tIns="12700" rIns="0" bIns="0" rtlCol="0">
            <a:spAutoFit/>
          </a:bodyPr>
          <a:lstStyle/>
          <a:p>
            <a:pPr marL="12700">
              <a:lnSpc>
                <a:spcPct val="100000"/>
              </a:lnSpc>
              <a:spcBef>
                <a:spcPts val="100"/>
              </a:spcBef>
            </a:pPr>
            <a:r>
              <a:rPr lang="en-GB" b="0" spc="-5" dirty="0" smtClean="0">
                <a:solidFill>
                  <a:srgbClr val="FFFFFF"/>
                </a:solidFill>
                <a:latin typeface="Tahoma"/>
                <a:cs typeface="Tahoma"/>
              </a:rPr>
              <a:t>Ethics </a:t>
            </a:r>
            <a:r>
              <a:rPr b="0" spc="-5" dirty="0" smtClean="0">
                <a:solidFill>
                  <a:srgbClr val="FFFFFF"/>
                </a:solidFill>
                <a:latin typeface="Tahoma"/>
                <a:cs typeface="Tahoma"/>
              </a:rPr>
              <a:t>Helpline</a:t>
            </a:r>
            <a:endParaRPr b="0" spc="-5" dirty="0">
              <a:solidFill>
                <a:srgbClr val="FFFFFF"/>
              </a:solidFill>
              <a:latin typeface="Tahoma"/>
              <a:cs typeface="Tahoma"/>
            </a:endParaRPr>
          </a:p>
        </p:txBody>
      </p:sp>
      <p:sp>
        <p:nvSpPr>
          <p:cNvPr id="16" name="object 16"/>
          <p:cNvSpPr txBox="1"/>
          <p:nvPr/>
        </p:nvSpPr>
        <p:spPr>
          <a:xfrm>
            <a:off x="851300" y="1258900"/>
            <a:ext cx="9372200" cy="3815147"/>
          </a:xfrm>
          <a:prstGeom prst="rect">
            <a:avLst/>
          </a:prstGeom>
        </p:spPr>
        <p:txBody>
          <a:bodyPr vert="horz" wrap="square" lIns="0" tIns="115570" rIns="0" bIns="0" rtlCol="0">
            <a:spAutoFit/>
          </a:bodyPr>
          <a:lstStyle/>
          <a:p>
            <a:pPr marL="12700">
              <a:lnSpc>
                <a:spcPct val="100000"/>
              </a:lnSpc>
              <a:spcBef>
                <a:spcPts val="910"/>
              </a:spcBef>
            </a:pPr>
            <a:r>
              <a:rPr lang="en-GB"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Go to:</a:t>
            </a:r>
            <a:endParaRPr lang="en-GB" sz="16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3"/>
            </a:endParaRPr>
          </a:p>
          <a:p>
            <a:pPr>
              <a:spcBef>
                <a:spcPts val="600"/>
              </a:spcBef>
            </a:pPr>
            <a:r>
              <a:rPr lang="en-GB" dirty="0"/>
              <a:t>Main Website: 	</a:t>
            </a:r>
            <a:r>
              <a:rPr lang="en-GB" u="sng" dirty="0">
                <a:hlinkClick r:id="rId4"/>
              </a:rPr>
              <a:t>http://cobhamltd.ethicspoint.com/</a:t>
            </a:r>
            <a:endParaRPr lang="en-GB" dirty="0"/>
          </a:p>
          <a:p>
            <a:r>
              <a:rPr lang="en-GB" dirty="0"/>
              <a:t>Mobile Website:	</a:t>
            </a:r>
            <a:r>
              <a:rPr lang="en-GB" u="sng" dirty="0">
                <a:hlinkClick r:id="rId5"/>
              </a:rPr>
              <a:t>https://cobhamltdmobile.ethicspoint.com/</a:t>
            </a:r>
            <a:endParaRPr lang="en-GB" dirty="0"/>
          </a:p>
          <a:p>
            <a:r>
              <a:rPr lang="en-GB" dirty="0"/>
              <a:t> </a:t>
            </a:r>
            <a:endParaRPr lang="en-GB" dirty="0" smtClean="0"/>
          </a:p>
          <a:p>
            <a:r>
              <a:rPr lang="en-GB" sz="1600" dirty="0" smtClean="0">
                <a:solidFill>
                  <a:schemeClr val="bg1"/>
                </a:solidFill>
                <a:latin typeface="Tahoma"/>
                <a:cs typeface="Tahoma"/>
              </a:rPr>
              <a:t>For online help, including filling in a confidential report, </a:t>
            </a:r>
          </a:p>
          <a:p>
            <a:pPr marL="12700">
              <a:lnSpc>
                <a:spcPct val="100000"/>
              </a:lnSpc>
              <a:spcBef>
                <a:spcPts val="810"/>
              </a:spcBef>
            </a:pPr>
            <a:r>
              <a:rPr lang="en-GB" sz="1600" dirty="0" smtClean="0">
                <a:solidFill>
                  <a:schemeClr val="bg1"/>
                </a:solidFill>
                <a:latin typeface="Tahoma"/>
                <a:cs typeface="Tahoma"/>
              </a:rPr>
              <a:t>or call one of the following </a:t>
            </a:r>
            <a:r>
              <a:rPr sz="1600" b="1" spc="-5" dirty="0" smtClean="0">
                <a:solidFill>
                  <a:srgbClr val="FFFFFF"/>
                </a:solidFill>
                <a:latin typeface="Tahoma"/>
                <a:cs typeface="Tahoma"/>
              </a:rPr>
              <a:t>International </a:t>
            </a:r>
            <a:r>
              <a:rPr sz="1600" b="1" spc="-5" dirty="0">
                <a:solidFill>
                  <a:srgbClr val="FFFFFF"/>
                </a:solidFill>
                <a:latin typeface="Tahoma"/>
                <a:cs typeface="Tahoma"/>
              </a:rPr>
              <a:t>Toll-Free</a:t>
            </a:r>
            <a:r>
              <a:rPr sz="1600" b="1" spc="-75" dirty="0">
                <a:solidFill>
                  <a:srgbClr val="FFFFFF"/>
                </a:solidFill>
                <a:latin typeface="Tahoma"/>
                <a:cs typeface="Tahoma"/>
              </a:rPr>
              <a:t> </a:t>
            </a:r>
            <a:r>
              <a:rPr sz="1600" b="1" spc="-5" dirty="0" smtClean="0">
                <a:solidFill>
                  <a:srgbClr val="FFFFFF"/>
                </a:solidFill>
                <a:latin typeface="Tahoma"/>
                <a:cs typeface="Tahoma"/>
              </a:rPr>
              <a:t>numbers</a:t>
            </a:r>
            <a:r>
              <a:rPr lang="en-GB" sz="1600" b="1" spc="-5" dirty="0" smtClean="0">
                <a:solidFill>
                  <a:srgbClr val="FFFFFF"/>
                </a:solidFill>
                <a:latin typeface="Tahoma"/>
                <a:cs typeface="Tahoma"/>
              </a:rPr>
              <a:t> (</a:t>
            </a:r>
            <a:r>
              <a:rPr lang="en-GB" sz="1600" spc="-5" dirty="0" smtClean="0">
                <a:solidFill>
                  <a:srgbClr val="FFFFFF"/>
                </a:solidFill>
                <a:latin typeface="Tahoma"/>
                <a:cs typeface="Tahoma"/>
              </a:rPr>
              <a:t>depending on your location)</a:t>
            </a:r>
            <a:r>
              <a:rPr sz="1600" spc="-5" dirty="0" smtClean="0">
                <a:solidFill>
                  <a:srgbClr val="FFFFFF"/>
                </a:solidFill>
                <a:latin typeface="Tahoma"/>
                <a:cs typeface="Tahoma"/>
              </a:rPr>
              <a:t>:</a:t>
            </a:r>
            <a:endParaRPr lang="en-GB" sz="1600" spc="-5" dirty="0" smtClean="0">
              <a:solidFill>
                <a:srgbClr val="FFFFFF"/>
              </a:solidFill>
              <a:latin typeface="Tahoma"/>
              <a:cs typeface="Tahoma"/>
            </a:endParaRPr>
          </a:p>
          <a:p>
            <a:pPr marL="12700">
              <a:lnSpc>
                <a:spcPct val="100000"/>
              </a:lnSpc>
              <a:spcBef>
                <a:spcPts val="810"/>
              </a:spcBef>
            </a:pPr>
            <a:endParaRPr lang="en-GB" sz="1600" spc="-5" dirty="0">
              <a:solidFill>
                <a:srgbClr val="FFFFFF"/>
              </a:solidFill>
              <a:latin typeface="Tahoma"/>
              <a:cs typeface="Tahoma"/>
            </a:endParaRPr>
          </a:p>
          <a:p>
            <a:r>
              <a:rPr lang="en-GB" dirty="0"/>
              <a:t>United Kingdom: 0-800-89-0011 followed by 833-627-1038</a:t>
            </a:r>
          </a:p>
          <a:p>
            <a:r>
              <a:rPr lang="en-GB" dirty="0"/>
              <a:t>United States: 	833-627-1038</a:t>
            </a:r>
          </a:p>
          <a:p>
            <a:pPr marL="12700">
              <a:lnSpc>
                <a:spcPct val="100000"/>
              </a:lnSpc>
              <a:spcBef>
                <a:spcPts val="810"/>
              </a:spcBef>
            </a:pPr>
            <a:endParaRPr lang="en-GB" sz="1600" spc="-5" dirty="0" smtClean="0">
              <a:solidFill>
                <a:srgbClr val="FFFFFF"/>
              </a:solidFill>
              <a:latin typeface="Tahoma"/>
              <a:cs typeface="Tahoma"/>
            </a:endParaRPr>
          </a:p>
          <a:p>
            <a:pPr marL="12700">
              <a:lnSpc>
                <a:spcPct val="100000"/>
              </a:lnSpc>
              <a:spcBef>
                <a:spcPts val="810"/>
              </a:spcBef>
            </a:pPr>
            <a:r>
              <a:rPr lang="en-GB" sz="1600" spc="-5" dirty="0" smtClean="0">
                <a:solidFill>
                  <a:srgbClr val="FFFFFF"/>
                </a:solidFill>
                <a:latin typeface="Tahoma"/>
                <a:cs typeface="Tahoma"/>
              </a:rPr>
              <a:t>Or access the mobile site with through the QR code here:</a:t>
            </a:r>
          </a:p>
          <a:p>
            <a:pPr marL="12700">
              <a:lnSpc>
                <a:spcPct val="100000"/>
              </a:lnSpc>
              <a:spcBef>
                <a:spcPts val="810"/>
              </a:spcBef>
            </a:pPr>
            <a:endParaRPr sz="1600" dirty="0">
              <a:latin typeface="Tahoma"/>
              <a:cs typeface="Tahoma"/>
            </a:endParaRPr>
          </a:p>
        </p:txBody>
      </p:sp>
      <p:pic>
        <p:nvPicPr>
          <p:cNvPr id="20" name="Picture 19"/>
          <p:cNvPicPr>
            <a:picLocks noChangeAspect="1"/>
          </p:cNvPicPr>
          <p:nvPr/>
        </p:nvPicPr>
        <p:blipFill>
          <a:blip r:embed="rId6"/>
          <a:stretch>
            <a:fillRect/>
          </a:stretch>
        </p:blipFill>
        <p:spPr>
          <a:xfrm>
            <a:off x="6409177" y="4482784"/>
            <a:ext cx="1474178" cy="1458328"/>
          </a:xfrm>
          <a:prstGeom prst="rect">
            <a:avLst/>
          </a:prstGeom>
        </p:spPr>
      </p:pic>
      <p:sp>
        <p:nvSpPr>
          <p:cNvPr id="17" name="TextBox 16"/>
          <p:cNvSpPr txBox="1"/>
          <p:nvPr/>
        </p:nvSpPr>
        <p:spPr>
          <a:xfrm>
            <a:off x="10223500" y="7134225"/>
            <a:ext cx="304800" cy="230832"/>
          </a:xfrm>
          <a:prstGeom prst="rect">
            <a:avLst/>
          </a:prstGeom>
          <a:noFill/>
        </p:spPr>
        <p:txBody>
          <a:bodyPr wrap="square" rtlCol="0">
            <a:spAutoFit/>
          </a:bodyPr>
          <a:lstStyle/>
          <a:p>
            <a:r>
              <a:rPr lang="en-GB" sz="900" b="1" dirty="0" smtClean="0">
                <a:solidFill>
                  <a:schemeClr val="bg1"/>
                </a:solidFill>
              </a:rPr>
              <a:t>31</a:t>
            </a:r>
            <a:endParaRPr lang="en-GB" sz="900" b="1" dirty="0">
              <a:solidFill>
                <a:schemeClr val="bg1"/>
              </a:solidFill>
            </a:endParaRPr>
          </a:p>
        </p:txBody>
      </p:sp>
      <p:cxnSp>
        <p:nvCxnSpPr>
          <p:cNvPr id="21" name="Straight Connector 20"/>
          <p:cNvCxnSpPr/>
          <p:nvPr/>
        </p:nvCxnSpPr>
        <p:spPr>
          <a:xfrm>
            <a:off x="10299700" y="7134225"/>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
            <a:ext cx="10692130" cy="7560309"/>
          </a:xfrm>
          <a:custGeom>
            <a:avLst/>
            <a:gdLst/>
            <a:ahLst/>
            <a:cxnLst/>
            <a:rect l="l" t="t" r="r" b="b"/>
            <a:pathLst>
              <a:path w="10692130" h="7560309">
                <a:moveTo>
                  <a:pt x="0" y="7559979"/>
                </a:moveTo>
                <a:lnTo>
                  <a:pt x="10692003" y="7559979"/>
                </a:lnTo>
                <a:lnTo>
                  <a:pt x="10692003" y="0"/>
                </a:lnTo>
                <a:lnTo>
                  <a:pt x="0" y="0"/>
                </a:lnTo>
                <a:lnTo>
                  <a:pt x="0" y="7559979"/>
                </a:lnTo>
                <a:close/>
              </a:path>
            </a:pathLst>
          </a:custGeom>
          <a:solidFill>
            <a:srgbClr val="37AEA3"/>
          </a:solidFill>
        </p:spPr>
        <p:txBody>
          <a:bodyPr wrap="square" lIns="0" tIns="0" rIns="0" bIns="0" rtlCol="0"/>
          <a:lstStyle/>
          <a:p>
            <a:endParaRPr/>
          </a:p>
        </p:txBody>
      </p:sp>
      <p:sp>
        <p:nvSpPr>
          <p:cNvPr id="3" name="object 3"/>
          <p:cNvSpPr/>
          <p:nvPr/>
        </p:nvSpPr>
        <p:spPr>
          <a:xfrm>
            <a:off x="-1" y="703554"/>
            <a:ext cx="10692130" cy="6856730"/>
          </a:xfrm>
          <a:custGeom>
            <a:avLst/>
            <a:gdLst/>
            <a:ahLst/>
            <a:cxnLst/>
            <a:rect l="l" t="t" r="r" b="b"/>
            <a:pathLst>
              <a:path w="10692130" h="6856730">
                <a:moveTo>
                  <a:pt x="10692003" y="0"/>
                </a:moveTo>
                <a:lnTo>
                  <a:pt x="8534565" y="935253"/>
                </a:lnTo>
                <a:lnTo>
                  <a:pt x="10692003" y="3010877"/>
                </a:lnTo>
                <a:lnTo>
                  <a:pt x="10692003" y="0"/>
                </a:lnTo>
                <a:close/>
              </a:path>
              <a:path w="10692130" h="6856730">
                <a:moveTo>
                  <a:pt x="3061195" y="3307956"/>
                </a:moveTo>
                <a:lnTo>
                  <a:pt x="0" y="4634979"/>
                </a:lnTo>
                <a:lnTo>
                  <a:pt x="0" y="6856450"/>
                </a:lnTo>
                <a:lnTo>
                  <a:pt x="10692003" y="6856450"/>
                </a:lnTo>
                <a:lnTo>
                  <a:pt x="10692003" y="4880114"/>
                </a:lnTo>
                <a:lnTo>
                  <a:pt x="3061195" y="3307956"/>
                </a:lnTo>
                <a:close/>
              </a:path>
            </a:pathLst>
          </a:custGeom>
          <a:solidFill>
            <a:srgbClr val="26A79B"/>
          </a:solidFill>
        </p:spPr>
        <p:txBody>
          <a:bodyPr wrap="square" lIns="0" tIns="0" rIns="0" bIns="0" rtlCol="0"/>
          <a:lstStyle/>
          <a:p>
            <a:endParaRPr/>
          </a:p>
        </p:txBody>
      </p:sp>
      <p:sp>
        <p:nvSpPr>
          <p:cNvPr id="4" name="object 4"/>
          <p:cNvSpPr/>
          <p:nvPr/>
        </p:nvSpPr>
        <p:spPr>
          <a:xfrm>
            <a:off x="0" y="8"/>
            <a:ext cx="6831330" cy="635"/>
          </a:xfrm>
          <a:custGeom>
            <a:avLst/>
            <a:gdLst/>
            <a:ahLst/>
            <a:cxnLst/>
            <a:rect l="l" t="t" r="r" b="b"/>
            <a:pathLst>
              <a:path w="6831330" h="635">
                <a:moveTo>
                  <a:pt x="6831177" y="0"/>
                </a:moveTo>
                <a:lnTo>
                  <a:pt x="0" y="0"/>
                </a:lnTo>
                <a:lnTo>
                  <a:pt x="6831190" y="25"/>
                </a:lnTo>
                <a:close/>
              </a:path>
            </a:pathLst>
          </a:custGeom>
          <a:solidFill>
            <a:srgbClr val="D9D9D9"/>
          </a:solidFill>
        </p:spPr>
        <p:txBody>
          <a:bodyPr wrap="square" lIns="0" tIns="0" rIns="0" bIns="0" rtlCol="0"/>
          <a:lstStyle/>
          <a:p>
            <a:endParaRPr/>
          </a:p>
        </p:txBody>
      </p:sp>
      <p:sp>
        <p:nvSpPr>
          <p:cNvPr id="5" name="object 5"/>
          <p:cNvSpPr/>
          <p:nvPr/>
        </p:nvSpPr>
        <p:spPr>
          <a:xfrm>
            <a:off x="0" y="8"/>
            <a:ext cx="8535035" cy="4011929"/>
          </a:xfrm>
          <a:custGeom>
            <a:avLst/>
            <a:gdLst/>
            <a:ahLst/>
            <a:cxnLst/>
            <a:rect l="l" t="t" r="r" b="b"/>
            <a:pathLst>
              <a:path w="8535035" h="4011929">
                <a:moveTo>
                  <a:pt x="6831190" y="0"/>
                </a:moveTo>
                <a:lnTo>
                  <a:pt x="0" y="0"/>
                </a:lnTo>
                <a:lnTo>
                  <a:pt x="0" y="3380816"/>
                </a:lnTo>
                <a:lnTo>
                  <a:pt x="3061195" y="4011523"/>
                </a:lnTo>
                <a:lnTo>
                  <a:pt x="8534565" y="1638795"/>
                </a:lnTo>
                <a:lnTo>
                  <a:pt x="6831190" y="0"/>
                </a:lnTo>
                <a:close/>
              </a:path>
            </a:pathLst>
          </a:custGeom>
          <a:solidFill>
            <a:srgbClr val="2FAB9F"/>
          </a:solidFill>
        </p:spPr>
        <p:txBody>
          <a:bodyPr wrap="square" lIns="0" tIns="0" rIns="0" bIns="0" rtlCol="0"/>
          <a:lstStyle/>
          <a:p>
            <a:endParaRPr/>
          </a:p>
        </p:txBody>
      </p:sp>
      <p:sp>
        <p:nvSpPr>
          <p:cNvPr id="6" name="object 6"/>
          <p:cNvSpPr/>
          <p:nvPr/>
        </p:nvSpPr>
        <p:spPr>
          <a:xfrm>
            <a:off x="3061193" y="1638813"/>
            <a:ext cx="7631430" cy="3945254"/>
          </a:xfrm>
          <a:custGeom>
            <a:avLst/>
            <a:gdLst/>
            <a:ahLst/>
            <a:cxnLst/>
            <a:rect l="l" t="t" r="r" b="b"/>
            <a:pathLst>
              <a:path w="7631430" h="3945254">
                <a:moveTo>
                  <a:pt x="5473369" y="0"/>
                </a:moveTo>
                <a:lnTo>
                  <a:pt x="0" y="2372702"/>
                </a:lnTo>
                <a:lnTo>
                  <a:pt x="7630807" y="3944835"/>
                </a:lnTo>
                <a:lnTo>
                  <a:pt x="7630807" y="2075624"/>
                </a:lnTo>
                <a:lnTo>
                  <a:pt x="5473369" y="0"/>
                </a:lnTo>
                <a:close/>
              </a:path>
            </a:pathLst>
          </a:custGeom>
          <a:solidFill>
            <a:srgbClr val="51B9AF"/>
          </a:solidFill>
        </p:spPr>
        <p:txBody>
          <a:bodyPr wrap="square" lIns="0" tIns="0" rIns="0" bIns="0" rtlCol="0"/>
          <a:lstStyle/>
          <a:p>
            <a:endParaRPr/>
          </a:p>
        </p:txBody>
      </p:sp>
      <p:sp>
        <p:nvSpPr>
          <p:cNvPr id="7" name="object 7"/>
          <p:cNvSpPr/>
          <p:nvPr/>
        </p:nvSpPr>
        <p:spPr>
          <a:xfrm>
            <a:off x="0" y="5502163"/>
            <a:ext cx="10692130" cy="2056764"/>
          </a:xfrm>
          <a:custGeom>
            <a:avLst/>
            <a:gdLst/>
            <a:ahLst/>
            <a:cxnLst/>
            <a:rect l="l" t="t" r="r" b="b"/>
            <a:pathLst>
              <a:path w="10692130" h="2056765">
                <a:moveTo>
                  <a:pt x="10692003" y="0"/>
                </a:moveTo>
                <a:lnTo>
                  <a:pt x="0" y="1196911"/>
                </a:lnTo>
                <a:lnTo>
                  <a:pt x="0" y="2056714"/>
                </a:lnTo>
                <a:lnTo>
                  <a:pt x="10692003" y="179933"/>
                </a:lnTo>
                <a:lnTo>
                  <a:pt x="10692003" y="0"/>
                </a:lnTo>
                <a:close/>
              </a:path>
            </a:pathLst>
          </a:custGeom>
          <a:solidFill>
            <a:srgbClr val="35ADA2"/>
          </a:solidFill>
        </p:spPr>
        <p:txBody>
          <a:bodyPr wrap="square" lIns="0" tIns="0" rIns="0" bIns="0" rtlCol="0"/>
          <a:lstStyle/>
          <a:p>
            <a:endParaRPr/>
          </a:p>
        </p:txBody>
      </p:sp>
      <p:sp>
        <p:nvSpPr>
          <p:cNvPr id="8" name="object 8"/>
          <p:cNvSpPr/>
          <p:nvPr/>
        </p:nvSpPr>
        <p:spPr>
          <a:xfrm>
            <a:off x="503999" y="726356"/>
            <a:ext cx="9684385" cy="0"/>
          </a:xfrm>
          <a:custGeom>
            <a:avLst/>
            <a:gdLst/>
            <a:ahLst/>
            <a:cxnLst/>
            <a:rect l="l" t="t" r="r" b="b"/>
            <a:pathLst>
              <a:path w="9684385">
                <a:moveTo>
                  <a:pt x="0" y="0"/>
                </a:moveTo>
                <a:lnTo>
                  <a:pt x="9684004" y="0"/>
                </a:lnTo>
              </a:path>
            </a:pathLst>
          </a:custGeom>
          <a:ln w="12700">
            <a:solidFill>
              <a:srgbClr val="FFFFFF"/>
            </a:solidFill>
          </a:ln>
        </p:spPr>
        <p:txBody>
          <a:bodyPr wrap="square" lIns="0" tIns="0" rIns="0" bIns="0" rtlCol="0"/>
          <a:lstStyle/>
          <a:p>
            <a:endParaRPr/>
          </a:p>
        </p:txBody>
      </p:sp>
      <p:sp>
        <p:nvSpPr>
          <p:cNvPr id="9" name="object 9"/>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FFFFFF"/>
          </a:solidFill>
        </p:spPr>
        <p:txBody>
          <a:bodyPr wrap="square" lIns="0" tIns="0" rIns="0" bIns="0" rtlCol="0"/>
          <a:lstStyle/>
          <a:p>
            <a:endParaRPr/>
          </a:p>
        </p:txBody>
      </p:sp>
      <p:sp>
        <p:nvSpPr>
          <p:cNvPr id="10" name="object 10"/>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FFFFFF"/>
          </a:solidFill>
        </p:spPr>
        <p:txBody>
          <a:bodyPr wrap="square" lIns="0" tIns="0" rIns="0" bIns="0" rtlCol="0"/>
          <a:lstStyle/>
          <a:p>
            <a:endParaRPr/>
          </a:p>
        </p:txBody>
      </p:sp>
      <p:sp>
        <p:nvSpPr>
          <p:cNvPr id="11" name="object 11"/>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FFFFFF"/>
          </a:solidFill>
        </p:spPr>
        <p:txBody>
          <a:bodyPr wrap="square" lIns="0" tIns="0" rIns="0" bIns="0" rtlCol="0"/>
          <a:lstStyle/>
          <a:p>
            <a:endParaRPr/>
          </a:p>
        </p:txBody>
      </p:sp>
      <p:sp>
        <p:nvSpPr>
          <p:cNvPr id="12" name="object 12"/>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FFFFFF"/>
          </a:solidFill>
        </p:spPr>
        <p:txBody>
          <a:bodyPr wrap="square" lIns="0" tIns="0" rIns="0" bIns="0" rtlCol="0"/>
          <a:lstStyle/>
          <a:p>
            <a:endParaRPr/>
          </a:p>
        </p:txBody>
      </p:sp>
      <p:sp>
        <p:nvSpPr>
          <p:cNvPr id="13" name="object 13"/>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FFFFFF"/>
          </a:solidFill>
        </p:spPr>
        <p:txBody>
          <a:bodyPr wrap="square" lIns="0" tIns="0" rIns="0" bIns="0" rtlCol="0"/>
          <a:lstStyle/>
          <a:p>
            <a:endParaRPr/>
          </a:p>
        </p:txBody>
      </p:sp>
      <p:sp>
        <p:nvSpPr>
          <p:cNvPr id="14" name="object 14"/>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FFFFFF"/>
          </a:solidFill>
        </p:spPr>
        <p:txBody>
          <a:bodyPr wrap="square" lIns="0" tIns="0" rIns="0" bIns="0" rtlCol="0"/>
          <a:lstStyle/>
          <a:p>
            <a:endParaRPr/>
          </a:p>
        </p:txBody>
      </p:sp>
      <p:sp>
        <p:nvSpPr>
          <p:cNvPr id="15" name="object 15"/>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FFFFFF"/>
                </a:solidFill>
                <a:latin typeface="Tahoma"/>
                <a:cs typeface="Tahoma"/>
              </a:rPr>
              <a:t>CODE </a:t>
            </a:r>
            <a:r>
              <a:rPr sz="900" b="1" spc="80" dirty="0">
                <a:solidFill>
                  <a:srgbClr val="FFFFFF"/>
                </a:solidFill>
                <a:latin typeface="Tahoma"/>
                <a:cs typeface="Tahoma"/>
              </a:rPr>
              <a:t>OF </a:t>
            </a:r>
            <a:r>
              <a:rPr sz="900" b="1" spc="135" dirty="0" smtClean="0">
                <a:solidFill>
                  <a:srgbClr val="FFFFFF"/>
                </a:solidFill>
                <a:latin typeface="Tahoma"/>
                <a:cs typeface="Tahoma"/>
              </a:rPr>
              <a:t>BUSIN</a:t>
            </a:r>
            <a:r>
              <a:rPr sz="900" b="1" spc="110" dirty="0" smtClean="0">
                <a:solidFill>
                  <a:srgbClr val="FFFFFF"/>
                </a:solidFill>
                <a:latin typeface="Tahoma"/>
                <a:cs typeface="Tahoma"/>
              </a:rPr>
              <a:t>ESS CON</a:t>
            </a:r>
            <a:r>
              <a:rPr sz="900" b="1" spc="125" dirty="0" smtClean="0">
                <a:solidFill>
                  <a:srgbClr val="FFFFFF"/>
                </a:solidFill>
                <a:latin typeface="Tahoma"/>
                <a:cs typeface="Tahoma"/>
              </a:rPr>
              <a:t>DUCT</a:t>
            </a:r>
            <a:r>
              <a:rPr sz="900" b="1" spc="-85" dirty="0" smtClean="0">
                <a:solidFill>
                  <a:srgbClr val="FFFFFF"/>
                </a:solidFill>
                <a:latin typeface="Tahoma"/>
                <a:cs typeface="Tahoma"/>
              </a:rPr>
              <a:t> </a:t>
            </a:r>
            <a:endParaRPr sz="900" dirty="0">
              <a:latin typeface="Tahoma"/>
              <a:cs typeface="Tahoma"/>
            </a:endParaRPr>
          </a:p>
        </p:txBody>
      </p:sp>
      <p:sp>
        <p:nvSpPr>
          <p:cNvPr id="16" name="object 16"/>
          <p:cNvSpPr/>
          <p:nvPr/>
        </p:nvSpPr>
        <p:spPr>
          <a:xfrm>
            <a:off x="10260000" y="7104229"/>
            <a:ext cx="73025" cy="0"/>
          </a:xfrm>
          <a:custGeom>
            <a:avLst/>
            <a:gdLst/>
            <a:ahLst/>
            <a:cxnLst/>
            <a:rect l="l" t="t" r="r" b="b"/>
            <a:pathLst>
              <a:path w="73025">
                <a:moveTo>
                  <a:pt x="0" y="0"/>
                </a:moveTo>
                <a:lnTo>
                  <a:pt x="72771" y="0"/>
                </a:lnTo>
              </a:path>
            </a:pathLst>
          </a:custGeom>
          <a:ln w="6350">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491300" y="1739746"/>
            <a:ext cx="2607310" cy="635000"/>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rPr>
              <a:t>Our</a:t>
            </a:r>
            <a:r>
              <a:rPr sz="4000" spc="-95" dirty="0">
                <a:solidFill>
                  <a:srgbClr val="FFFFFF"/>
                </a:solidFill>
              </a:rPr>
              <a:t> </a:t>
            </a:r>
            <a:r>
              <a:rPr sz="4000" spc="-30" dirty="0">
                <a:solidFill>
                  <a:srgbClr val="FFFFFF"/>
                </a:solidFill>
              </a:rPr>
              <a:t>Ethics</a:t>
            </a:r>
            <a:endParaRPr sz="4000"/>
          </a:p>
        </p:txBody>
      </p:sp>
      <p:sp>
        <p:nvSpPr>
          <p:cNvPr id="20" name="object 20"/>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4</a:t>
            </a:fld>
            <a:endParaRPr dirty="0">
              <a:solidFill>
                <a:srgbClr val="FFFFFF"/>
              </a:solidFill>
            </a:endParaRPr>
          </a:p>
        </p:txBody>
      </p:sp>
      <p:sp>
        <p:nvSpPr>
          <p:cNvPr id="18" name="object 18"/>
          <p:cNvSpPr txBox="1"/>
          <p:nvPr/>
        </p:nvSpPr>
        <p:spPr>
          <a:xfrm>
            <a:off x="982700" y="2734134"/>
            <a:ext cx="4295140" cy="1549400"/>
          </a:xfrm>
          <a:prstGeom prst="rect">
            <a:avLst/>
          </a:prstGeom>
        </p:spPr>
        <p:txBody>
          <a:bodyPr vert="horz" wrap="square" lIns="0" tIns="12700" rIns="0" bIns="0" rtlCol="0">
            <a:spAutoFit/>
          </a:bodyPr>
          <a:lstStyle/>
          <a:p>
            <a:pPr marL="12700" marR="5080">
              <a:lnSpc>
                <a:spcPct val="111100"/>
              </a:lnSpc>
              <a:spcBef>
                <a:spcPts val="100"/>
              </a:spcBef>
            </a:pPr>
            <a:r>
              <a:rPr sz="1500" dirty="0">
                <a:solidFill>
                  <a:srgbClr val="FFFFFF"/>
                </a:solidFill>
                <a:latin typeface="Tahoma"/>
                <a:cs typeface="Tahoma"/>
              </a:rPr>
              <a:t>This </a:t>
            </a:r>
            <a:r>
              <a:rPr sz="1500" spc="-5" dirty="0">
                <a:solidFill>
                  <a:srgbClr val="FFFFFF"/>
                </a:solidFill>
                <a:latin typeface="Tahoma"/>
                <a:cs typeface="Tahoma"/>
              </a:rPr>
              <a:t>section </a:t>
            </a:r>
            <a:r>
              <a:rPr sz="1500" dirty="0">
                <a:solidFill>
                  <a:srgbClr val="FFFFFF"/>
                </a:solidFill>
                <a:latin typeface="Tahoma"/>
                <a:cs typeface="Tahoma"/>
              </a:rPr>
              <a:t>of our Code describes </a:t>
            </a:r>
            <a:r>
              <a:rPr sz="1500" spc="-5" dirty="0">
                <a:solidFill>
                  <a:srgbClr val="FFFFFF"/>
                </a:solidFill>
                <a:latin typeface="Tahoma"/>
                <a:cs typeface="Tahoma"/>
              </a:rPr>
              <a:t>the culture we  expect </a:t>
            </a:r>
            <a:r>
              <a:rPr sz="1500" dirty="0">
                <a:solidFill>
                  <a:srgbClr val="FFFFFF"/>
                </a:solidFill>
                <a:latin typeface="Tahoma"/>
                <a:cs typeface="Tahoma"/>
              </a:rPr>
              <a:t>all </a:t>
            </a:r>
            <a:r>
              <a:rPr sz="1500" spc="-10" dirty="0">
                <a:solidFill>
                  <a:srgbClr val="FFFFFF"/>
                </a:solidFill>
                <a:latin typeface="Tahoma"/>
                <a:cs typeface="Tahoma"/>
              </a:rPr>
              <a:t>employees </a:t>
            </a:r>
            <a:r>
              <a:rPr sz="1500" spc="-5" dirty="0">
                <a:solidFill>
                  <a:srgbClr val="FFFFFF"/>
                </a:solidFill>
                <a:latin typeface="Tahoma"/>
                <a:cs typeface="Tahoma"/>
              </a:rPr>
              <a:t>to embrace, to make sure we  operate </a:t>
            </a:r>
            <a:r>
              <a:rPr sz="1500" dirty="0">
                <a:solidFill>
                  <a:srgbClr val="FFFFFF"/>
                </a:solidFill>
                <a:latin typeface="Tahoma"/>
                <a:cs typeface="Tahoma"/>
              </a:rPr>
              <a:t>in a </a:t>
            </a:r>
            <a:r>
              <a:rPr sz="1500" spc="-50" dirty="0">
                <a:solidFill>
                  <a:srgbClr val="FFFFFF"/>
                </a:solidFill>
                <a:latin typeface="Tahoma"/>
                <a:cs typeface="Tahoma"/>
              </a:rPr>
              <a:t>fair, </a:t>
            </a:r>
            <a:r>
              <a:rPr sz="1500" spc="-5" dirty="0">
                <a:solidFill>
                  <a:srgbClr val="FFFFFF"/>
                </a:solidFill>
                <a:latin typeface="Tahoma"/>
                <a:cs typeface="Tahoma"/>
              </a:rPr>
              <a:t>ethical, </a:t>
            </a:r>
            <a:r>
              <a:rPr sz="1500" dirty="0">
                <a:solidFill>
                  <a:srgbClr val="FFFFFF"/>
                </a:solidFill>
                <a:latin typeface="Tahoma"/>
                <a:cs typeface="Tahoma"/>
              </a:rPr>
              <a:t>legal and </a:t>
            </a:r>
            <a:r>
              <a:rPr sz="1500" spc="-10" dirty="0">
                <a:solidFill>
                  <a:srgbClr val="FFFFFF"/>
                </a:solidFill>
                <a:latin typeface="Tahoma"/>
                <a:cs typeface="Tahoma"/>
              </a:rPr>
              <a:t>safe </a:t>
            </a:r>
            <a:r>
              <a:rPr sz="1500" spc="-30" dirty="0">
                <a:solidFill>
                  <a:srgbClr val="FFFFFF"/>
                </a:solidFill>
                <a:latin typeface="Tahoma"/>
                <a:cs typeface="Tahoma"/>
              </a:rPr>
              <a:t>manner,  </a:t>
            </a:r>
            <a:r>
              <a:rPr sz="1500" spc="-5" dirty="0">
                <a:solidFill>
                  <a:srgbClr val="FFFFFF"/>
                </a:solidFill>
                <a:latin typeface="Tahoma"/>
                <a:cs typeface="Tahoma"/>
              </a:rPr>
              <a:t>which enables </a:t>
            </a:r>
            <a:r>
              <a:rPr sz="1500" dirty="0">
                <a:solidFill>
                  <a:srgbClr val="FFFFFF"/>
                </a:solidFill>
                <a:latin typeface="Tahoma"/>
                <a:cs typeface="Tahoma"/>
              </a:rPr>
              <a:t>us </a:t>
            </a:r>
            <a:r>
              <a:rPr sz="1500" spc="-5" dirty="0">
                <a:solidFill>
                  <a:srgbClr val="FFFFFF"/>
                </a:solidFill>
                <a:latin typeface="Tahoma"/>
                <a:cs typeface="Tahoma"/>
              </a:rPr>
              <a:t>to work together </a:t>
            </a:r>
            <a:r>
              <a:rPr sz="1500" spc="-10" dirty="0">
                <a:solidFill>
                  <a:srgbClr val="FFFFFF"/>
                </a:solidFill>
                <a:latin typeface="Tahoma"/>
                <a:cs typeface="Tahoma"/>
              </a:rPr>
              <a:t>towards </a:t>
            </a:r>
            <a:r>
              <a:rPr sz="1500" dirty="0">
                <a:solidFill>
                  <a:srgbClr val="FFFFFF"/>
                </a:solidFill>
                <a:latin typeface="Tahoma"/>
                <a:cs typeface="Tahoma"/>
              </a:rPr>
              <a:t>our  </a:t>
            </a:r>
            <a:r>
              <a:rPr sz="1500" spc="-5" dirty="0">
                <a:solidFill>
                  <a:srgbClr val="FFFFFF"/>
                </a:solidFill>
                <a:latin typeface="Tahoma"/>
                <a:cs typeface="Tahoma"/>
              </a:rPr>
              <a:t>common </a:t>
            </a:r>
            <a:r>
              <a:rPr sz="1500" dirty="0">
                <a:solidFill>
                  <a:srgbClr val="FFFFFF"/>
                </a:solidFill>
                <a:latin typeface="Tahoma"/>
                <a:cs typeface="Tahoma"/>
              </a:rPr>
              <a:t>goals, and </a:t>
            </a:r>
            <a:r>
              <a:rPr sz="1500" spc="-5" dirty="0">
                <a:solidFill>
                  <a:srgbClr val="FFFFFF"/>
                </a:solidFill>
                <a:latin typeface="Tahoma"/>
                <a:cs typeface="Tahoma"/>
              </a:rPr>
              <a:t>to the </a:t>
            </a:r>
            <a:r>
              <a:rPr sz="1500" dirty="0">
                <a:solidFill>
                  <a:srgbClr val="FFFFFF"/>
                </a:solidFill>
                <a:latin typeface="Tahoma"/>
                <a:cs typeface="Tahoma"/>
              </a:rPr>
              <a:t>highest </a:t>
            </a:r>
            <a:r>
              <a:rPr sz="1500" spc="-5" dirty="0">
                <a:solidFill>
                  <a:srgbClr val="FFFFFF"/>
                </a:solidFill>
                <a:latin typeface="Tahoma"/>
                <a:cs typeface="Tahoma"/>
              </a:rPr>
              <a:t>standards </a:t>
            </a:r>
            <a:r>
              <a:rPr sz="1500" dirty="0">
                <a:solidFill>
                  <a:srgbClr val="FFFFFF"/>
                </a:solidFill>
                <a:latin typeface="Tahoma"/>
                <a:cs typeface="Tahoma"/>
              </a:rPr>
              <a:t>of  business</a:t>
            </a:r>
            <a:r>
              <a:rPr sz="1500" spc="-5" dirty="0">
                <a:solidFill>
                  <a:srgbClr val="FFFFFF"/>
                </a:solidFill>
                <a:latin typeface="Tahoma"/>
                <a:cs typeface="Tahoma"/>
              </a:rPr>
              <a:t> ethics.</a:t>
            </a:r>
            <a:endParaRPr sz="15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92202" y="4554869"/>
            <a:ext cx="3799840" cy="2117725"/>
          </a:xfrm>
          <a:custGeom>
            <a:avLst/>
            <a:gdLst/>
            <a:ahLst/>
            <a:cxnLst/>
            <a:rect l="l" t="t" r="r" b="b"/>
            <a:pathLst>
              <a:path w="3799840" h="2117725">
                <a:moveTo>
                  <a:pt x="3799800" y="0"/>
                </a:moveTo>
                <a:lnTo>
                  <a:pt x="0" y="1493142"/>
                </a:lnTo>
                <a:lnTo>
                  <a:pt x="3799800" y="2117475"/>
                </a:lnTo>
                <a:lnTo>
                  <a:pt x="3799800" y="0"/>
                </a:lnTo>
                <a:close/>
              </a:path>
            </a:pathLst>
          </a:custGeom>
          <a:solidFill>
            <a:srgbClr val="8597A3"/>
          </a:solidFill>
        </p:spPr>
        <p:txBody>
          <a:bodyPr wrap="square" lIns="0" tIns="0" rIns="0" bIns="0" rtlCol="0"/>
          <a:lstStyle/>
          <a:p>
            <a:endParaRPr/>
          </a:p>
        </p:txBody>
      </p:sp>
      <p:sp>
        <p:nvSpPr>
          <p:cNvPr id="3" name="object 3"/>
          <p:cNvSpPr/>
          <p:nvPr/>
        </p:nvSpPr>
        <p:spPr>
          <a:xfrm>
            <a:off x="5273992" y="1692008"/>
            <a:ext cx="5418010" cy="483949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4906" y="4555261"/>
            <a:ext cx="8427720" cy="3004820"/>
          </a:xfrm>
          <a:custGeom>
            <a:avLst/>
            <a:gdLst/>
            <a:ahLst/>
            <a:cxnLst/>
            <a:rect l="l" t="t" r="r" b="b"/>
            <a:pathLst>
              <a:path w="8427720" h="3004820">
                <a:moveTo>
                  <a:pt x="8427097" y="0"/>
                </a:moveTo>
                <a:lnTo>
                  <a:pt x="0" y="3004743"/>
                </a:lnTo>
                <a:lnTo>
                  <a:pt x="1263091" y="3004743"/>
                </a:lnTo>
                <a:lnTo>
                  <a:pt x="8427097" y="3365"/>
                </a:lnTo>
                <a:lnTo>
                  <a:pt x="8427097" y="0"/>
                </a:lnTo>
                <a:close/>
              </a:path>
            </a:pathLst>
          </a:custGeom>
          <a:solidFill>
            <a:srgbClr val="FFFFFF"/>
          </a:solidFill>
        </p:spPr>
        <p:txBody>
          <a:bodyPr wrap="square" lIns="0" tIns="0" rIns="0" bIns="0" rtlCol="0"/>
          <a:lstStyle/>
          <a:p>
            <a:endParaRPr/>
          </a:p>
        </p:txBody>
      </p:sp>
      <p:sp>
        <p:nvSpPr>
          <p:cNvPr id="5" name="object 5"/>
          <p:cNvSpPr/>
          <p:nvPr/>
        </p:nvSpPr>
        <p:spPr>
          <a:xfrm>
            <a:off x="-3" y="4986004"/>
            <a:ext cx="10692130" cy="1859280"/>
          </a:xfrm>
          <a:custGeom>
            <a:avLst/>
            <a:gdLst/>
            <a:ahLst/>
            <a:cxnLst/>
            <a:rect l="l" t="t" r="r" b="b"/>
            <a:pathLst>
              <a:path w="10692130" h="1859279">
                <a:moveTo>
                  <a:pt x="0" y="0"/>
                </a:moveTo>
                <a:lnTo>
                  <a:pt x="10692003" y="1858848"/>
                </a:lnTo>
                <a:lnTo>
                  <a:pt x="10692003" y="1403756"/>
                </a:lnTo>
                <a:lnTo>
                  <a:pt x="0" y="0"/>
                </a:lnTo>
                <a:close/>
              </a:path>
            </a:pathLst>
          </a:custGeom>
          <a:solidFill>
            <a:srgbClr val="00A8B5"/>
          </a:solidFill>
        </p:spPr>
        <p:txBody>
          <a:bodyPr wrap="square" lIns="0" tIns="0" rIns="0" bIns="0" rtlCol="0"/>
          <a:lstStyle/>
          <a:p>
            <a:endParaRPr/>
          </a:p>
        </p:txBody>
      </p:sp>
      <p:sp>
        <p:nvSpPr>
          <p:cNvPr id="6" name="object 6"/>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7" name="object 7"/>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8" name="object 8"/>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9" name="object 9"/>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10" name="object 10"/>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11" name="object 11"/>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2" name="object 12"/>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3" name="object 13"/>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4" name="object 14"/>
          <p:cNvSpPr/>
          <p:nvPr/>
        </p:nvSpPr>
        <p:spPr>
          <a:xfrm>
            <a:off x="504000" y="762355"/>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5" name="object 15"/>
          <p:cNvSpPr txBox="1">
            <a:spLocks noGrp="1"/>
          </p:cNvSpPr>
          <p:nvPr>
            <p:ph type="title"/>
          </p:nvPr>
        </p:nvSpPr>
        <p:spPr>
          <a:xfrm>
            <a:off x="491300" y="995570"/>
            <a:ext cx="2912110" cy="391160"/>
          </a:xfrm>
          <a:prstGeom prst="rect">
            <a:avLst/>
          </a:prstGeom>
        </p:spPr>
        <p:txBody>
          <a:bodyPr vert="horz" wrap="square" lIns="0" tIns="12700" rIns="0" bIns="0" rtlCol="0">
            <a:spAutoFit/>
          </a:bodyPr>
          <a:lstStyle/>
          <a:p>
            <a:pPr marL="12700">
              <a:lnSpc>
                <a:spcPct val="100000"/>
              </a:lnSpc>
              <a:spcBef>
                <a:spcPts val="100"/>
              </a:spcBef>
            </a:pPr>
            <a:r>
              <a:rPr spc="5" dirty="0"/>
              <a:t>Doing </a:t>
            </a:r>
            <a:r>
              <a:rPr spc="15" dirty="0"/>
              <a:t>what’s</a:t>
            </a:r>
            <a:r>
              <a:rPr spc="35" dirty="0"/>
              <a:t> </a:t>
            </a:r>
            <a:r>
              <a:rPr spc="10" dirty="0"/>
              <a:t>right</a:t>
            </a:r>
          </a:p>
        </p:txBody>
      </p:sp>
      <p:sp>
        <p:nvSpPr>
          <p:cNvPr id="18" name="object 18"/>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9" name="object 19"/>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5</a:t>
            </a:fld>
            <a:endParaRPr dirty="0">
              <a:solidFill>
                <a:srgbClr val="FFFFFF"/>
              </a:solidFill>
            </a:endParaRPr>
          </a:p>
        </p:txBody>
      </p:sp>
      <p:sp>
        <p:nvSpPr>
          <p:cNvPr id="16" name="object 16"/>
          <p:cNvSpPr txBox="1"/>
          <p:nvPr/>
        </p:nvSpPr>
        <p:spPr>
          <a:xfrm>
            <a:off x="815300" y="1623168"/>
            <a:ext cx="3881120" cy="3310586"/>
          </a:xfrm>
          <a:prstGeom prst="rect">
            <a:avLst/>
          </a:prstGeom>
        </p:spPr>
        <p:txBody>
          <a:bodyPr vert="horz" wrap="square" lIns="0" tIns="12700" rIns="0" bIns="0" rtlCol="0">
            <a:spAutoFit/>
          </a:bodyPr>
          <a:lstStyle/>
          <a:p>
            <a:pPr marL="12700" marR="507365">
              <a:lnSpc>
                <a:spcPct val="111100"/>
              </a:lnSpc>
              <a:spcBef>
                <a:spcPts val="100"/>
              </a:spcBef>
            </a:pPr>
            <a:r>
              <a:rPr sz="1200" spc="-20" dirty="0">
                <a:solidFill>
                  <a:srgbClr val="8597A3"/>
                </a:solidFill>
                <a:latin typeface="Tahoma"/>
                <a:cs typeface="Tahoma"/>
              </a:rPr>
              <a:t>We </a:t>
            </a:r>
            <a:r>
              <a:rPr sz="1200" dirty="0">
                <a:solidFill>
                  <a:srgbClr val="8597A3"/>
                </a:solidFill>
                <a:latin typeface="Tahoma"/>
                <a:cs typeface="Tahoma"/>
              </a:rPr>
              <a:t>must </a:t>
            </a:r>
            <a:r>
              <a:rPr sz="1200" spc="0" dirty="0">
                <a:solidFill>
                  <a:srgbClr val="8597A3"/>
                </a:solidFill>
                <a:latin typeface="Tahoma"/>
                <a:cs typeface="Tahoma"/>
              </a:rPr>
              <a:t>all </a:t>
            </a:r>
            <a:r>
              <a:rPr sz="1200" dirty="0">
                <a:solidFill>
                  <a:srgbClr val="8597A3"/>
                </a:solidFill>
                <a:latin typeface="Tahoma"/>
                <a:cs typeface="Tahoma"/>
              </a:rPr>
              <a:t>comply with the relevant laws </a:t>
            </a:r>
            <a:r>
              <a:rPr sz="1200" spc="0" dirty="0">
                <a:solidFill>
                  <a:srgbClr val="8597A3"/>
                </a:solidFill>
                <a:latin typeface="Tahoma"/>
                <a:cs typeface="Tahoma"/>
              </a:rPr>
              <a:t>and  </a:t>
            </a:r>
            <a:r>
              <a:rPr sz="1200" dirty="0">
                <a:solidFill>
                  <a:srgbClr val="8597A3"/>
                </a:solidFill>
                <a:latin typeface="Tahoma"/>
                <a:cs typeface="Tahoma"/>
              </a:rPr>
              <a:t>regulations in the countries in which we</a:t>
            </a:r>
            <a:r>
              <a:rPr sz="1200" spc="360" dirty="0">
                <a:solidFill>
                  <a:srgbClr val="8597A3"/>
                </a:solidFill>
                <a:latin typeface="Tahoma"/>
                <a:cs typeface="Tahoma"/>
              </a:rPr>
              <a:t> </a:t>
            </a:r>
            <a:r>
              <a:rPr sz="1200" dirty="0">
                <a:solidFill>
                  <a:srgbClr val="8597A3"/>
                </a:solidFill>
                <a:latin typeface="Tahoma"/>
                <a:cs typeface="Tahoma"/>
              </a:rPr>
              <a:t>operate.</a:t>
            </a:r>
            <a:endParaRPr sz="1200" dirty="0">
              <a:latin typeface="Tahoma"/>
              <a:cs typeface="Tahoma"/>
            </a:endParaRPr>
          </a:p>
          <a:p>
            <a:pPr>
              <a:lnSpc>
                <a:spcPct val="100000"/>
              </a:lnSpc>
              <a:spcBef>
                <a:spcPts val="20"/>
              </a:spcBef>
            </a:pPr>
            <a:endParaRPr sz="1150" dirty="0">
              <a:latin typeface="Times New Roman"/>
              <a:cs typeface="Times New Roman"/>
            </a:endParaRPr>
          </a:p>
          <a:p>
            <a:pPr marL="12700" marR="79375">
              <a:lnSpc>
                <a:spcPct val="117700"/>
              </a:lnSpc>
              <a:spcBef>
                <a:spcPts val="5"/>
              </a:spcBef>
            </a:pPr>
            <a:r>
              <a:rPr sz="850" dirty="0">
                <a:solidFill>
                  <a:srgbClr val="8597A3"/>
                </a:solidFill>
                <a:latin typeface="Tahoma"/>
                <a:cs typeface="Tahoma"/>
              </a:rPr>
              <a:t>Our Code requires the highest degree of integrity in all </a:t>
            </a:r>
            <a:r>
              <a:rPr sz="850" spc="-5" dirty="0">
                <a:solidFill>
                  <a:srgbClr val="8597A3"/>
                </a:solidFill>
                <a:latin typeface="Tahoma"/>
                <a:cs typeface="Tahoma"/>
              </a:rPr>
              <a:t>interactions, </a:t>
            </a:r>
            <a:r>
              <a:rPr sz="850" dirty="0">
                <a:solidFill>
                  <a:srgbClr val="8597A3"/>
                </a:solidFill>
                <a:latin typeface="Tahoma"/>
                <a:cs typeface="Tahoma"/>
              </a:rPr>
              <a:t>with  each other and with all of our stakeholders such as: shareholders, customers,  suppliers, local communities, governments, and the </a:t>
            </a:r>
            <a:r>
              <a:rPr sz="850" spc="-5" dirty="0">
                <a:solidFill>
                  <a:srgbClr val="8597A3"/>
                </a:solidFill>
                <a:latin typeface="Tahoma"/>
                <a:cs typeface="Tahoma"/>
              </a:rPr>
              <a:t>general</a:t>
            </a:r>
            <a:r>
              <a:rPr sz="850" spc="150" dirty="0">
                <a:solidFill>
                  <a:srgbClr val="8597A3"/>
                </a:solidFill>
                <a:latin typeface="Tahoma"/>
                <a:cs typeface="Tahoma"/>
              </a:rPr>
              <a:t> </a:t>
            </a:r>
            <a:r>
              <a:rPr sz="850" dirty="0">
                <a:solidFill>
                  <a:srgbClr val="8597A3"/>
                </a:solidFill>
                <a:latin typeface="Tahoma"/>
                <a:cs typeface="Tahoma"/>
              </a:rPr>
              <a:t>public.</a:t>
            </a:r>
            <a:endParaRPr sz="850" dirty="0">
              <a:latin typeface="Tahoma"/>
              <a:cs typeface="Tahoma"/>
            </a:endParaRPr>
          </a:p>
          <a:p>
            <a:pPr>
              <a:lnSpc>
                <a:spcPct val="100000"/>
              </a:lnSpc>
              <a:spcBef>
                <a:spcPts val="50"/>
              </a:spcBef>
            </a:pPr>
            <a:endParaRPr sz="850" dirty="0">
              <a:latin typeface="Times New Roman"/>
              <a:cs typeface="Times New Roman"/>
            </a:endParaRPr>
          </a:p>
          <a:p>
            <a:pPr marL="12700">
              <a:lnSpc>
                <a:spcPct val="100000"/>
              </a:lnSpc>
            </a:pPr>
            <a:r>
              <a:rPr sz="850" dirty="0">
                <a:solidFill>
                  <a:srgbClr val="8597A3"/>
                </a:solidFill>
                <a:latin typeface="Tahoma"/>
                <a:cs typeface="Tahoma"/>
              </a:rPr>
              <a:t>Our Code is more than a company </a:t>
            </a:r>
            <a:r>
              <a:rPr sz="850" spc="-10" dirty="0">
                <a:solidFill>
                  <a:srgbClr val="8597A3"/>
                </a:solidFill>
                <a:latin typeface="Tahoma"/>
                <a:cs typeface="Tahoma"/>
              </a:rPr>
              <a:t>policy, </a:t>
            </a:r>
            <a:r>
              <a:rPr sz="850" spc="-5" dirty="0">
                <a:solidFill>
                  <a:srgbClr val="8597A3"/>
                </a:solidFill>
                <a:latin typeface="Tahoma"/>
                <a:cs typeface="Tahoma"/>
              </a:rPr>
              <a:t>it’s integral </a:t>
            </a:r>
            <a:r>
              <a:rPr sz="850" dirty="0">
                <a:solidFill>
                  <a:srgbClr val="8597A3"/>
                </a:solidFill>
                <a:latin typeface="Tahoma"/>
                <a:cs typeface="Tahoma"/>
              </a:rPr>
              <a:t>to </a:t>
            </a:r>
            <a:r>
              <a:rPr sz="850" dirty="0" smtClean="0">
                <a:solidFill>
                  <a:srgbClr val="8597A3"/>
                </a:solidFill>
                <a:latin typeface="Tahoma"/>
                <a:cs typeface="Tahoma"/>
              </a:rPr>
              <a:t>our success:</a:t>
            </a:r>
            <a:endParaRPr sz="850" dirty="0">
              <a:latin typeface="Tahoma"/>
              <a:cs typeface="Tahoma"/>
            </a:endParaRPr>
          </a:p>
          <a:p>
            <a:pPr>
              <a:lnSpc>
                <a:spcPct val="100000"/>
              </a:lnSpc>
              <a:spcBef>
                <a:spcPts val="55"/>
              </a:spcBef>
            </a:pPr>
            <a:endParaRPr sz="850" dirty="0">
              <a:latin typeface="Times New Roman"/>
              <a:cs typeface="Times New Roman"/>
            </a:endParaRPr>
          </a:p>
          <a:p>
            <a:pPr marL="120650" indent="-107950">
              <a:lnSpc>
                <a:spcPct val="100000"/>
              </a:lnSpc>
              <a:buClr>
                <a:srgbClr val="00A8B5"/>
              </a:buClr>
              <a:buChar char="•"/>
              <a:tabLst>
                <a:tab pos="121285" algn="l"/>
              </a:tabLst>
            </a:pPr>
            <a:r>
              <a:rPr sz="850" dirty="0">
                <a:solidFill>
                  <a:srgbClr val="8597A3"/>
                </a:solidFill>
                <a:latin typeface="Tahoma"/>
                <a:cs typeface="Tahoma"/>
              </a:rPr>
              <a:t>It sets out the same rules and standards for</a:t>
            </a:r>
            <a:r>
              <a:rPr sz="850" spc="135" dirty="0">
                <a:solidFill>
                  <a:srgbClr val="8597A3"/>
                </a:solidFill>
                <a:latin typeface="Tahoma"/>
                <a:cs typeface="Tahoma"/>
              </a:rPr>
              <a:t> </a:t>
            </a:r>
            <a:r>
              <a:rPr sz="850" dirty="0">
                <a:solidFill>
                  <a:srgbClr val="8597A3"/>
                </a:solidFill>
                <a:latin typeface="Tahoma"/>
                <a:cs typeface="Tahoma"/>
              </a:rPr>
              <a:t>all</a:t>
            </a:r>
            <a:endParaRPr sz="850" dirty="0">
              <a:latin typeface="Tahoma"/>
              <a:cs typeface="Tahoma"/>
            </a:endParaRPr>
          </a:p>
          <a:p>
            <a:pPr>
              <a:lnSpc>
                <a:spcPct val="100000"/>
              </a:lnSpc>
              <a:spcBef>
                <a:spcPts val="50"/>
              </a:spcBef>
              <a:buClr>
                <a:srgbClr val="00A8B5"/>
              </a:buClr>
              <a:buFont typeface="Tahoma"/>
              <a:buChar char="•"/>
            </a:pPr>
            <a:endParaRPr sz="850" dirty="0">
              <a:latin typeface="Times New Roman"/>
              <a:cs typeface="Times New Roman"/>
            </a:endParaRPr>
          </a:p>
          <a:p>
            <a:pPr marL="120650" indent="-107950">
              <a:lnSpc>
                <a:spcPct val="100000"/>
              </a:lnSpc>
              <a:buClr>
                <a:srgbClr val="00A8B5"/>
              </a:buClr>
              <a:buChar char="•"/>
              <a:tabLst>
                <a:tab pos="121285" algn="l"/>
              </a:tabLst>
            </a:pPr>
            <a:r>
              <a:rPr sz="850" dirty="0">
                <a:solidFill>
                  <a:srgbClr val="8597A3"/>
                </a:solidFill>
                <a:latin typeface="Tahoma"/>
                <a:cs typeface="Tahoma"/>
              </a:rPr>
              <a:t>It protects our reputation which is key to our business</a:t>
            </a:r>
            <a:r>
              <a:rPr sz="850" spc="175" dirty="0">
                <a:solidFill>
                  <a:srgbClr val="8597A3"/>
                </a:solidFill>
                <a:latin typeface="Tahoma"/>
                <a:cs typeface="Tahoma"/>
              </a:rPr>
              <a:t> </a:t>
            </a:r>
            <a:r>
              <a:rPr sz="850" dirty="0">
                <a:solidFill>
                  <a:srgbClr val="8597A3"/>
                </a:solidFill>
                <a:latin typeface="Tahoma"/>
                <a:cs typeface="Tahoma"/>
              </a:rPr>
              <a:t>success</a:t>
            </a:r>
            <a:endParaRPr sz="850" dirty="0">
              <a:latin typeface="Tahoma"/>
              <a:cs typeface="Tahoma"/>
            </a:endParaRPr>
          </a:p>
          <a:p>
            <a:pPr>
              <a:lnSpc>
                <a:spcPct val="100000"/>
              </a:lnSpc>
              <a:spcBef>
                <a:spcPts val="55"/>
              </a:spcBef>
              <a:buClr>
                <a:srgbClr val="00A8B5"/>
              </a:buClr>
              <a:buFont typeface="Tahoma"/>
              <a:buChar char="•"/>
            </a:pPr>
            <a:endParaRPr sz="850" dirty="0">
              <a:latin typeface="Times New Roman"/>
              <a:cs typeface="Times New Roman"/>
            </a:endParaRPr>
          </a:p>
          <a:p>
            <a:pPr marL="120650" indent="-107950">
              <a:lnSpc>
                <a:spcPct val="100000"/>
              </a:lnSpc>
              <a:buClr>
                <a:srgbClr val="00A8B5"/>
              </a:buClr>
              <a:buChar char="•"/>
              <a:tabLst>
                <a:tab pos="121285" algn="l"/>
              </a:tabLst>
            </a:pPr>
            <a:r>
              <a:rPr sz="850" dirty="0">
                <a:solidFill>
                  <a:srgbClr val="8597A3"/>
                </a:solidFill>
                <a:latin typeface="Tahoma"/>
                <a:cs typeface="Tahoma"/>
              </a:rPr>
              <a:t>It keeps us </a:t>
            </a:r>
            <a:r>
              <a:rPr sz="850" spc="-5" dirty="0">
                <a:solidFill>
                  <a:srgbClr val="8597A3"/>
                </a:solidFill>
                <a:latin typeface="Tahoma"/>
                <a:cs typeface="Tahoma"/>
              </a:rPr>
              <a:t>operating </a:t>
            </a:r>
            <a:r>
              <a:rPr sz="850" dirty="0">
                <a:solidFill>
                  <a:srgbClr val="8597A3"/>
                </a:solidFill>
                <a:latin typeface="Tahoma"/>
                <a:cs typeface="Tahoma"/>
              </a:rPr>
              <a:t>within the laws and</a:t>
            </a:r>
            <a:r>
              <a:rPr sz="850" spc="135" dirty="0">
                <a:solidFill>
                  <a:srgbClr val="8597A3"/>
                </a:solidFill>
                <a:latin typeface="Tahoma"/>
                <a:cs typeface="Tahoma"/>
              </a:rPr>
              <a:t> </a:t>
            </a:r>
            <a:r>
              <a:rPr sz="850" dirty="0">
                <a:solidFill>
                  <a:srgbClr val="8597A3"/>
                </a:solidFill>
                <a:latin typeface="Tahoma"/>
                <a:cs typeface="Tahoma"/>
              </a:rPr>
              <a:t>regulations</a:t>
            </a:r>
            <a:endParaRPr sz="850" dirty="0">
              <a:latin typeface="Tahoma"/>
              <a:cs typeface="Tahoma"/>
            </a:endParaRPr>
          </a:p>
          <a:p>
            <a:pPr>
              <a:lnSpc>
                <a:spcPct val="100000"/>
              </a:lnSpc>
              <a:spcBef>
                <a:spcPts val="50"/>
              </a:spcBef>
              <a:buClr>
                <a:srgbClr val="00A8B5"/>
              </a:buClr>
              <a:buFont typeface="Tahoma"/>
              <a:buChar char="•"/>
            </a:pPr>
            <a:endParaRPr sz="850" dirty="0">
              <a:latin typeface="Times New Roman"/>
              <a:cs typeface="Times New Roman"/>
            </a:endParaRPr>
          </a:p>
          <a:p>
            <a:pPr marL="120650" indent="-107950">
              <a:lnSpc>
                <a:spcPct val="100000"/>
              </a:lnSpc>
              <a:buClr>
                <a:srgbClr val="00A8B5"/>
              </a:buClr>
              <a:buChar char="•"/>
              <a:tabLst>
                <a:tab pos="121285" algn="l"/>
              </a:tabLst>
            </a:pPr>
            <a:r>
              <a:rPr sz="850" dirty="0">
                <a:solidFill>
                  <a:srgbClr val="8597A3"/>
                </a:solidFill>
                <a:latin typeface="Tahoma"/>
                <a:cs typeface="Tahoma"/>
              </a:rPr>
              <a:t>It helps us to </a:t>
            </a:r>
            <a:r>
              <a:rPr sz="850" spc="-5" dirty="0">
                <a:solidFill>
                  <a:srgbClr val="8597A3"/>
                </a:solidFill>
                <a:latin typeface="Tahoma"/>
                <a:cs typeface="Tahoma"/>
              </a:rPr>
              <a:t>operate</a:t>
            </a:r>
            <a:r>
              <a:rPr sz="850" spc="75" dirty="0">
                <a:solidFill>
                  <a:srgbClr val="8597A3"/>
                </a:solidFill>
                <a:latin typeface="Tahoma"/>
                <a:cs typeface="Tahoma"/>
              </a:rPr>
              <a:t> </a:t>
            </a:r>
            <a:r>
              <a:rPr sz="850" dirty="0">
                <a:solidFill>
                  <a:srgbClr val="8597A3"/>
                </a:solidFill>
                <a:latin typeface="Tahoma"/>
                <a:cs typeface="Tahoma"/>
              </a:rPr>
              <a:t>ethically</a:t>
            </a:r>
            <a:endParaRPr sz="850" dirty="0">
              <a:latin typeface="Tahoma"/>
              <a:cs typeface="Tahoma"/>
            </a:endParaRPr>
          </a:p>
          <a:p>
            <a:pPr>
              <a:lnSpc>
                <a:spcPct val="100000"/>
              </a:lnSpc>
              <a:spcBef>
                <a:spcPts val="55"/>
              </a:spcBef>
            </a:pPr>
            <a:endParaRPr sz="850" dirty="0">
              <a:latin typeface="Times New Roman"/>
              <a:cs typeface="Times New Roman"/>
            </a:endParaRPr>
          </a:p>
          <a:p>
            <a:pPr marL="12700">
              <a:lnSpc>
                <a:spcPct val="100000"/>
              </a:lnSpc>
            </a:pPr>
            <a:r>
              <a:rPr sz="850" dirty="0">
                <a:solidFill>
                  <a:srgbClr val="8597A3"/>
                </a:solidFill>
                <a:latin typeface="Tahoma"/>
                <a:cs typeface="Tahoma"/>
              </a:rPr>
              <a:t>Each of us are responsible for our own actions and the decisions we make.</a:t>
            </a:r>
            <a:endParaRPr sz="850" dirty="0">
              <a:latin typeface="Tahoma"/>
              <a:cs typeface="Tahoma"/>
            </a:endParaRPr>
          </a:p>
          <a:p>
            <a:pPr marL="12700" marR="5080">
              <a:lnSpc>
                <a:spcPct val="117700"/>
              </a:lnSpc>
            </a:pPr>
            <a:r>
              <a:rPr sz="850" spc="-15" dirty="0">
                <a:solidFill>
                  <a:srgbClr val="8597A3"/>
                </a:solidFill>
                <a:latin typeface="Tahoma"/>
                <a:cs typeface="Tahoma"/>
              </a:rPr>
              <a:t>You </a:t>
            </a:r>
            <a:r>
              <a:rPr sz="850" dirty="0">
                <a:solidFill>
                  <a:srgbClr val="8597A3"/>
                </a:solidFill>
                <a:latin typeface="Tahoma"/>
                <a:cs typeface="Tahoma"/>
              </a:rPr>
              <a:t>will not be able to </a:t>
            </a:r>
            <a:r>
              <a:rPr sz="850" spc="-10" dirty="0">
                <a:solidFill>
                  <a:srgbClr val="8597A3"/>
                </a:solidFill>
                <a:latin typeface="Tahoma"/>
                <a:cs typeface="Tahoma"/>
              </a:rPr>
              <a:t>justify, </a:t>
            </a:r>
            <a:r>
              <a:rPr sz="850" dirty="0">
                <a:solidFill>
                  <a:srgbClr val="8597A3"/>
                </a:solidFill>
                <a:latin typeface="Tahoma"/>
                <a:cs typeface="Tahoma"/>
              </a:rPr>
              <a:t>or be excused from the consequences of your  actions, if prohibited by the </a:t>
            </a:r>
            <a:r>
              <a:rPr sz="850" spc="-10" dirty="0">
                <a:solidFill>
                  <a:srgbClr val="8597A3"/>
                </a:solidFill>
                <a:latin typeface="Tahoma"/>
                <a:cs typeface="Tahoma"/>
              </a:rPr>
              <a:t>Company, </a:t>
            </a:r>
            <a:r>
              <a:rPr sz="850" dirty="0">
                <a:solidFill>
                  <a:srgbClr val="8597A3"/>
                </a:solidFill>
                <a:latin typeface="Tahoma"/>
                <a:cs typeface="Tahoma"/>
              </a:rPr>
              <a:t>or because you were ordered to perform  the action by someone higher in </a:t>
            </a:r>
            <a:r>
              <a:rPr sz="850" spc="-10" dirty="0">
                <a:solidFill>
                  <a:srgbClr val="8597A3"/>
                </a:solidFill>
                <a:latin typeface="Tahoma"/>
                <a:cs typeface="Tahoma"/>
              </a:rPr>
              <a:t>authority. </a:t>
            </a:r>
            <a:r>
              <a:rPr sz="850" dirty="0">
                <a:solidFill>
                  <a:srgbClr val="8597A3"/>
                </a:solidFill>
                <a:latin typeface="Tahoma"/>
                <a:cs typeface="Tahoma"/>
              </a:rPr>
              <a:t>No one is ever authorised by the  Company to direct another employee to commit a prohibited</a:t>
            </a:r>
            <a:r>
              <a:rPr sz="850" spc="155" dirty="0">
                <a:solidFill>
                  <a:srgbClr val="8597A3"/>
                </a:solidFill>
                <a:latin typeface="Tahoma"/>
                <a:cs typeface="Tahoma"/>
              </a:rPr>
              <a:t> </a:t>
            </a:r>
            <a:r>
              <a:rPr sz="850" dirty="0">
                <a:solidFill>
                  <a:srgbClr val="8597A3"/>
                </a:solidFill>
                <a:latin typeface="Tahoma"/>
                <a:cs typeface="Tahoma"/>
              </a:rPr>
              <a:t>act.</a:t>
            </a:r>
            <a:endParaRPr sz="850" dirty="0">
              <a:latin typeface="Tahoma"/>
              <a:cs typeface="Tahoma"/>
            </a:endParaRPr>
          </a:p>
        </p:txBody>
      </p:sp>
      <p:sp>
        <p:nvSpPr>
          <p:cNvPr id="17" name="object 17"/>
          <p:cNvSpPr txBox="1"/>
          <p:nvPr/>
        </p:nvSpPr>
        <p:spPr>
          <a:xfrm>
            <a:off x="8394107" y="5195415"/>
            <a:ext cx="1807845" cy="787400"/>
          </a:xfrm>
          <a:prstGeom prst="rect">
            <a:avLst/>
          </a:prstGeom>
        </p:spPr>
        <p:txBody>
          <a:bodyPr vert="horz" wrap="square" lIns="0" tIns="12700" rIns="0" bIns="0" rtlCol="0">
            <a:spAutoFit/>
          </a:bodyPr>
          <a:lstStyle/>
          <a:p>
            <a:pPr marL="687705" marR="5080" indent="784860" algn="r">
              <a:lnSpc>
                <a:spcPct val="100000"/>
              </a:lnSpc>
              <a:spcBef>
                <a:spcPts val="100"/>
              </a:spcBef>
            </a:pPr>
            <a:r>
              <a:rPr sz="1000" b="1" spc="90" dirty="0">
                <a:solidFill>
                  <a:srgbClr val="FFFFFF"/>
                </a:solidFill>
                <a:latin typeface="Tahoma"/>
                <a:cs typeface="Tahoma"/>
              </a:rPr>
              <a:t>OU</a:t>
            </a:r>
            <a:r>
              <a:rPr sz="1000" b="1" dirty="0">
                <a:solidFill>
                  <a:srgbClr val="FFFFFF"/>
                </a:solidFill>
                <a:latin typeface="Tahoma"/>
                <a:cs typeface="Tahoma"/>
              </a:rPr>
              <a:t>R </a:t>
            </a:r>
            <a:r>
              <a:rPr sz="1000" b="1" spc="-195" dirty="0">
                <a:solidFill>
                  <a:srgbClr val="FFFFFF"/>
                </a:solidFill>
                <a:latin typeface="Tahoma"/>
                <a:cs typeface="Tahoma"/>
              </a:rPr>
              <a:t> </a:t>
            </a:r>
            <a:r>
              <a:rPr sz="1000" b="1" spc="60" dirty="0">
                <a:solidFill>
                  <a:srgbClr val="FFFFFF"/>
                </a:solidFill>
                <a:latin typeface="Tahoma"/>
                <a:cs typeface="Tahoma"/>
              </a:rPr>
              <a:t>CODE  </a:t>
            </a:r>
            <a:r>
              <a:rPr sz="1000" b="1" spc="40" dirty="0">
                <a:solidFill>
                  <a:srgbClr val="FFFFFF"/>
                </a:solidFill>
                <a:latin typeface="Tahoma"/>
                <a:cs typeface="Tahoma"/>
              </a:rPr>
              <a:t>IS</a:t>
            </a:r>
            <a:r>
              <a:rPr sz="1000" b="1" spc="-75" dirty="0">
                <a:solidFill>
                  <a:srgbClr val="FFFFFF"/>
                </a:solidFill>
                <a:latin typeface="Tahoma"/>
                <a:cs typeface="Tahoma"/>
              </a:rPr>
              <a:t> </a:t>
            </a:r>
            <a:r>
              <a:rPr sz="1000" b="1" spc="60" dirty="0">
                <a:solidFill>
                  <a:srgbClr val="FFFFFF"/>
                </a:solidFill>
                <a:latin typeface="Tahoma"/>
                <a:cs typeface="Tahoma"/>
              </a:rPr>
              <a:t>MORE</a:t>
            </a:r>
            <a:r>
              <a:rPr sz="1000" b="1" spc="-195" dirty="0">
                <a:solidFill>
                  <a:srgbClr val="FFFFFF"/>
                </a:solidFill>
                <a:latin typeface="Tahoma"/>
                <a:cs typeface="Tahoma"/>
              </a:rPr>
              <a:t> </a:t>
            </a:r>
            <a:endParaRPr sz="1000" dirty="0">
              <a:latin typeface="Tahoma"/>
              <a:cs typeface="Tahoma"/>
            </a:endParaRPr>
          </a:p>
          <a:p>
            <a:pPr marL="12700" marR="5080" indent="433705" algn="r">
              <a:lnSpc>
                <a:spcPct val="100000"/>
              </a:lnSpc>
            </a:pPr>
            <a:r>
              <a:rPr sz="1000" b="1" spc="60" dirty="0">
                <a:solidFill>
                  <a:srgbClr val="FFFFFF"/>
                </a:solidFill>
                <a:latin typeface="Tahoma"/>
                <a:cs typeface="Tahoma"/>
              </a:rPr>
              <a:t>THAN</a:t>
            </a:r>
            <a:r>
              <a:rPr sz="1000" b="1" spc="175" dirty="0">
                <a:solidFill>
                  <a:srgbClr val="FFFFFF"/>
                </a:solidFill>
                <a:latin typeface="Tahoma"/>
                <a:cs typeface="Tahoma"/>
              </a:rPr>
              <a:t> </a:t>
            </a:r>
            <a:r>
              <a:rPr sz="1000" b="1" dirty="0">
                <a:solidFill>
                  <a:srgbClr val="FFFFFF"/>
                </a:solidFill>
                <a:latin typeface="Tahoma"/>
                <a:cs typeface="Tahoma"/>
              </a:rPr>
              <a:t>A</a:t>
            </a:r>
            <a:r>
              <a:rPr sz="1000" b="1" spc="175" dirty="0">
                <a:solidFill>
                  <a:srgbClr val="FFFFFF"/>
                </a:solidFill>
                <a:latin typeface="Tahoma"/>
                <a:cs typeface="Tahoma"/>
              </a:rPr>
              <a:t> </a:t>
            </a:r>
            <a:r>
              <a:rPr sz="1000" b="1" spc="75" dirty="0">
                <a:solidFill>
                  <a:srgbClr val="FFFFFF"/>
                </a:solidFill>
                <a:latin typeface="Tahoma"/>
                <a:cs typeface="Tahoma"/>
              </a:rPr>
              <a:t>COMPANY </a:t>
            </a:r>
            <a:r>
              <a:rPr sz="1000" b="1" dirty="0">
                <a:solidFill>
                  <a:srgbClr val="FFFFFF"/>
                </a:solidFill>
                <a:latin typeface="Tahoma"/>
                <a:cs typeface="Tahoma"/>
              </a:rPr>
              <a:t> </a:t>
            </a:r>
            <a:r>
              <a:rPr sz="1000" b="1" spc="75" dirty="0">
                <a:solidFill>
                  <a:srgbClr val="FFFFFF"/>
                </a:solidFill>
                <a:latin typeface="Tahoma"/>
                <a:cs typeface="Tahoma"/>
              </a:rPr>
              <a:t>POLICY,</a:t>
            </a:r>
            <a:r>
              <a:rPr sz="1000" b="1" spc="204" dirty="0">
                <a:solidFill>
                  <a:srgbClr val="FFFFFF"/>
                </a:solidFill>
                <a:latin typeface="Tahoma"/>
                <a:cs typeface="Tahoma"/>
              </a:rPr>
              <a:t> </a:t>
            </a:r>
            <a:r>
              <a:rPr sz="1000" b="1" spc="60" dirty="0">
                <a:solidFill>
                  <a:srgbClr val="FFFFFF"/>
                </a:solidFill>
                <a:latin typeface="Tahoma"/>
                <a:cs typeface="Tahoma"/>
              </a:rPr>
              <a:t>IT’S</a:t>
            </a:r>
            <a:r>
              <a:rPr sz="1000" b="1" spc="204" dirty="0">
                <a:solidFill>
                  <a:srgbClr val="FFFFFF"/>
                </a:solidFill>
                <a:latin typeface="Tahoma"/>
                <a:cs typeface="Tahoma"/>
              </a:rPr>
              <a:t> </a:t>
            </a:r>
            <a:r>
              <a:rPr sz="1000" b="1" spc="75" dirty="0">
                <a:solidFill>
                  <a:srgbClr val="FFFFFF"/>
                </a:solidFill>
                <a:latin typeface="Tahoma"/>
                <a:cs typeface="Tahoma"/>
              </a:rPr>
              <a:t>INTEGRAL </a:t>
            </a:r>
            <a:r>
              <a:rPr sz="1000" b="1" spc="-195" dirty="0">
                <a:solidFill>
                  <a:srgbClr val="FFFFFF"/>
                </a:solidFill>
                <a:latin typeface="Tahoma"/>
                <a:cs typeface="Tahoma"/>
              </a:rPr>
              <a:t> </a:t>
            </a:r>
            <a:r>
              <a:rPr sz="1000" b="1" spc="40" dirty="0">
                <a:solidFill>
                  <a:srgbClr val="FFFFFF"/>
                </a:solidFill>
                <a:latin typeface="Tahoma"/>
                <a:cs typeface="Tahoma"/>
              </a:rPr>
              <a:t>TO </a:t>
            </a:r>
            <a:r>
              <a:rPr sz="1000" b="1" spc="55" dirty="0">
                <a:solidFill>
                  <a:srgbClr val="FFFFFF"/>
                </a:solidFill>
                <a:latin typeface="Tahoma"/>
                <a:cs typeface="Tahoma"/>
              </a:rPr>
              <a:t>OUR</a:t>
            </a:r>
            <a:r>
              <a:rPr sz="1000" b="1" spc="-30" dirty="0">
                <a:solidFill>
                  <a:srgbClr val="FFFFFF"/>
                </a:solidFill>
                <a:latin typeface="Tahoma"/>
                <a:cs typeface="Tahoma"/>
              </a:rPr>
              <a:t> </a:t>
            </a:r>
            <a:r>
              <a:rPr sz="1000" b="1" spc="75" dirty="0">
                <a:solidFill>
                  <a:srgbClr val="FFFFFF"/>
                </a:solidFill>
                <a:latin typeface="Tahoma"/>
                <a:cs typeface="Tahoma"/>
              </a:rPr>
              <a:t>SUCCESS</a:t>
            </a:r>
            <a:r>
              <a:rPr sz="1000" b="1" spc="-195" dirty="0">
                <a:solidFill>
                  <a:srgbClr val="FFFFFF"/>
                </a:solidFill>
                <a:latin typeface="Tahoma"/>
                <a:cs typeface="Tahoma"/>
              </a:rPr>
              <a:t> </a:t>
            </a:r>
            <a:endParaRPr sz="1000" dirty="0">
              <a:latin typeface="Tahoma"/>
              <a:cs typeface="Tahoma"/>
            </a:endParaRPr>
          </a:p>
        </p:txBody>
      </p:sp>
      <p:sp>
        <p:nvSpPr>
          <p:cNvPr id="21" name="TextBox 20"/>
          <p:cNvSpPr txBox="1"/>
          <p:nvPr/>
        </p:nvSpPr>
        <p:spPr>
          <a:xfrm>
            <a:off x="10176320" y="7160348"/>
            <a:ext cx="4281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5</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0" name="object 10"/>
          <p:cNvSpPr/>
          <p:nvPr/>
        </p:nvSpPr>
        <p:spPr>
          <a:xfrm>
            <a:off x="504000" y="72635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txBox="1">
            <a:spLocks noGrp="1"/>
          </p:cNvSpPr>
          <p:nvPr>
            <p:ph type="title"/>
          </p:nvPr>
        </p:nvSpPr>
        <p:spPr>
          <a:xfrm>
            <a:off x="491300" y="995570"/>
            <a:ext cx="4867910" cy="391160"/>
          </a:xfrm>
          <a:prstGeom prst="rect">
            <a:avLst/>
          </a:prstGeom>
        </p:spPr>
        <p:txBody>
          <a:bodyPr vert="horz" wrap="square" lIns="0" tIns="12700" rIns="0" bIns="0" rtlCol="0">
            <a:spAutoFit/>
          </a:bodyPr>
          <a:lstStyle/>
          <a:p>
            <a:pPr marL="12700">
              <a:lnSpc>
                <a:spcPct val="100000"/>
              </a:lnSpc>
              <a:spcBef>
                <a:spcPts val="100"/>
              </a:spcBef>
            </a:pPr>
            <a:r>
              <a:rPr dirty="0"/>
              <a:t>What’s expected </a:t>
            </a:r>
            <a:r>
              <a:rPr spc="-5" dirty="0"/>
              <a:t>of</a:t>
            </a:r>
            <a:r>
              <a:rPr spc="-95" dirty="0"/>
              <a:t> </a:t>
            </a:r>
            <a:r>
              <a:rPr dirty="0"/>
              <a:t>employees?</a:t>
            </a:r>
          </a:p>
        </p:txBody>
      </p:sp>
      <p:sp>
        <p:nvSpPr>
          <p:cNvPr id="12" name="object 12"/>
          <p:cNvSpPr txBox="1"/>
          <p:nvPr/>
        </p:nvSpPr>
        <p:spPr>
          <a:xfrm>
            <a:off x="851300" y="1643437"/>
            <a:ext cx="3934460" cy="3028971"/>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597A3"/>
                </a:solidFill>
                <a:latin typeface="Tahoma"/>
                <a:cs typeface="Tahoma"/>
              </a:rPr>
              <a:t>In order to </a:t>
            </a:r>
            <a:r>
              <a:rPr sz="1200" dirty="0">
                <a:solidFill>
                  <a:srgbClr val="8597A3"/>
                </a:solidFill>
                <a:latin typeface="Tahoma"/>
                <a:cs typeface="Tahoma"/>
              </a:rPr>
              <a:t>uphold our Code </a:t>
            </a:r>
            <a:r>
              <a:rPr sz="1200" spc="-5" dirty="0">
                <a:solidFill>
                  <a:srgbClr val="8597A3"/>
                </a:solidFill>
                <a:latin typeface="Tahoma"/>
                <a:cs typeface="Tahoma"/>
              </a:rPr>
              <a:t>we </a:t>
            </a:r>
            <a:r>
              <a:rPr sz="1200" dirty="0">
                <a:solidFill>
                  <a:srgbClr val="8597A3"/>
                </a:solidFill>
                <a:latin typeface="Tahoma"/>
                <a:cs typeface="Tahoma"/>
              </a:rPr>
              <a:t>must:</a:t>
            </a:r>
            <a:endParaRPr sz="1200" dirty="0">
              <a:latin typeface="Tahoma"/>
              <a:cs typeface="Tahoma"/>
            </a:endParaRPr>
          </a:p>
          <a:p>
            <a:pPr marL="120650" indent="-107950">
              <a:lnSpc>
                <a:spcPct val="100000"/>
              </a:lnSpc>
              <a:spcBef>
                <a:spcPts val="675"/>
              </a:spcBef>
              <a:buClr>
                <a:srgbClr val="00A8B5"/>
              </a:buClr>
              <a:buChar char="•"/>
              <a:tabLst>
                <a:tab pos="120650" algn="l"/>
              </a:tabLst>
            </a:pPr>
            <a:r>
              <a:rPr sz="850" dirty="0">
                <a:solidFill>
                  <a:srgbClr val="8597A3"/>
                </a:solidFill>
                <a:latin typeface="Tahoma"/>
                <a:cs typeface="Tahoma"/>
              </a:rPr>
              <a:t>Understand and </a:t>
            </a:r>
            <a:r>
              <a:rPr sz="850" spc="-5" dirty="0">
                <a:solidFill>
                  <a:srgbClr val="8597A3"/>
                </a:solidFill>
                <a:latin typeface="Tahoma"/>
                <a:cs typeface="Tahoma"/>
              </a:rPr>
              <a:t>follow the laws </a:t>
            </a:r>
            <a:r>
              <a:rPr sz="850" dirty="0">
                <a:solidFill>
                  <a:srgbClr val="8597A3"/>
                </a:solidFill>
                <a:latin typeface="Tahoma"/>
                <a:cs typeface="Tahoma"/>
              </a:rPr>
              <a:t>and </a:t>
            </a:r>
            <a:r>
              <a:rPr sz="850" spc="-5" dirty="0">
                <a:solidFill>
                  <a:srgbClr val="8597A3"/>
                </a:solidFill>
                <a:latin typeface="Tahoma"/>
                <a:cs typeface="Tahoma"/>
              </a:rPr>
              <a:t>regulations that are </a:t>
            </a:r>
            <a:r>
              <a:rPr sz="850" dirty="0">
                <a:solidFill>
                  <a:srgbClr val="8597A3"/>
                </a:solidFill>
                <a:latin typeface="Tahoma"/>
                <a:cs typeface="Tahoma"/>
              </a:rPr>
              <a:t>applicable </a:t>
            </a:r>
            <a:r>
              <a:rPr sz="850" spc="-5" dirty="0">
                <a:solidFill>
                  <a:srgbClr val="8597A3"/>
                </a:solidFill>
                <a:latin typeface="Tahoma"/>
                <a:cs typeface="Tahoma"/>
              </a:rPr>
              <a:t>to your</a:t>
            </a:r>
            <a:r>
              <a:rPr sz="850" spc="-15" dirty="0">
                <a:solidFill>
                  <a:srgbClr val="8597A3"/>
                </a:solidFill>
                <a:latin typeface="Tahoma"/>
                <a:cs typeface="Tahoma"/>
              </a:rPr>
              <a:t> </a:t>
            </a:r>
            <a:r>
              <a:rPr sz="850" spc="-5" dirty="0">
                <a:solidFill>
                  <a:srgbClr val="8597A3"/>
                </a:solidFill>
                <a:latin typeface="Tahoma"/>
                <a:cs typeface="Tahoma"/>
              </a:rPr>
              <a:t>role.</a:t>
            </a:r>
            <a:endParaRPr sz="850" dirty="0">
              <a:latin typeface="Tahoma"/>
              <a:cs typeface="Tahoma"/>
            </a:endParaRPr>
          </a:p>
          <a:p>
            <a:pPr marL="120650" indent="-107950">
              <a:lnSpc>
                <a:spcPct val="100000"/>
              </a:lnSpc>
              <a:spcBef>
                <a:spcPts val="465"/>
              </a:spcBef>
              <a:buClr>
                <a:srgbClr val="00A8B5"/>
              </a:buClr>
              <a:buChar char="•"/>
              <a:tabLst>
                <a:tab pos="120650" algn="l"/>
              </a:tabLst>
            </a:pPr>
            <a:r>
              <a:rPr sz="850" spc="-10" dirty="0">
                <a:solidFill>
                  <a:srgbClr val="8597A3"/>
                </a:solidFill>
                <a:latin typeface="Tahoma"/>
                <a:cs typeface="Tahoma"/>
              </a:rPr>
              <a:t>Read </a:t>
            </a:r>
            <a:r>
              <a:rPr sz="850" dirty="0">
                <a:solidFill>
                  <a:srgbClr val="8597A3"/>
                </a:solidFill>
                <a:latin typeface="Tahoma"/>
                <a:cs typeface="Tahoma"/>
              </a:rPr>
              <a:t>and understand </a:t>
            </a:r>
            <a:r>
              <a:rPr sz="850" spc="-5" dirty="0">
                <a:solidFill>
                  <a:srgbClr val="8597A3"/>
                </a:solidFill>
                <a:latin typeface="Tahoma"/>
                <a:cs typeface="Tahoma"/>
              </a:rPr>
              <a:t>your </a:t>
            </a:r>
            <a:r>
              <a:rPr sz="850" dirty="0">
                <a:solidFill>
                  <a:srgbClr val="8597A3"/>
                </a:solidFill>
                <a:latin typeface="Tahoma"/>
                <a:cs typeface="Tahoma"/>
              </a:rPr>
              <a:t>obligations under our Code and other</a:t>
            </a:r>
            <a:r>
              <a:rPr sz="850" spc="-15" dirty="0">
                <a:solidFill>
                  <a:srgbClr val="8597A3"/>
                </a:solidFill>
                <a:latin typeface="Tahoma"/>
                <a:cs typeface="Tahoma"/>
              </a:rPr>
              <a:t> </a:t>
            </a:r>
            <a:r>
              <a:rPr sz="850" spc="-5" dirty="0">
                <a:solidFill>
                  <a:srgbClr val="8597A3"/>
                </a:solidFill>
                <a:latin typeface="Tahoma"/>
                <a:cs typeface="Tahoma"/>
              </a:rPr>
              <a:t>policies.</a:t>
            </a:r>
            <a:endParaRPr sz="850" dirty="0">
              <a:latin typeface="Tahoma"/>
              <a:cs typeface="Tahoma"/>
            </a:endParaRPr>
          </a:p>
          <a:p>
            <a:pPr marL="120650" indent="-107950">
              <a:lnSpc>
                <a:spcPct val="100000"/>
              </a:lnSpc>
              <a:spcBef>
                <a:spcPts val="459"/>
              </a:spcBef>
              <a:buClr>
                <a:srgbClr val="00A8B5"/>
              </a:buClr>
              <a:buChar char="•"/>
              <a:tabLst>
                <a:tab pos="120650" algn="l"/>
              </a:tabLst>
            </a:pPr>
            <a:r>
              <a:rPr sz="850" dirty="0">
                <a:solidFill>
                  <a:srgbClr val="8597A3"/>
                </a:solidFill>
                <a:latin typeface="Tahoma"/>
                <a:cs typeface="Tahoma"/>
              </a:rPr>
              <a:t>Complete </a:t>
            </a:r>
            <a:r>
              <a:rPr sz="850" spc="-5" dirty="0">
                <a:solidFill>
                  <a:srgbClr val="8597A3"/>
                </a:solidFill>
                <a:latin typeface="Tahoma"/>
                <a:cs typeface="Tahoma"/>
              </a:rPr>
              <a:t>all company training </a:t>
            </a:r>
            <a:r>
              <a:rPr sz="850" dirty="0">
                <a:solidFill>
                  <a:srgbClr val="8597A3"/>
                </a:solidFill>
                <a:latin typeface="Tahoma"/>
                <a:cs typeface="Tahoma"/>
              </a:rPr>
              <a:t>in a </a:t>
            </a:r>
            <a:r>
              <a:rPr sz="850" spc="-5" dirty="0">
                <a:solidFill>
                  <a:srgbClr val="8597A3"/>
                </a:solidFill>
                <a:latin typeface="Tahoma"/>
                <a:cs typeface="Tahoma"/>
              </a:rPr>
              <a:t>timely</a:t>
            </a:r>
            <a:r>
              <a:rPr sz="850" dirty="0">
                <a:solidFill>
                  <a:srgbClr val="8597A3"/>
                </a:solidFill>
                <a:latin typeface="Tahoma"/>
                <a:cs typeface="Tahoma"/>
              </a:rPr>
              <a:t> </a:t>
            </a:r>
            <a:r>
              <a:rPr sz="850" spc="-20" dirty="0">
                <a:solidFill>
                  <a:srgbClr val="8597A3"/>
                </a:solidFill>
                <a:latin typeface="Tahoma"/>
                <a:cs typeface="Tahoma"/>
              </a:rPr>
              <a:t>manner.</a:t>
            </a:r>
            <a:endParaRPr sz="850" dirty="0">
              <a:latin typeface="Tahoma"/>
              <a:cs typeface="Tahoma"/>
            </a:endParaRPr>
          </a:p>
          <a:p>
            <a:pPr marL="120650" marR="61594" indent="-107950">
              <a:lnSpc>
                <a:spcPct val="117700"/>
              </a:lnSpc>
              <a:spcBef>
                <a:spcPts val="285"/>
              </a:spcBef>
              <a:buClr>
                <a:srgbClr val="00A8B5"/>
              </a:buClr>
              <a:buChar char="•"/>
              <a:tabLst>
                <a:tab pos="120650" algn="l"/>
              </a:tabLst>
            </a:pPr>
            <a:r>
              <a:rPr sz="850" spc="-10" dirty="0">
                <a:solidFill>
                  <a:srgbClr val="8597A3"/>
                </a:solidFill>
                <a:latin typeface="Tahoma"/>
                <a:cs typeface="Tahoma"/>
              </a:rPr>
              <a:t>Respect </a:t>
            </a:r>
            <a:r>
              <a:rPr sz="850" spc="-5" dirty="0">
                <a:solidFill>
                  <a:srgbClr val="8597A3"/>
                </a:solidFill>
                <a:latin typeface="Tahoma"/>
                <a:cs typeface="Tahoma"/>
              </a:rPr>
              <a:t>each </a:t>
            </a:r>
            <a:r>
              <a:rPr sz="850" spc="-20" dirty="0">
                <a:solidFill>
                  <a:srgbClr val="8597A3"/>
                </a:solidFill>
                <a:latin typeface="Tahoma"/>
                <a:cs typeface="Tahoma"/>
              </a:rPr>
              <a:t>other, </a:t>
            </a:r>
            <a:r>
              <a:rPr sz="850" dirty="0">
                <a:solidFill>
                  <a:srgbClr val="8597A3"/>
                </a:solidFill>
                <a:latin typeface="Tahoma"/>
                <a:cs typeface="Tahoma"/>
              </a:rPr>
              <a:t>be </a:t>
            </a:r>
            <a:r>
              <a:rPr sz="850" spc="-5" dirty="0">
                <a:solidFill>
                  <a:srgbClr val="8597A3"/>
                </a:solidFill>
                <a:latin typeface="Tahoma"/>
                <a:cs typeface="Tahoma"/>
              </a:rPr>
              <a:t>inclusive, champion </a:t>
            </a:r>
            <a:r>
              <a:rPr sz="850" spc="-15" dirty="0">
                <a:solidFill>
                  <a:srgbClr val="8597A3"/>
                </a:solidFill>
                <a:latin typeface="Tahoma"/>
                <a:cs typeface="Tahoma"/>
              </a:rPr>
              <a:t>diversity, </a:t>
            </a:r>
            <a:r>
              <a:rPr sz="850" spc="-5" dirty="0">
                <a:solidFill>
                  <a:srgbClr val="8597A3"/>
                </a:solidFill>
                <a:latin typeface="Tahoma"/>
                <a:cs typeface="Tahoma"/>
              </a:rPr>
              <a:t>embrace individuality </a:t>
            </a:r>
            <a:r>
              <a:rPr sz="850" dirty="0">
                <a:solidFill>
                  <a:srgbClr val="8597A3"/>
                </a:solidFill>
                <a:latin typeface="Tahoma"/>
                <a:cs typeface="Tahoma"/>
              </a:rPr>
              <a:t>and  listen </a:t>
            </a:r>
            <a:r>
              <a:rPr sz="850" spc="-5" dirty="0">
                <a:solidFill>
                  <a:srgbClr val="8597A3"/>
                </a:solidFill>
                <a:latin typeface="Tahoma"/>
                <a:cs typeface="Tahoma"/>
              </a:rPr>
              <a:t>to</a:t>
            </a:r>
            <a:r>
              <a:rPr sz="850" spc="-10" dirty="0">
                <a:solidFill>
                  <a:srgbClr val="8597A3"/>
                </a:solidFill>
                <a:latin typeface="Tahoma"/>
                <a:cs typeface="Tahoma"/>
              </a:rPr>
              <a:t> </a:t>
            </a:r>
            <a:r>
              <a:rPr sz="850" dirty="0">
                <a:solidFill>
                  <a:srgbClr val="8597A3"/>
                </a:solidFill>
                <a:latin typeface="Tahoma"/>
                <a:cs typeface="Tahoma"/>
              </a:rPr>
              <a:t>others.</a:t>
            </a:r>
            <a:endParaRPr sz="850" dirty="0">
              <a:latin typeface="Tahoma"/>
              <a:cs typeface="Tahoma"/>
            </a:endParaRPr>
          </a:p>
          <a:p>
            <a:pPr marL="120650" marR="126364" indent="-107950" algn="just">
              <a:lnSpc>
                <a:spcPct val="117700"/>
              </a:lnSpc>
              <a:spcBef>
                <a:spcPts val="280"/>
              </a:spcBef>
              <a:buClr>
                <a:srgbClr val="00A8B5"/>
              </a:buClr>
              <a:buChar char="•"/>
              <a:tabLst>
                <a:tab pos="120650" algn="l"/>
              </a:tabLst>
            </a:pPr>
            <a:r>
              <a:rPr sz="850" spc="-5" dirty="0">
                <a:solidFill>
                  <a:srgbClr val="8597A3"/>
                </a:solidFill>
                <a:latin typeface="Tahoma"/>
                <a:cs typeface="Tahoma"/>
              </a:rPr>
              <a:t>Fully co-operate with any </a:t>
            </a:r>
            <a:r>
              <a:rPr sz="850" dirty="0">
                <a:solidFill>
                  <a:srgbClr val="8597A3"/>
                </a:solidFill>
                <a:latin typeface="Tahoma"/>
                <a:cs typeface="Tahoma"/>
              </a:rPr>
              <a:t>internal or </a:t>
            </a:r>
            <a:r>
              <a:rPr sz="850" spc="-5" dirty="0">
                <a:solidFill>
                  <a:srgbClr val="8597A3"/>
                </a:solidFill>
                <a:latin typeface="Tahoma"/>
                <a:cs typeface="Tahoma"/>
              </a:rPr>
              <a:t>external investigations, </a:t>
            </a:r>
            <a:r>
              <a:rPr sz="850" dirty="0">
                <a:solidFill>
                  <a:srgbClr val="8597A3"/>
                </a:solidFill>
                <a:latin typeface="Tahoma"/>
                <a:cs typeface="Tahoma"/>
              </a:rPr>
              <a:t>audits or </a:t>
            </a:r>
            <a:r>
              <a:rPr sz="850" spc="-5" dirty="0">
                <a:solidFill>
                  <a:srgbClr val="8597A3"/>
                </a:solidFill>
                <a:latin typeface="Tahoma"/>
                <a:cs typeface="Tahoma"/>
              </a:rPr>
              <a:t>courts.  Never </a:t>
            </a:r>
            <a:r>
              <a:rPr sz="850" dirty="0">
                <a:solidFill>
                  <a:srgbClr val="8597A3"/>
                </a:solidFill>
                <a:latin typeface="Tahoma"/>
                <a:cs typeface="Tahoma"/>
              </a:rPr>
              <a:t>discuss details of </a:t>
            </a:r>
            <a:r>
              <a:rPr sz="850" spc="-5" dirty="0">
                <a:solidFill>
                  <a:srgbClr val="8597A3"/>
                </a:solidFill>
                <a:latin typeface="Tahoma"/>
                <a:cs typeface="Tahoma"/>
              </a:rPr>
              <a:t>investigations with </a:t>
            </a:r>
            <a:r>
              <a:rPr sz="850" dirty="0">
                <a:solidFill>
                  <a:srgbClr val="8597A3"/>
                </a:solidFill>
                <a:latin typeface="Tahoma"/>
                <a:cs typeface="Tahoma"/>
              </a:rPr>
              <a:t>others </a:t>
            </a:r>
            <a:r>
              <a:rPr sz="850" spc="-5" dirty="0">
                <a:solidFill>
                  <a:srgbClr val="8597A3"/>
                </a:solidFill>
                <a:latin typeface="Tahoma"/>
                <a:cs typeface="Tahoma"/>
              </a:rPr>
              <a:t>without </a:t>
            </a:r>
            <a:r>
              <a:rPr sz="850" spc="-10" dirty="0">
                <a:solidFill>
                  <a:srgbClr val="8597A3"/>
                </a:solidFill>
                <a:latin typeface="Tahoma"/>
                <a:cs typeface="Tahoma"/>
              </a:rPr>
              <a:t>specific </a:t>
            </a:r>
            <a:r>
              <a:rPr sz="850" dirty="0">
                <a:solidFill>
                  <a:srgbClr val="8597A3"/>
                </a:solidFill>
                <a:latin typeface="Tahoma"/>
                <a:cs typeface="Tahoma"/>
              </a:rPr>
              <a:t>permission  </a:t>
            </a:r>
            <a:r>
              <a:rPr sz="850" spc="-5" dirty="0">
                <a:solidFill>
                  <a:srgbClr val="8597A3"/>
                </a:solidFill>
                <a:latin typeface="Tahoma"/>
                <a:cs typeface="Tahoma"/>
              </a:rPr>
              <a:t>from the investigator </a:t>
            </a:r>
            <a:r>
              <a:rPr sz="850" dirty="0">
                <a:solidFill>
                  <a:srgbClr val="8597A3"/>
                </a:solidFill>
                <a:latin typeface="Tahoma"/>
                <a:cs typeface="Tahoma"/>
              </a:rPr>
              <a:t>or </a:t>
            </a:r>
            <a:r>
              <a:rPr lang="en-GB" sz="850" spc="-5" dirty="0" smtClean="0">
                <a:solidFill>
                  <a:srgbClr val="8597A3"/>
                </a:solidFill>
                <a:latin typeface="Tahoma"/>
                <a:cs typeface="Tahoma"/>
              </a:rPr>
              <a:t>a member of the Legal department</a:t>
            </a:r>
            <a:r>
              <a:rPr sz="850" spc="-5" dirty="0" smtClean="0">
                <a:solidFill>
                  <a:srgbClr val="8597A3"/>
                </a:solidFill>
                <a:latin typeface="Tahoma"/>
                <a:cs typeface="Tahoma"/>
              </a:rPr>
              <a:t>.</a:t>
            </a:r>
            <a:endParaRPr sz="850" dirty="0">
              <a:latin typeface="Tahoma"/>
              <a:cs typeface="Tahoma"/>
            </a:endParaRPr>
          </a:p>
          <a:p>
            <a:pPr marL="120650" marR="295910" indent="-107950">
              <a:lnSpc>
                <a:spcPct val="117700"/>
              </a:lnSpc>
              <a:spcBef>
                <a:spcPts val="285"/>
              </a:spcBef>
              <a:buClr>
                <a:srgbClr val="00A8B5"/>
              </a:buClr>
              <a:buChar char="•"/>
              <a:tabLst>
                <a:tab pos="120650" algn="l"/>
              </a:tabLst>
            </a:pPr>
            <a:r>
              <a:rPr sz="850" spc="-5" dirty="0">
                <a:solidFill>
                  <a:srgbClr val="8597A3"/>
                </a:solidFill>
                <a:latin typeface="Tahoma"/>
                <a:cs typeface="Tahoma"/>
              </a:rPr>
              <a:t>Never alter </a:t>
            </a:r>
            <a:r>
              <a:rPr sz="850" dirty="0">
                <a:solidFill>
                  <a:srgbClr val="8597A3"/>
                </a:solidFill>
                <a:latin typeface="Tahoma"/>
                <a:cs typeface="Tahoma"/>
              </a:rPr>
              <a:t>or </a:t>
            </a:r>
            <a:r>
              <a:rPr sz="850" spc="-5" dirty="0">
                <a:solidFill>
                  <a:srgbClr val="8597A3"/>
                </a:solidFill>
                <a:latin typeface="Tahoma"/>
                <a:cs typeface="Tahoma"/>
              </a:rPr>
              <a:t>destroy any </a:t>
            </a:r>
            <a:r>
              <a:rPr sz="850" dirty="0">
                <a:solidFill>
                  <a:srgbClr val="8597A3"/>
                </a:solidFill>
                <a:latin typeface="Tahoma"/>
                <a:cs typeface="Tahoma"/>
              </a:rPr>
              <a:t>documents or </a:t>
            </a:r>
            <a:r>
              <a:rPr sz="850" spc="-5" dirty="0">
                <a:solidFill>
                  <a:srgbClr val="8597A3"/>
                </a:solidFill>
                <a:latin typeface="Tahoma"/>
                <a:cs typeface="Tahoma"/>
              </a:rPr>
              <a:t>electronic records </a:t>
            </a:r>
            <a:r>
              <a:rPr sz="850" dirty="0">
                <a:solidFill>
                  <a:srgbClr val="8597A3"/>
                </a:solidFill>
                <a:latin typeface="Tahoma"/>
                <a:cs typeface="Tahoma"/>
              </a:rPr>
              <a:t>in </a:t>
            </a:r>
            <a:r>
              <a:rPr sz="850" spc="-5" dirty="0">
                <a:solidFill>
                  <a:srgbClr val="8597A3"/>
                </a:solidFill>
                <a:latin typeface="Tahoma"/>
                <a:cs typeface="Tahoma"/>
              </a:rPr>
              <a:t>response to  litigation, </a:t>
            </a:r>
            <a:r>
              <a:rPr sz="850" dirty="0">
                <a:solidFill>
                  <a:srgbClr val="8597A3"/>
                </a:solidFill>
                <a:latin typeface="Tahoma"/>
                <a:cs typeface="Tahoma"/>
              </a:rPr>
              <a:t>an </a:t>
            </a:r>
            <a:r>
              <a:rPr sz="850" spc="-5" dirty="0">
                <a:solidFill>
                  <a:srgbClr val="8597A3"/>
                </a:solidFill>
                <a:latin typeface="Tahoma"/>
                <a:cs typeface="Tahoma"/>
              </a:rPr>
              <a:t>investigation </a:t>
            </a:r>
            <a:r>
              <a:rPr sz="850" dirty="0">
                <a:solidFill>
                  <a:srgbClr val="8597A3"/>
                </a:solidFill>
                <a:latin typeface="Tahoma"/>
                <a:cs typeface="Tahoma"/>
              </a:rPr>
              <a:t>or an</a:t>
            </a:r>
            <a:r>
              <a:rPr sz="850" spc="-10" dirty="0">
                <a:solidFill>
                  <a:srgbClr val="8597A3"/>
                </a:solidFill>
                <a:latin typeface="Tahoma"/>
                <a:cs typeface="Tahoma"/>
              </a:rPr>
              <a:t> </a:t>
            </a:r>
            <a:r>
              <a:rPr sz="850" spc="-5" dirty="0">
                <a:solidFill>
                  <a:srgbClr val="8597A3"/>
                </a:solidFill>
                <a:latin typeface="Tahoma"/>
                <a:cs typeface="Tahoma"/>
              </a:rPr>
              <a:t>audit.</a:t>
            </a:r>
            <a:endParaRPr sz="850" dirty="0">
              <a:latin typeface="Tahoma"/>
              <a:cs typeface="Tahoma"/>
            </a:endParaRPr>
          </a:p>
          <a:p>
            <a:pPr marL="120650" marR="55880" indent="-107950">
              <a:lnSpc>
                <a:spcPct val="117700"/>
              </a:lnSpc>
              <a:spcBef>
                <a:spcPts val="284"/>
              </a:spcBef>
              <a:buClr>
                <a:srgbClr val="00A8B5"/>
              </a:buClr>
              <a:buChar char="•"/>
              <a:tabLst>
                <a:tab pos="120650" algn="l"/>
              </a:tabLst>
            </a:pPr>
            <a:r>
              <a:rPr sz="850" spc="-5" dirty="0" smtClean="0">
                <a:solidFill>
                  <a:srgbClr val="8597A3"/>
                </a:solidFill>
                <a:latin typeface="Tahoma"/>
                <a:cs typeface="Tahoma"/>
              </a:rPr>
              <a:t>Notify</a:t>
            </a:r>
            <a:r>
              <a:rPr lang="en-GB" sz="850" spc="-5" dirty="0" smtClean="0">
                <a:solidFill>
                  <a:srgbClr val="8597A3"/>
                </a:solidFill>
                <a:latin typeface="Tahoma"/>
                <a:cs typeface="Tahoma"/>
              </a:rPr>
              <a:t>y your Legal department </a:t>
            </a:r>
            <a:r>
              <a:rPr sz="850" dirty="0" smtClean="0">
                <a:solidFill>
                  <a:srgbClr val="8597A3"/>
                </a:solidFill>
                <a:latin typeface="Tahoma"/>
                <a:cs typeface="Tahoma"/>
              </a:rPr>
              <a:t>if </a:t>
            </a:r>
            <a:r>
              <a:rPr sz="850" spc="-5" dirty="0">
                <a:solidFill>
                  <a:srgbClr val="8597A3"/>
                </a:solidFill>
                <a:latin typeface="Tahoma"/>
                <a:cs typeface="Tahoma"/>
              </a:rPr>
              <a:t>you </a:t>
            </a:r>
            <a:r>
              <a:rPr sz="850" dirty="0">
                <a:solidFill>
                  <a:srgbClr val="8597A3"/>
                </a:solidFill>
                <a:latin typeface="Tahoma"/>
                <a:cs typeface="Tahoma"/>
              </a:rPr>
              <a:t>learn </a:t>
            </a:r>
            <a:r>
              <a:rPr sz="850" spc="-5" dirty="0">
                <a:solidFill>
                  <a:srgbClr val="8597A3"/>
                </a:solidFill>
                <a:latin typeface="Tahoma"/>
                <a:cs typeface="Tahoma"/>
              </a:rPr>
              <a:t>that </a:t>
            </a:r>
            <a:r>
              <a:rPr sz="850" dirty="0">
                <a:solidFill>
                  <a:srgbClr val="8597A3"/>
                </a:solidFill>
                <a:latin typeface="Tahoma"/>
                <a:cs typeface="Tahoma"/>
              </a:rPr>
              <a:t>a </a:t>
            </a:r>
            <a:r>
              <a:rPr sz="850" spc="-5" dirty="0">
                <a:solidFill>
                  <a:srgbClr val="8597A3"/>
                </a:solidFill>
                <a:latin typeface="Tahoma"/>
                <a:cs typeface="Tahoma"/>
              </a:rPr>
              <a:t>government </a:t>
            </a:r>
            <a:r>
              <a:rPr sz="850" dirty="0">
                <a:solidFill>
                  <a:srgbClr val="8597A3"/>
                </a:solidFill>
                <a:latin typeface="Tahoma"/>
                <a:cs typeface="Tahoma"/>
              </a:rPr>
              <a:t>agency is  </a:t>
            </a:r>
            <a:r>
              <a:rPr sz="850" spc="-5" dirty="0">
                <a:solidFill>
                  <a:srgbClr val="8597A3"/>
                </a:solidFill>
                <a:latin typeface="Tahoma"/>
                <a:cs typeface="Tahoma"/>
              </a:rPr>
              <a:t>conducting </a:t>
            </a:r>
            <a:r>
              <a:rPr sz="850" dirty="0">
                <a:solidFill>
                  <a:srgbClr val="8597A3"/>
                </a:solidFill>
                <a:latin typeface="Tahoma"/>
                <a:cs typeface="Tahoma"/>
              </a:rPr>
              <a:t>an </a:t>
            </a:r>
            <a:r>
              <a:rPr sz="850" spc="-5" dirty="0">
                <a:solidFill>
                  <a:srgbClr val="8597A3"/>
                </a:solidFill>
                <a:latin typeface="Tahoma"/>
                <a:cs typeface="Tahoma"/>
              </a:rPr>
              <a:t>investigation </a:t>
            </a:r>
            <a:r>
              <a:rPr sz="850" dirty="0">
                <a:solidFill>
                  <a:srgbClr val="8597A3"/>
                </a:solidFill>
                <a:latin typeface="Tahoma"/>
                <a:cs typeface="Tahoma"/>
              </a:rPr>
              <a:t>or is making </a:t>
            </a:r>
            <a:r>
              <a:rPr sz="850" spc="-5" dirty="0">
                <a:solidFill>
                  <a:srgbClr val="8597A3"/>
                </a:solidFill>
                <a:latin typeface="Tahoma"/>
                <a:cs typeface="Tahoma"/>
              </a:rPr>
              <a:t>enquiries </a:t>
            </a:r>
            <a:r>
              <a:rPr sz="850" dirty="0">
                <a:solidFill>
                  <a:srgbClr val="8597A3"/>
                </a:solidFill>
                <a:latin typeface="Tahoma"/>
                <a:cs typeface="Tahoma"/>
              </a:rPr>
              <a:t>about a </a:t>
            </a:r>
            <a:r>
              <a:rPr sz="850" spc="-5" dirty="0">
                <a:solidFill>
                  <a:srgbClr val="8597A3"/>
                </a:solidFill>
                <a:latin typeface="Tahoma"/>
                <a:cs typeface="Tahoma"/>
              </a:rPr>
              <a:t>suspected</a:t>
            </a:r>
            <a:r>
              <a:rPr sz="850" spc="-85" dirty="0">
                <a:solidFill>
                  <a:srgbClr val="8597A3"/>
                </a:solidFill>
                <a:latin typeface="Tahoma"/>
                <a:cs typeface="Tahoma"/>
              </a:rPr>
              <a:t> </a:t>
            </a:r>
            <a:r>
              <a:rPr sz="850" spc="-5" dirty="0">
                <a:solidFill>
                  <a:srgbClr val="8597A3"/>
                </a:solidFill>
                <a:latin typeface="Tahoma"/>
                <a:cs typeface="Tahoma"/>
              </a:rPr>
              <a:t>violation.</a:t>
            </a:r>
            <a:endParaRPr sz="850" dirty="0">
              <a:latin typeface="Tahoma"/>
              <a:cs typeface="Tahoma"/>
            </a:endParaRPr>
          </a:p>
          <a:p>
            <a:pPr marL="120650" marR="205104" indent="-107950">
              <a:lnSpc>
                <a:spcPct val="117700"/>
              </a:lnSpc>
              <a:spcBef>
                <a:spcPts val="284"/>
              </a:spcBef>
              <a:buClr>
                <a:srgbClr val="00A8B5"/>
              </a:buClr>
              <a:buChar char="•"/>
              <a:tabLst>
                <a:tab pos="120650" algn="l"/>
              </a:tabLst>
            </a:pPr>
            <a:r>
              <a:rPr sz="850" spc="-10" dirty="0" smtClean="0">
                <a:solidFill>
                  <a:srgbClr val="8597A3"/>
                </a:solidFill>
                <a:latin typeface="Tahoma"/>
                <a:cs typeface="Tahoma"/>
              </a:rPr>
              <a:t>Report </a:t>
            </a:r>
            <a:r>
              <a:rPr sz="850" dirty="0">
                <a:solidFill>
                  <a:srgbClr val="8597A3"/>
                </a:solidFill>
                <a:latin typeface="Tahoma"/>
                <a:cs typeface="Tahoma"/>
              </a:rPr>
              <a:t>all </a:t>
            </a:r>
            <a:r>
              <a:rPr sz="850" spc="-5" dirty="0">
                <a:solidFill>
                  <a:srgbClr val="8597A3"/>
                </a:solidFill>
                <a:latin typeface="Tahoma"/>
                <a:cs typeface="Tahoma"/>
              </a:rPr>
              <a:t>violations </a:t>
            </a:r>
            <a:r>
              <a:rPr sz="850" dirty="0">
                <a:solidFill>
                  <a:srgbClr val="8597A3"/>
                </a:solidFill>
                <a:latin typeface="Tahoma"/>
                <a:cs typeface="Tahoma"/>
              </a:rPr>
              <a:t>or </a:t>
            </a:r>
            <a:r>
              <a:rPr sz="850" spc="-5" dirty="0">
                <a:solidFill>
                  <a:srgbClr val="8597A3"/>
                </a:solidFill>
                <a:latin typeface="Tahoma"/>
                <a:cs typeface="Tahoma"/>
              </a:rPr>
              <a:t>suspected violations </a:t>
            </a:r>
            <a:r>
              <a:rPr sz="850" dirty="0">
                <a:solidFill>
                  <a:srgbClr val="8597A3"/>
                </a:solidFill>
                <a:latin typeface="Tahoma"/>
                <a:cs typeface="Tahoma"/>
              </a:rPr>
              <a:t>of our Code, </a:t>
            </a:r>
            <a:r>
              <a:rPr sz="850" spc="-10" dirty="0">
                <a:solidFill>
                  <a:srgbClr val="8597A3"/>
                </a:solidFill>
                <a:latin typeface="Tahoma"/>
                <a:cs typeface="Tahoma"/>
              </a:rPr>
              <a:t>company </a:t>
            </a:r>
            <a:r>
              <a:rPr sz="850" spc="-15" dirty="0">
                <a:solidFill>
                  <a:srgbClr val="8597A3"/>
                </a:solidFill>
                <a:latin typeface="Tahoma"/>
                <a:cs typeface="Tahoma"/>
              </a:rPr>
              <a:t>policy, </a:t>
            </a:r>
            <a:r>
              <a:rPr sz="850" dirty="0">
                <a:solidFill>
                  <a:srgbClr val="8597A3"/>
                </a:solidFill>
                <a:latin typeface="Tahoma"/>
                <a:cs typeface="Tahoma"/>
              </a:rPr>
              <a:t>or  </a:t>
            </a:r>
            <a:r>
              <a:rPr sz="850" spc="-5" dirty="0">
                <a:solidFill>
                  <a:srgbClr val="8597A3"/>
                </a:solidFill>
                <a:latin typeface="Tahoma"/>
                <a:cs typeface="Tahoma"/>
              </a:rPr>
              <a:t>violation </a:t>
            </a:r>
            <a:r>
              <a:rPr sz="850" dirty="0">
                <a:solidFill>
                  <a:srgbClr val="8597A3"/>
                </a:solidFill>
                <a:latin typeface="Tahoma"/>
                <a:cs typeface="Tahoma"/>
              </a:rPr>
              <a:t>of </a:t>
            </a:r>
            <a:r>
              <a:rPr sz="850" spc="-5" dirty="0">
                <a:solidFill>
                  <a:srgbClr val="8597A3"/>
                </a:solidFill>
                <a:latin typeface="Tahoma"/>
                <a:cs typeface="Tahoma"/>
              </a:rPr>
              <a:t>law </a:t>
            </a:r>
            <a:r>
              <a:rPr sz="850" dirty="0">
                <a:solidFill>
                  <a:srgbClr val="8597A3"/>
                </a:solidFill>
                <a:latin typeface="Tahoma"/>
                <a:cs typeface="Tahoma"/>
              </a:rPr>
              <a:t>or other alleged</a:t>
            </a:r>
            <a:r>
              <a:rPr sz="850" spc="-5" dirty="0">
                <a:solidFill>
                  <a:srgbClr val="8597A3"/>
                </a:solidFill>
                <a:latin typeface="Tahoma"/>
                <a:cs typeface="Tahoma"/>
              </a:rPr>
              <a:t> </a:t>
            </a:r>
            <a:r>
              <a:rPr sz="850" dirty="0">
                <a:solidFill>
                  <a:srgbClr val="8597A3"/>
                </a:solidFill>
                <a:latin typeface="Tahoma"/>
                <a:cs typeface="Tahoma"/>
              </a:rPr>
              <a:t>misconduct.</a:t>
            </a:r>
            <a:endParaRPr sz="850" dirty="0">
              <a:latin typeface="Tahoma"/>
              <a:cs typeface="Tahoma"/>
            </a:endParaRPr>
          </a:p>
          <a:p>
            <a:pPr marL="120650" marR="216535" indent="-107950">
              <a:lnSpc>
                <a:spcPct val="117700"/>
              </a:lnSpc>
              <a:spcBef>
                <a:spcPts val="280"/>
              </a:spcBef>
              <a:buClr>
                <a:srgbClr val="00A8B5"/>
              </a:buClr>
              <a:buChar char="•"/>
              <a:tabLst>
                <a:tab pos="120650" algn="l"/>
              </a:tabLst>
            </a:pPr>
            <a:r>
              <a:rPr sz="850" dirty="0">
                <a:solidFill>
                  <a:srgbClr val="8597A3"/>
                </a:solidFill>
                <a:latin typeface="Tahoma"/>
                <a:cs typeface="Tahoma"/>
              </a:rPr>
              <a:t>Ask </a:t>
            </a:r>
            <a:r>
              <a:rPr sz="850" spc="-5" dirty="0">
                <a:solidFill>
                  <a:srgbClr val="8597A3"/>
                </a:solidFill>
                <a:latin typeface="Tahoma"/>
                <a:cs typeface="Tahoma"/>
              </a:rPr>
              <a:t>your </a:t>
            </a:r>
            <a:r>
              <a:rPr sz="850" spc="-15" dirty="0">
                <a:solidFill>
                  <a:srgbClr val="8597A3"/>
                </a:solidFill>
                <a:latin typeface="Tahoma"/>
                <a:cs typeface="Tahoma"/>
              </a:rPr>
              <a:t>supervisor, manager, </a:t>
            </a:r>
            <a:r>
              <a:rPr sz="850" spc="-5" dirty="0">
                <a:solidFill>
                  <a:srgbClr val="8597A3"/>
                </a:solidFill>
                <a:latin typeface="Tahoma"/>
                <a:cs typeface="Tahoma"/>
              </a:rPr>
              <a:t>Human </a:t>
            </a:r>
            <a:r>
              <a:rPr sz="850" spc="-10" dirty="0">
                <a:solidFill>
                  <a:srgbClr val="8597A3"/>
                </a:solidFill>
                <a:latin typeface="Tahoma"/>
                <a:cs typeface="Tahoma"/>
              </a:rPr>
              <a:t>Resources </a:t>
            </a:r>
            <a:r>
              <a:rPr sz="850" dirty="0">
                <a:solidFill>
                  <a:srgbClr val="8597A3"/>
                </a:solidFill>
                <a:latin typeface="Tahoma"/>
                <a:cs typeface="Tahoma"/>
              </a:rPr>
              <a:t>or </a:t>
            </a:r>
            <a:r>
              <a:rPr sz="850" spc="-5" dirty="0">
                <a:solidFill>
                  <a:srgbClr val="8597A3"/>
                </a:solidFill>
                <a:latin typeface="Tahoma"/>
                <a:cs typeface="Tahoma"/>
              </a:rPr>
              <a:t>contact the Helpline for  </a:t>
            </a:r>
            <a:r>
              <a:rPr sz="850" dirty="0">
                <a:solidFill>
                  <a:srgbClr val="8597A3"/>
                </a:solidFill>
                <a:latin typeface="Tahoma"/>
                <a:cs typeface="Tahoma"/>
              </a:rPr>
              <a:t>advice, if </a:t>
            </a:r>
            <a:r>
              <a:rPr sz="850" spc="-5" dirty="0">
                <a:solidFill>
                  <a:srgbClr val="8597A3"/>
                </a:solidFill>
                <a:latin typeface="Tahoma"/>
                <a:cs typeface="Tahoma"/>
              </a:rPr>
              <a:t>you’re ever unsure </a:t>
            </a:r>
            <a:r>
              <a:rPr sz="850" dirty="0">
                <a:solidFill>
                  <a:srgbClr val="8597A3"/>
                </a:solidFill>
                <a:latin typeface="Tahoma"/>
                <a:cs typeface="Tahoma"/>
              </a:rPr>
              <a:t>about </a:t>
            </a:r>
            <a:r>
              <a:rPr sz="850" spc="-5" dirty="0">
                <a:solidFill>
                  <a:srgbClr val="8597A3"/>
                </a:solidFill>
                <a:latin typeface="Tahoma"/>
                <a:cs typeface="Tahoma"/>
              </a:rPr>
              <a:t>what to</a:t>
            </a:r>
            <a:r>
              <a:rPr sz="850" spc="-15" dirty="0">
                <a:solidFill>
                  <a:srgbClr val="8597A3"/>
                </a:solidFill>
                <a:latin typeface="Tahoma"/>
                <a:cs typeface="Tahoma"/>
              </a:rPr>
              <a:t> </a:t>
            </a:r>
            <a:r>
              <a:rPr sz="850" spc="-5" dirty="0">
                <a:solidFill>
                  <a:srgbClr val="8597A3"/>
                </a:solidFill>
                <a:latin typeface="Tahoma"/>
                <a:cs typeface="Tahoma"/>
              </a:rPr>
              <a:t>do.</a:t>
            </a:r>
            <a:endParaRPr sz="850" dirty="0">
              <a:latin typeface="Tahoma"/>
              <a:cs typeface="Tahoma"/>
            </a:endParaRPr>
          </a:p>
        </p:txBody>
      </p:sp>
      <p:sp>
        <p:nvSpPr>
          <p:cNvPr id="13" name="object 13"/>
          <p:cNvSpPr txBox="1"/>
          <p:nvPr/>
        </p:nvSpPr>
        <p:spPr>
          <a:xfrm>
            <a:off x="5896667" y="1630969"/>
            <a:ext cx="3868420" cy="1200785"/>
          </a:xfrm>
          <a:prstGeom prst="rect">
            <a:avLst/>
          </a:prstGeom>
        </p:spPr>
        <p:txBody>
          <a:bodyPr vert="horz" wrap="square" lIns="0" tIns="12700" rIns="0" bIns="0" rtlCol="0">
            <a:spAutoFit/>
          </a:bodyPr>
          <a:lstStyle/>
          <a:p>
            <a:pPr marL="12700" marR="5080">
              <a:lnSpc>
                <a:spcPct val="117700"/>
              </a:lnSpc>
              <a:spcBef>
                <a:spcPts val="100"/>
              </a:spcBef>
            </a:pPr>
            <a:r>
              <a:rPr sz="850" spc="-20" dirty="0">
                <a:solidFill>
                  <a:srgbClr val="8597A3"/>
                </a:solidFill>
                <a:latin typeface="Tahoma"/>
                <a:cs typeface="Tahoma"/>
              </a:rPr>
              <a:t>You </a:t>
            </a:r>
            <a:r>
              <a:rPr sz="850" dirty="0">
                <a:solidFill>
                  <a:srgbClr val="8597A3"/>
                </a:solidFill>
                <a:latin typeface="Tahoma"/>
                <a:cs typeface="Tahoma"/>
              </a:rPr>
              <a:t>must </a:t>
            </a:r>
            <a:r>
              <a:rPr sz="850" spc="-5" dirty="0">
                <a:solidFill>
                  <a:srgbClr val="8597A3"/>
                </a:solidFill>
                <a:latin typeface="Tahoma"/>
                <a:cs typeface="Tahoma"/>
              </a:rPr>
              <a:t>make sure you’re </a:t>
            </a:r>
            <a:r>
              <a:rPr sz="850" dirty="0">
                <a:solidFill>
                  <a:srgbClr val="8597A3"/>
                </a:solidFill>
                <a:latin typeface="Tahoma"/>
                <a:cs typeface="Tahoma"/>
              </a:rPr>
              <a:t>acquainted </a:t>
            </a:r>
            <a:r>
              <a:rPr sz="850" spc="-5" dirty="0">
                <a:solidFill>
                  <a:srgbClr val="8597A3"/>
                </a:solidFill>
                <a:latin typeface="Tahoma"/>
                <a:cs typeface="Tahoma"/>
              </a:rPr>
              <a:t>with the </a:t>
            </a:r>
            <a:r>
              <a:rPr sz="850" dirty="0">
                <a:solidFill>
                  <a:srgbClr val="8597A3"/>
                </a:solidFill>
                <a:latin typeface="Tahoma"/>
                <a:cs typeface="Tahoma"/>
              </a:rPr>
              <a:t>legal </a:t>
            </a:r>
            <a:r>
              <a:rPr sz="850" spc="-5" dirty="0">
                <a:solidFill>
                  <a:srgbClr val="8597A3"/>
                </a:solidFill>
                <a:latin typeface="Tahoma"/>
                <a:cs typeface="Tahoma"/>
              </a:rPr>
              <a:t>standards </a:t>
            </a:r>
            <a:r>
              <a:rPr sz="850" dirty="0">
                <a:solidFill>
                  <a:srgbClr val="8597A3"/>
                </a:solidFill>
                <a:latin typeface="Tahoma"/>
                <a:cs typeface="Tahoma"/>
              </a:rPr>
              <a:t>and </a:t>
            </a:r>
            <a:r>
              <a:rPr sz="850" spc="-10" dirty="0">
                <a:solidFill>
                  <a:srgbClr val="8597A3"/>
                </a:solidFill>
                <a:latin typeface="Tahoma"/>
                <a:cs typeface="Tahoma"/>
              </a:rPr>
              <a:t>restrictions  </a:t>
            </a:r>
            <a:r>
              <a:rPr sz="850" dirty="0">
                <a:solidFill>
                  <a:srgbClr val="8597A3"/>
                </a:solidFill>
                <a:latin typeface="Tahoma"/>
                <a:cs typeface="Tahoma"/>
              </a:rPr>
              <a:t>applicable </a:t>
            </a:r>
            <a:r>
              <a:rPr sz="850" spc="-5" dirty="0">
                <a:solidFill>
                  <a:srgbClr val="8597A3"/>
                </a:solidFill>
                <a:latin typeface="Tahoma"/>
                <a:cs typeface="Tahoma"/>
              </a:rPr>
              <a:t>to your </a:t>
            </a:r>
            <a:r>
              <a:rPr sz="850" dirty="0">
                <a:solidFill>
                  <a:srgbClr val="8597A3"/>
                </a:solidFill>
                <a:latin typeface="Tahoma"/>
                <a:cs typeface="Tahoma"/>
              </a:rPr>
              <a:t>own assigned duties and </a:t>
            </a:r>
            <a:r>
              <a:rPr sz="850" spc="-5" dirty="0">
                <a:solidFill>
                  <a:srgbClr val="8597A3"/>
                </a:solidFill>
                <a:latin typeface="Tahoma"/>
                <a:cs typeface="Tahoma"/>
              </a:rPr>
              <a:t>responsibilities, </a:t>
            </a:r>
            <a:r>
              <a:rPr sz="850" dirty="0">
                <a:solidFill>
                  <a:srgbClr val="8597A3"/>
                </a:solidFill>
                <a:latin typeface="Tahoma"/>
                <a:cs typeface="Tahoma"/>
              </a:rPr>
              <a:t>and </a:t>
            </a:r>
            <a:r>
              <a:rPr sz="850" spc="-5" dirty="0">
                <a:solidFill>
                  <a:srgbClr val="8597A3"/>
                </a:solidFill>
                <a:latin typeface="Tahoma"/>
                <a:cs typeface="Tahoma"/>
              </a:rPr>
              <a:t>conduct yourself  </a:t>
            </a:r>
            <a:r>
              <a:rPr sz="850" spc="-10" dirty="0">
                <a:solidFill>
                  <a:srgbClr val="8597A3"/>
                </a:solidFill>
                <a:latin typeface="Tahoma"/>
                <a:cs typeface="Tahoma"/>
              </a:rPr>
              <a:t>accordingly. Remember </a:t>
            </a:r>
            <a:r>
              <a:rPr sz="850" spc="-5" dirty="0">
                <a:solidFill>
                  <a:srgbClr val="8597A3"/>
                </a:solidFill>
                <a:latin typeface="Tahoma"/>
                <a:cs typeface="Tahoma"/>
              </a:rPr>
              <a:t>that compliance with the letter </a:t>
            </a:r>
            <a:r>
              <a:rPr sz="850" dirty="0">
                <a:solidFill>
                  <a:srgbClr val="8597A3"/>
                </a:solidFill>
                <a:latin typeface="Tahoma"/>
                <a:cs typeface="Tahoma"/>
              </a:rPr>
              <a:t>of </a:t>
            </a:r>
            <a:r>
              <a:rPr sz="850" spc="-5" dirty="0">
                <a:solidFill>
                  <a:srgbClr val="8597A3"/>
                </a:solidFill>
                <a:latin typeface="Tahoma"/>
                <a:cs typeface="Tahoma"/>
              </a:rPr>
              <a:t>the law </a:t>
            </a:r>
            <a:r>
              <a:rPr sz="850" dirty="0">
                <a:solidFill>
                  <a:srgbClr val="8597A3"/>
                </a:solidFill>
                <a:latin typeface="Tahoma"/>
                <a:cs typeface="Tahoma"/>
              </a:rPr>
              <a:t>is not </a:t>
            </a:r>
            <a:r>
              <a:rPr sz="850" spc="-5" dirty="0">
                <a:solidFill>
                  <a:srgbClr val="8597A3"/>
                </a:solidFill>
                <a:latin typeface="Tahoma"/>
                <a:cs typeface="Tahoma"/>
              </a:rPr>
              <a:t>always  enough </a:t>
            </a:r>
            <a:r>
              <a:rPr sz="850" dirty="0">
                <a:solidFill>
                  <a:srgbClr val="8597A3"/>
                </a:solidFill>
                <a:latin typeface="Tahoma"/>
                <a:cs typeface="Tahoma"/>
              </a:rPr>
              <a:t>and </a:t>
            </a:r>
            <a:r>
              <a:rPr sz="850" spc="-5" dirty="0">
                <a:solidFill>
                  <a:srgbClr val="8597A3"/>
                </a:solidFill>
                <a:latin typeface="Tahoma"/>
                <a:cs typeface="Tahoma"/>
              </a:rPr>
              <a:t>we </a:t>
            </a:r>
            <a:r>
              <a:rPr sz="850" dirty="0">
                <a:solidFill>
                  <a:srgbClr val="8597A3"/>
                </a:solidFill>
                <a:latin typeface="Tahoma"/>
                <a:cs typeface="Tahoma"/>
              </a:rPr>
              <a:t>must </a:t>
            </a:r>
            <a:r>
              <a:rPr sz="850" spc="-5" dirty="0">
                <a:solidFill>
                  <a:srgbClr val="8597A3"/>
                </a:solidFill>
                <a:latin typeface="Tahoma"/>
                <a:cs typeface="Tahoma"/>
              </a:rPr>
              <a:t>strive to </a:t>
            </a:r>
            <a:r>
              <a:rPr sz="850" dirty="0">
                <a:solidFill>
                  <a:srgbClr val="8597A3"/>
                </a:solidFill>
                <a:latin typeface="Tahoma"/>
                <a:cs typeface="Tahoma"/>
              </a:rPr>
              <a:t>act in </a:t>
            </a:r>
            <a:r>
              <a:rPr sz="850" spc="-5" dirty="0">
                <a:solidFill>
                  <a:srgbClr val="8597A3"/>
                </a:solidFill>
                <a:latin typeface="Tahoma"/>
                <a:cs typeface="Tahoma"/>
              </a:rPr>
              <a:t>accordance with its spirit </a:t>
            </a:r>
            <a:r>
              <a:rPr sz="850" dirty="0">
                <a:solidFill>
                  <a:srgbClr val="8597A3"/>
                </a:solidFill>
                <a:latin typeface="Tahoma"/>
                <a:cs typeface="Tahoma"/>
              </a:rPr>
              <a:t>i.e. </a:t>
            </a:r>
            <a:r>
              <a:rPr sz="850" spc="-5" dirty="0">
                <a:solidFill>
                  <a:srgbClr val="8597A3"/>
                </a:solidFill>
                <a:latin typeface="Tahoma"/>
                <a:cs typeface="Tahoma"/>
              </a:rPr>
              <a:t>the </a:t>
            </a:r>
            <a:r>
              <a:rPr sz="850" dirty="0">
                <a:solidFill>
                  <a:srgbClr val="8597A3"/>
                </a:solidFill>
                <a:latin typeface="Tahoma"/>
                <a:cs typeface="Tahoma"/>
              </a:rPr>
              <a:t>principle  behind </a:t>
            </a:r>
            <a:r>
              <a:rPr sz="850" spc="-5" dirty="0">
                <a:solidFill>
                  <a:srgbClr val="8597A3"/>
                </a:solidFill>
                <a:latin typeface="Tahoma"/>
                <a:cs typeface="Tahoma"/>
              </a:rPr>
              <a:t>the</a:t>
            </a:r>
            <a:r>
              <a:rPr sz="850" spc="-10" dirty="0">
                <a:solidFill>
                  <a:srgbClr val="8597A3"/>
                </a:solidFill>
                <a:latin typeface="Tahoma"/>
                <a:cs typeface="Tahoma"/>
              </a:rPr>
              <a:t> law.</a:t>
            </a:r>
            <a:endParaRPr sz="850" dirty="0">
              <a:latin typeface="Tahoma"/>
              <a:cs typeface="Tahoma"/>
            </a:endParaRPr>
          </a:p>
          <a:p>
            <a:pPr marL="12700" marR="165735">
              <a:lnSpc>
                <a:spcPct val="117700"/>
              </a:lnSpc>
              <a:spcBef>
                <a:spcPts val="850"/>
              </a:spcBef>
            </a:pPr>
            <a:r>
              <a:rPr sz="850" spc="-5" dirty="0">
                <a:solidFill>
                  <a:srgbClr val="8597A3"/>
                </a:solidFill>
                <a:latin typeface="Tahoma"/>
                <a:cs typeface="Tahoma"/>
              </a:rPr>
              <a:t>In </a:t>
            </a:r>
            <a:r>
              <a:rPr sz="850" dirty="0">
                <a:solidFill>
                  <a:srgbClr val="8597A3"/>
                </a:solidFill>
                <a:latin typeface="Tahoma"/>
                <a:cs typeface="Tahoma"/>
              </a:rPr>
              <a:t>a business </a:t>
            </a:r>
            <a:r>
              <a:rPr sz="850" spc="-5" dirty="0">
                <a:solidFill>
                  <a:srgbClr val="8597A3"/>
                </a:solidFill>
                <a:latin typeface="Tahoma"/>
                <a:cs typeface="Tahoma"/>
              </a:rPr>
              <a:t>situation, </a:t>
            </a:r>
            <a:r>
              <a:rPr sz="850" dirty="0">
                <a:solidFill>
                  <a:srgbClr val="8597A3"/>
                </a:solidFill>
                <a:latin typeface="Tahoma"/>
                <a:cs typeface="Tahoma"/>
              </a:rPr>
              <a:t>if </a:t>
            </a:r>
            <a:r>
              <a:rPr sz="850" spc="-5" dirty="0">
                <a:solidFill>
                  <a:srgbClr val="8597A3"/>
                </a:solidFill>
                <a:latin typeface="Tahoma"/>
                <a:cs typeface="Tahoma"/>
              </a:rPr>
              <a:t>faced with </a:t>
            </a:r>
            <a:r>
              <a:rPr sz="850" dirty="0">
                <a:solidFill>
                  <a:srgbClr val="8597A3"/>
                </a:solidFill>
                <a:latin typeface="Tahoma"/>
                <a:cs typeface="Tahoma"/>
              </a:rPr>
              <a:t>a </a:t>
            </a:r>
            <a:r>
              <a:rPr sz="850" spc="-5" dirty="0">
                <a:solidFill>
                  <a:srgbClr val="8597A3"/>
                </a:solidFill>
                <a:latin typeface="Tahoma"/>
                <a:cs typeface="Tahoma"/>
              </a:rPr>
              <a:t>difficult </a:t>
            </a:r>
            <a:r>
              <a:rPr sz="850" dirty="0">
                <a:solidFill>
                  <a:srgbClr val="8597A3"/>
                </a:solidFill>
                <a:latin typeface="Tahoma"/>
                <a:cs typeface="Tahoma"/>
              </a:rPr>
              <a:t>decision, don’t </a:t>
            </a:r>
            <a:r>
              <a:rPr sz="850" spc="-5" dirty="0">
                <a:solidFill>
                  <a:srgbClr val="8597A3"/>
                </a:solidFill>
                <a:latin typeface="Tahoma"/>
                <a:cs typeface="Tahoma"/>
              </a:rPr>
              <a:t>take </a:t>
            </a:r>
            <a:r>
              <a:rPr sz="850" dirty="0">
                <a:solidFill>
                  <a:srgbClr val="8597A3"/>
                </a:solidFill>
                <a:latin typeface="Tahoma"/>
                <a:cs typeface="Tahoma"/>
              </a:rPr>
              <a:t>immediate  action, </a:t>
            </a:r>
            <a:r>
              <a:rPr sz="850" spc="-5" dirty="0">
                <a:solidFill>
                  <a:srgbClr val="8597A3"/>
                </a:solidFill>
                <a:latin typeface="Tahoma"/>
                <a:cs typeface="Tahoma"/>
              </a:rPr>
              <a:t>step </a:t>
            </a:r>
            <a:r>
              <a:rPr sz="850" dirty="0">
                <a:solidFill>
                  <a:srgbClr val="8597A3"/>
                </a:solidFill>
                <a:latin typeface="Tahoma"/>
                <a:cs typeface="Tahoma"/>
              </a:rPr>
              <a:t>back and </a:t>
            </a:r>
            <a:r>
              <a:rPr sz="850" spc="-5" dirty="0">
                <a:solidFill>
                  <a:srgbClr val="8597A3"/>
                </a:solidFill>
                <a:latin typeface="Tahoma"/>
                <a:cs typeface="Tahoma"/>
              </a:rPr>
              <a:t>consider these </a:t>
            </a:r>
            <a:r>
              <a:rPr sz="850" dirty="0">
                <a:solidFill>
                  <a:srgbClr val="8597A3"/>
                </a:solidFill>
                <a:latin typeface="Tahoma"/>
                <a:cs typeface="Tahoma"/>
              </a:rPr>
              <a:t>questions</a:t>
            </a:r>
            <a:r>
              <a:rPr sz="850" spc="-15" dirty="0">
                <a:solidFill>
                  <a:srgbClr val="8597A3"/>
                </a:solidFill>
                <a:latin typeface="Tahoma"/>
                <a:cs typeface="Tahoma"/>
              </a:rPr>
              <a:t> </a:t>
            </a:r>
            <a:r>
              <a:rPr sz="850" spc="-10" dirty="0">
                <a:solidFill>
                  <a:srgbClr val="8597A3"/>
                </a:solidFill>
                <a:latin typeface="Tahoma"/>
                <a:cs typeface="Tahoma"/>
              </a:rPr>
              <a:t>first:</a:t>
            </a:r>
            <a:endParaRPr sz="850" dirty="0">
              <a:latin typeface="Tahoma"/>
              <a:cs typeface="Tahoma"/>
            </a:endParaRPr>
          </a:p>
        </p:txBody>
      </p:sp>
      <p:sp>
        <p:nvSpPr>
          <p:cNvPr id="14" name="object 14"/>
          <p:cNvSpPr txBox="1"/>
          <p:nvPr/>
        </p:nvSpPr>
        <p:spPr>
          <a:xfrm>
            <a:off x="5896667" y="2936732"/>
            <a:ext cx="623570" cy="154940"/>
          </a:xfrm>
          <a:prstGeom prst="rect">
            <a:avLst/>
          </a:prstGeom>
        </p:spPr>
        <p:txBody>
          <a:bodyPr vert="horz" wrap="square" lIns="0" tIns="12700" rIns="0" bIns="0" rtlCol="0">
            <a:spAutoFit/>
          </a:bodyPr>
          <a:lstStyle/>
          <a:p>
            <a:pPr marL="120650" indent="-107950">
              <a:lnSpc>
                <a:spcPct val="100000"/>
              </a:lnSpc>
              <a:spcBef>
                <a:spcPts val="100"/>
              </a:spcBef>
              <a:buClr>
                <a:srgbClr val="00A8B5"/>
              </a:buClr>
              <a:buChar char="•"/>
              <a:tabLst>
                <a:tab pos="120650" algn="l"/>
              </a:tabLst>
            </a:pPr>
            <a:r>
              <a:rPr sz="850" spc="-5" dirty="0">
                <a:solidFill>
                  <a:srgbClr val="8597A3"/>
                </a:solidFill>
                <a:latin typeface="Tahoma"/>
                <a:cs typeface="Tahoma"/>
              </a:rPr>
              <a:t>Is </a:t>
            </a:r>
            <a:r>
              <a:rPr sz="850" dirty="0">
                <a:solidFill>
                  <a:srgbClr val="8597A3"/>
                </a:solidFill>
                <a:latin typeface="Tahoma"/>
                <a:cs typeface="Tahoma"/>
              </a:rPr>
              <a:t>it</a:t>
            </a:r>
            <a:r>
              <a:rPr sz="850" spc="-90" dirty="0">
                <a:solidFill>
                  <a:srgbClr val="8597A3"/>
                </a:solidFill>
                <a:latin typeface="Tahoma"/>
                <a:cs typeface="Tahoma"/>
              </a:rPr>
              <a:t> </a:t>
            </a:r>
            <a:r>
              <a:rPr sz="850" dirty="0">
                <a:solidFill>
                  <a:srgbClr val="8597A3"/>
                </a:solidFill>
                <a:latin typeface="Tahoma"/>
                <a:cs typeface="Tahoma"/>
              </a:rPr>
              <a:t>legal?</a:t>
            </a:r>
            <a:endParaRPr sz="850" dirty="0">
              <a:latin typeface="Tahoma"/>
              <a:cs typeface="Tahoma"/>
            </a:endParaRPr>
          </a:p>
        </p:txBody>
      </p:sp>
      <p:sp>
        <p:nvSpPr>
          <p:cNvPr id="15" name="object 15"/>
          <p:cNvSpPr txBox="1"/>
          <p:nvPr/>
        </p:nvSpPr>
        <p:spPr>
          <a:xfrm>
            <a:off x="5896667" y="3197108"/>
            <a:ext cx="3898900" cy="1386342"/>
          </a:xfrm>
          <a:prstGeom prst="rect">
            <a:avLst/>
          </a:prstGeom>
        </p:spPr>
        <p:txBody>
          <a:bodyPr vert="horz" wrap="square" lIns="0" tIns="12700" rIns="0" bIns="0" rtlCol="0">
            <a:spAutoFit/>
          </a:bodyPr>
          <a:lstStyle/>
          <a:p>
            <a:pPr marL="120650" indent="-107950">
              <a:lnSpc>
                <a:spcPct val="100000"/>
              </a:lnSpc>
              <a:spcBef>
                <a:spcPts val="100"/>
              </a:spcBef>
              <a:buClr>
                <a:srgbClr val="00A8B5"/>
              </a:buClr>
              <a:buChar char="•"/>
              <a:tabLst>
                <a:tab pos="120650" algn="l"/>
              </a:tabLst>
            </a:pPr>
            <a:r>
              <a:rPr sz="850" spc="-5" dirty="0">
                <a:solidFill>
                  <a:srgbClr val="8597A3"/>
                </a:solidFill>
                <a:latin typeface="Tahoma"/>
                <a:cs typeface="Tahoma"/>
              </a:rPr>
              <a:t>Is </a:t>
            </a:r>
            <a:r>
              <a:rPr sz="850" dirty="0">
                <a:solidFill>
                  <a:srgbClr val="8597A3"/>
                </a:solidFill>
                <a:latin typeface="Tahoma"/>
                <a:cs typeface="Tahoma"/>
              </a:rPr>
              <a:t>it in </a:t>
            </a:r>
            <a:r>
              <a:rPr sz="850" spc="-5" dirty="0">
                <a:solidFill>
                  <a:srgbClr val="8597A3"/>
                </a:solidFill>
                <a:latin typeface="Tahoma"/>
                <a:cs typeface="Tahoma"/>
              </a:rPr>
              <a:t>line with </a:t>
            </a:r>
            <a:r>
              <a:rPr sz="850" dirty="0">
                <a:solidFill>
                  <a:srgbClr val="8597A3"/>
                </a:solidFill>
                <a:latin typeface="Tahoma"/>
                <a:cs typeface="Tahoma"/>
              </a:rPr>
              <a:t>our </a:t>
            </a:r>
            <a:r>
              <a:rPr sz="850" spc="-5" dirty="0">
                <a:solidFill>
                  <a:srgbClr val="8597A3"/>
                </a:solidFill>
                <a:latin typeface="Tahoma"/>
                <a:cs typeface="Tahoma"/>
              </a:rPr>
              <a:t>culture </a:t>
            </a:r>
            <a:r>
              <a:rPr sz="850" dirty="0">
                <a:solidFill>
                  <a:srgbClr val="8597A3"/>
                </a:solidFill>
                <a:latin typeface="Tahoma"/>
                <a:cs typeface="Tahoma"/>
              </a:rPr>
              <a:t>or </a:t>
            </a:r>
            <a:r>
              <a:rPr sz="850" spc="-5" dirty="0">
                <a:solidFill>
                  <a:srgbClr val="8597A3"/>
                </a:solidFill>
                <a:latin typeface="Tahoma"/>
                <a:cs typeface="Tahoma"/>
              </a:rPr>
              <a:t>the behaviours we’ve set for ourselves?</a:t>
            </a:r>
            <a:endParaRPr sz="850" dirty="0">
              <a:latin typeface="Tahoma"/>
              <a:cs typeface="Tahoma"/>
            </a:endParaRPr>
          </a:p>
          <a:p>
            <a:pPr marL="120650" marR="275590" indent="-107950">
              <a:lnSpc>
                <a:spcPct val="117700"/>
              </a:lnSpc>
              <a:spcBef>
                <a:spcPts val="850"/>
              </a:spcBef>
              <a:buClr>
                <a:srgbClr val="00A8B5"/>
              </a:buClr>
              <a:buChar char="•"/>
              <a:tabLst>
                <a:tab pos="120650" algn="l"/>
              </a:tabLst>
            </a:pPr>
            <a:r>
              <a:rPr sz="850" spc="-5" dirty="0">
                <a:solidFill>
                  <a:srgbClr val="8597A3"/>
                </a:solidFill>
                <a:latin typeface="Tahoma"/>
                <a:cs typeface="Tahoma"/>
              </a:rPr>
              <a:t>Does </a:t>
            </a:r>
            <a:r>
              <a:rPr sz="850" dirty="0">
                <a:solidFill>
                  <a:srgbClr val="8597A3"/>
                </a:solidFill>
                <a:latin typeface="Tahoma"/>
                <a:cs typeface="Tahoma"/>
              </a:rPr>
              <a:t>it </a:t>
            </a:r>
            <a:r>
              <a:rPr sz="850" spc="-5" dirty="0">
                <a:solidFill>
                  <a:srgbClr val="8597A3"/>
                </a:solidFill>
                <a:latin typeface="Tahoma"/>
                <a:cs typeface="Tahoma"/>
              </a:rPr>
              <a:t>comply with </a:t>
            </a:r>
            <a:r>
              <a:rPr sz="850" dirty="0">
                <a:solidFill>
                  <a:srgbClr val="8597A3"/>
                </a:solidFill>
                <a:latin typeface="Tahoma"/>
                <a:cs typeface="Tahoma"/>
              </a:rPr>
              <a:t>our Code </a:t>
            </a:r>
            <a:r>
              <a:rPr sz="850" dirty="0" smtClean="0">
                <a:solidFill>
                  <a:srgbClr val="8597A3"/>
                </a:solidFill>
                <a:latin typeface="Tahoma"/>
                <a:cs typeface="Tahoma"/>
              </a:rPr>
              <a:t>and </a:t>
            </a:r>
            <a:r>
              <a:rPr lang="en-GB" sz="850" dirty="0" smtClean="0">
                <a:solidFill>
                  <a:srgbClr val="8597A3"/>
                </a:solidFill>
                <a:latin typeface="Tahoma"/>
                <a:cs typeface="Tahoma"/>
              </a:rPr>
              <a:t>company </a:t>
            </a:r>
            <a:r>
              <a:rPr sz="850" spc="-5" dirty="0" smtClean="0">
                <a:solidFill>
                  <a:srgbClr val="8597A3"/>
                </a:solidFill>
                <a:latin typeface="Tahoma"/>
                <a:cs typeface="Tahoma"/>
              </a:rPr>
              <a:t>policy requirements</a:t>
            </a:r>
            <a:r>
              <a:rPr sz="850" spc="-5" dirty="0">
                <a:solidFill>
                  <a:srgbClr val="8597A3"/>
                </a:solidFill>
                <a:latin typeface="Tahoma"/>
                <a:cs typeface="Tahoma"/>
              </a:rPr>
              <a:t>?</a:t>
            </a:r>
            <a:endParaRPr sz="850" dirty="0">
              <a:latin typeface="Tahoma"/>
              <a:cs typeface="Tahoma"/>
            </a:endParaRPr>
          </a:p>
          <a:p>
            <a:pPr>
              <a:lnSpc>
                <a:spcPct val="100000"/>
              </a:lnSpc>
              <a:spcBef>
                <a:spcPts val="50"/>
              </a:spcBef>
              <a:buClr>
                <a:srgbClr val="00A8B5"/>
              </a:buClr>
              <a:buFont typeface="Tahoma"/>
              <a:buChar char="•"/>
            </a:pPr>
            <a:endParaRPr sz="850" dirty="0">
              <a:latin typeface="Times New Roman"/>
              <a:cs typeface="Times New Roman"/>
            </a:endParaRPr>
          </a:p>
          <a:p>
            <a:pPr marL="120650" indent="-107950">
              <a:lnSpc>
                <a:spcPct val="100000"/>
              </a:lnSpc>
              <a:buClr>
                <a:srgbClr val="00A8B5"/>
              </a:buClr>
              <a:buChar char="•"/>
              <a:tabLst>
                <a:tab pos="120650" algn="l"/>
              </a:tabLst>
            </a:pPr>
            <a:r>
              <a:rPr sz="850" spc="-10" dirty="0">
                <a:solidFill>
                  <a:srgbClr val="8597A3"/>
                </a:solidFill>
                <a:latin typeface="Tahoma"/>
                <a:cs typeface="Tahoma"/>
              </a:rPr>
              <a:t>Would </a:t>
            </a:r>
            <a:r>
              <a:rPr sz="850" dirty="0">
                <a:solidFill>
                  <a:srgbClr val="8597A3"/>
                </a:solidFill>
                <a:latin typeface="Tahoma"/>
                <a:cs typeface="Tahoma"/>
              </a:rPr>
              <a:t>other people </a:t>
            </a:r>
            <a:r>
              <a:rPr sz="850" spc="-5" dirty="0">
                <a:solidFill>
                  <a:srgbClr val="8597A3"/>
                </a:solidFill>
                <a:latin typeface="Tahoma"/>
                <a:cs typeface="Tahoma"/>
              </a:rPr>
              <a:t>support your </a:t>
            </a:r>
            <a:r>
              <a:rPr sz="850" dirty="0">
                <a:solidFill>
                  <a:srgbClr val="8597A3"/>
                </a:solidFill>
                <a:latin typeface="Tahoma"/>
                <a:cs typeface="Tahoma"/>
              </a:rPr>
              <a:t>decision if </a:t>
            </a:r>
            <a:r>
              <a:rPr sz="850" spc="-5" dirty="0">
                <a:solidFill>
                  <a:srgbClr val="8597A3"/>
                </a:solidFill>
                <a:latin typeface="Tahoma"/>
                <a:cs typeface="Tahoma"/>
              </a:rPr>
              <a:t>you told</a:t>
            </a:r>
            <a:r>
              <a:rPr sz="850" dirty="0">
                <a:solidFill>
                  <a:srgbClr val="8597A3"/>
                </a:solidFill>
                <a:latin typeface="Tahoma"/>
                <a:cs typeface="Tahoma"/>
              </a:rPr>
              <a:t> </a:t>
            </a:r>
            <a:r>
              <a:rPr sz="850" spc="-5" dirty="0">
                <a:solidFill>
                  <a:srgbClr val="8597A3"/>
                </a:solidFill>
                <a:latin typeface="Tahoma"/>
                <a:cs typeface="Tahoma"/>
              </a:rPr>
              <a:t>them?</a:t>
            </a:r>
            <a:endParaRPr sz="850" dirty="0">
              <a:latin typeface="Tahoma"/>
              <a:cs typeface="Tahoma"/>
            </a:endParaRPr>
          </a:p>
          <a:p>
            <a:pPr>
              <a:lnSpc>
                <a:spcPct val="100000"/>
              </a:lnSpc>
              <a:spcBef>
                <a:spcPts val="55"/>
              </a:spcBef>
              <a:buClr>
                <a:srgbClr val="00A8B5"/>
              </a:buClr>
              <a:buFont typeface="Tahoma"/>
              <a:buChar char="•"/>
            </a:pPr>
            <a:endParaRPr sz="850" dirty="0">
              <a:latin typeface="Times New Roman"/>
              <a:cs typeface="Times New Roman"/>
            </a:endParaRPr>
          </a:p>
          <a:p>
            <a:pPr marL="120650" indent="-107950">
              <a:lnSpc>
                <a:spcPct val="100000"/>
              </a:lnSpc>
              <a:buClr>
                <a:srgbClr val="00A8B5"/>
              </a:buClr>
              <a:buChar char="•"/>
              <a:tabLst>
                <a:tab pos="120650" algn="l"/>
              </a:tabLst>
            </a:pPr>
            <a:r>
              <a:rPr sz="850" spc="-10" dirty="0">
                <a:solidFill>
                  <a:srgbClr val="8597A3"/>
                </a:solidFill>
                <a:latin typeface="Tahoma"/>
                <a:cs typeface="Tahoma"/>
              </a:rPr>
              <a:t>Would </a:t>
            </a:r>
            <a:r>
              <a:rPr sz="850" spc="-5" dirty="0">
                <a:solidFill>
                  <a:srgbClr val="8597A3"/>
                </a:solidFill>
                <a:latin typeface="Tahoma"/>
                <a:cs typeface="Tahoma"/>
              </a:rPr>
              <a:t>you feel comfortable </a:t>
            </a:r>
            <a:r>
              <a:rPr sz="850" dirty="0">
                <a:solidFill>
                  <a:srgbClr val="8597A3"/>
                </a:solidFill>
                <a:latin typeface="Tahoma"/>
                <a:cs typeface="Tahoma"/>
              </a:rPr>
              <a:t>if </a:t>
            </a:r>
            <a:r>
              <a:rPr sz="850" spc="-5" dirty="0">
                <a:solidFill>
                  <a:srgbClr val="8597A3"/>
                </a:solidFill>
                <a:latin typeface="Tahoma"/>
                <a:cs typeface="Tahoma"/>
              </a:rPr>
              <a:t>you read </a:t>
            </a:r>
            <a:r>
              <a:rPr sz="850" dirty="0">
                <a:solidFill>
                  <a:srgbClr val="8597A3"/>
                </a:solidFill>
                <a:latin typeface="Tahoma"/>
                <a:cs typeface="Tahoma"/>
              </a:rPr>
              <a:t>about </a:t>
            </a:r>
            <a:r>
              <a:rPr sz="850" spc="-5" dirty="0">
                <a:solidFill>
                  <a:srgbClr val="8597A3"/>
                </a:solidFill>
                <a:latin typeface="Tahoma"/>
                <a:cs typeface="Tahoma"/>
              </a:rPr>
              <a:t>your </a:t>
            </a:r>
            <a:r>
              <a:rPr sz="850" dirty="0">
                <a:solidFill>
                  <a:srgbClr val="8597A3"/>
                </a:solidFill>
                <a:latin typeface="Tahoma"/>
                <a:cs typeface="Tahoma"/>
              </a:rPr>
              <a:t>actions in a</a:t>
            </a:r>
            <a:r>
              <a:rPr sz="850" spc="0" dirty="0">
                <a:solidFill>
                  <a:srgbClr val="8597A3"/>
                </a:solidFill>
                <a:latin typeface="Tahoma"/>
                <a:cs typeface="Tahoma"/>
              </a:rPr>
              <a:t> </a:t>
            </a:r>
            <a:r>
              <a:rPr sz="850" dirty="0">
                <a:solidFill>
                  <a:srgbClr val="8597A3"/>
                </a:solidFill>
                <a:latin typeface="Tahoma"/>
                <a:cs typeface="Tahoma"/>
              </a:rPr>
              <a:t>newspaper?</a:t>
            </a:r>
            <a:endParaRPr sz="850" dirty="0">
              <a:latin typeface="Tahoma"/>
              <a:cs typeface="Tahoma"/>
            </a:endParaRPr>
          </a:p>
          <a:p>
            <a:pPr marL="12700" marR="5080">
              <a:lnSpc>
                <a:spcPct val="117700"/>
              </a:lnSpc>
              <a:spcBef>
                <a:spcPts val="850"/>
              </a:spcBef>
            </a:pPr>
            <a:r>
              <a:rPr sz="850" spc="-5" dirty="0">
                <a:solidFill>
                  <a:srgbClr val="8597A3"/>
                </a:solidFill>
                <a:latin typeface="Tahoma"/>
                <a:cs typeface="Tahoma"/>
              </a:rPr>
              <a:t>If you hesitated when </a:t>
            </a:r>
            <a:r>
              <a:rPr sz="850" dirty="0" smtClean="0">
                <a:solidFill>
                  <a:srgbClr val="8597A3"/>
                </a:solidFill>
                <a:latin typeface="Tahoma"/>
                <a:cs typeface="Tahoma"/>
              </a:rPr>
              <a:t>answering</a:t>
            </a:r>
            <a:r>
              <a:rPr lang="en-GB" sz="850" dirty="0" smtClean="0">
                <a:solidFill>
                  <a:srgbClr val="8597A3"/>
                </a:solidFill>
                <a:latin typeface="Tahoma"/>
                <a:cs typeface="Tahoma"/>
              </a:rPr>
              <a:t> these,</a:t>
            </a:r>
            <a:r>
              <a:rPr sz="850" dirty="0" smtClean="0">
                <a:solidFill>
                  <a:srgbClr val="8597A3"/>
                </a:solidFill>
                <a:latin typeface="Tahoma"/>
                <a:cs typeface="Tahoma"/>
              </a:rPr>
              <a:t> </a:t>
            </a:r>
            <a:r>
              <a:rPr sz="850" dirty="0">
                <a:solidFill>
                  <a:srgbClr val="8597A3"/>
                </a:solidFill>
                <a:latin typeface="Tahoma"/>
                <a:cs typeface="Tahoma"/>
              </a:rPr>
              <a:t>or </a:t>
            </a:r>
            <a:r>
              <a:rPr sz="850" spc="-5" dirty="0">
                <a:solidFill>
                  <a:srgbClr val="8597A3"/>
                </a:solidFill>
                <a:latin typeface="Tahoma"/>
                <a:cs typeface="Tahoma"/>
              </a:rPr>
              <a:t>your </a:t>
            </a:r>
            <a:r>
              <a:rPr sz="850" dirty="0">
                <a:solidFill>
                  <a:srgbClr val="8597A3"/>
                </a:solidFill>
                <a:latin typeface="Tahoma"/>
                <a:cs typeface="Tahoma"/>
              </a:rPr>
              <a:t>answer </a:t>
            </a:r>
            <a:r>
              <a:rPr sz="850" spc="-5" dirty="0">
                <a:solidFill>
                  <a:srgbClr val="8597A3"/>
                </a:solidFill>
                <a:latin typeface="Tahoma"/>
                <a:cs typeface="Tahoma"/>
              </a:rPr>
              <a:t>to any </a:t>
            </a:r>
            <a:r>
              <a:rPr sz="850" dirty="0">
                <a:solidFill>
                  <a:srgbClr val="8597A3"/>
                </a:solidFill>
                <a:latin typeface="Tahoma"/>
                <a:cs typeface="Tahoma"/>
              </a:rPr>
              <a:t>of </a:t>
            </a:r>
            <a:r>
              <a:rPr sz="850" spc="-5" dirty="0">
                <a:solidFill>
                  <a:srgbClr val="8597A3"/>
                </a:solidFill>
                <a:latin typeface="Tahoma"/>
                <a:cs typeface="Tahoma"/>
              </a:rPr>
              <a:t>these </a:t>
            </a:r>
            <a:r>
              <a:rPr sz="850" dirty="0">
                <a:solidFill>
                  <a:srgbClr val="8597A3"/>
                </a:solidFill>
                <a:latin typeface="Tahoma"/>
                <a:cs typeface="Tahoma"/>
              </a:rPr>
              <a:t>questions is </a:t>
            </a:r>
            <a:r>
              <a:rPr sz="850" spc="-20" dirty="0">
                <a:solidFill>
                  <a:srgbClr val="8597A3"/>
                </a:solidFill>
                <a:latin typeface="Tahoma"/>
                <a:cs typeface="Tahoma"/>
              </a:rPr>
              <a:t>‘no’, </a:t>
            </a:r>
            <a:r>
              <a:rPr sz="850" dirty="0" smtClean="0">
                <a:solidFill>
                  <a:srgbClr val="8597A3"/>
                </a:solidFill>
                <a:latin typeface="Tahoma"/>
                <a:cs typeface="Tahoma"/>
              </a:rPr>
              <a:t>don’t </a:t>
            </a:r>
            <a:r>
              <a:rPr sz="850" dirty="0">
                <a:solidFill>
                  <a:srgbClr val="8597A3"/>
                </a:solidFill>
                <a:latin typeface="Tahoma"/>
                <a:cs typeface="Tahoma"/>
              </a:rPr>
              <a:t>do</a:t>
            </a:r>
            <a:r>
              <a:rPr sz="850" spc="-10" dirty="0">
                <a:solidFill>
                  <a:srgbClr val="8597A3"/>
                </a:solidFill>
                <a:latin typeface="Tahoma"/>
                <a:cs typeface="Tahoma"/>
              </a:rPr>
              <a:t> </a:t>
            </a:r>
            <a:r>
              <a:rPr sz="850" spc="-5" dirty="0">
                <a:solidFill>
                  <a:srgbClr val="8597A3"/>
                </a:solidFill>
                <a:latin typeface="Tahoma"/>
                <a:cs typeface="Tahoma"/>
              </a:rPr>
              <a:t>it.</a:t>
            </a:r>
            <a:endParaRPr sz="850" dirty="0">
              <a:latin typeface="Tahoma"/>
              <a:cs typeface="Tahoma"/>
            </a:endParaRPr>
          </a:p>
        </p:txBody>
      </p:sp>
      <p:sp>
        <p:nvSpPr>
          <p:cNvPr id="16" name="object 16"/>
          <p:cNvSpPr/>
          <p:nvPr/>
        </p:nvSpPr>
        <p:spPr>
          <a:xfrm>
            <a:off x="1844996" y="4433798"/>
            <a:ext cx="8847455" cy="3126740"/>
          </a:xfrm>
          <a:custGeom>
            <a:avLst/>
            <a:gdLst/>
            <a:ahLst/>
            <a:cxnLst/>
            <a:rect l="l" t="t" r="r" b="b"/>
            <a:pathLst>
              <a:path w="8847455" h="3126740">
                <a:moveTo>
                  <a:pt x="8846997" y="0"/>
                </a:moveTo>
                <a:lnTo>
                  <a:pt x="0" y="3126206"/>
                </a:lnTo>
                <a:lnTo>
                  <a:pt x="8846997" y="532434"/>
                </a:lnTo>
                <a:lnTo>
                  <a:pt x="8846997" y="0"/>
                </a:lnTo>
                <a:close/>
              </a:path>
            </a:pathLst>
          </a:custGeom>
          <a:solidFill>
            <a:srgbClr val="00A8B5"/>
          </a:solidFill>
        </p:spPr>
        <p:txBody>
          <a:bodyPr wrap="square" lIns="0" tIns="0" rIns="0" bIns="0" rtlCol="0"/>
          <a:lstStyle/>
          <a:p>
            <a:endParaRPr/>
          </a:p>
        </p:txBody>
      </p:sp>
      <p:sp>
        <p:nvSpPr>
          <p:cNvPr id="17" name="object 17"/>
          <p:cNvSpPr/>
          <p:nvPr/>
        </p:nvSpPr>
        <p:spPr>
          <a:xfrm>
            <a:off x="5141738" y="5238013"/>
            <a:ext cx="5152390" cy="2322195"/>
          </a:xfrm>
          <a:custGeom>
            <a:avLst/>
            <a:gdLst/>
            <a:ahLst/>
            <a:cxnLst/>
            <a:rect l="l" t="t" r="r" b="b"/>
            <a:pathLst>
              <a:path w="5152390" h="2322195">
                <a:moveTo>
                  <a:pt x="0" y="0"/>
                </a:moveTo>
                <a:lnTo>
                  <a:pt x="4324845" y="2321991"/>
                </a:lnTo>
                <a:lnTo>
                  <a:pt x="5152250" y="2321991"/>
                </a:lnTo>
                <a:lnTo>
                  <a:pt x="0" y="0"/>
                </a:lnTo>
                <a:close/>
              </a:path>
            </a:pathLst>
          </a:custGeom>
          <a:solidFill>
            <a:srgbClr val="8597A3"/>
          </a:solidFill>
        </p:spPr>
        <p:txBody>
          <a:bodyPr wrap="square" lIns="0" tIns="0" rIns="0" bIns="0" rtlCol="0"/>
          <a:lstStyle/>
          <a:p>
            <a:endParaRPr/>
          </a:p>
        </p:txBody>
      </p:sp>
      <p:sp>
        <p:nvSpPr>
          <p:cNvPr id="18" name="object 18"/>
          <p:cNvSpPr txBox="1"/>
          <p:nvPr/>
        </p:nvSpPr>
        <p:spPr>
          <a:xfrm>
            <a:off x="7513150" y="5699415"/>
            <a:ext cx="2700020" cy="823594"/>
          </a:xfrm>
          <a:prstGeom prst="rect">
            <a:avLst/>
          </a:prstGeom>
        </p:spPr>
        <p:txBody>
          <a:bodyPr vert="horz" wrap="square" lIns="0" tIns="12700" rIns="0" bIns="0" rtlCol="0">
            <a:spAutoFit/>
          </a:bodyPr>
          <a:lstStyle/>
          <a:p>
            <a:pPr marL="704215" marR="5080" indent="877569">
              <a:lnSpc>
                <a:spcPct val="100000"/>
              </a:lnSpc>
              <a:spcBef>
                <a:spcPts val="100"/>
              </a:spcBef>
            </a:pPr>
            <a:r>
              <a:rPr sz="1000" b="1" spc="75" dirty="0">
                <a:solidFill>
                  <a:srgbClr val="8597A3"/>
                </a:solidFill>
                <a:latin typeface="Tahoma"/>
                <a:cs typeface="Tahoma"/>
              </a:rPr>
              <a:t>‘INTEGRITY </a:t>
            </a:r>
            <a:r>
              <a:rPr sz="1000" b="1" spc="40" dirty="0">
                <a:solidFill>
                  <a:srgbClr val="8597A3"/>
                </a:solidFill>
                <a:latin typeface="Tahoma"/>
                <a:cs typeface="Tahoma"/>
              </a:rPr>
              <a:t>IS  </a:t>
            </a:r>
            <a:r>
              <a:rPr sz="1000" b="1" spc="65" dirty="0">
                <a:solidFill>
                  <a:srgbClr val="8597A3"/>
                </a:solidFill>
                <a:latin typeface="Tahoma"/>
                <a:cs typeface="Tahoma"/>
              </a:rPr>
              <a:t>DOING </a:t>
            </a:r>
            <a:r>
              <a:rPr sz="1000" b="1" spc="55" dirty="0">
                <a:solidFill>
                  <a:srgbClr val="8597A3"/>
                </a:solidFill>
                <a:latin typeface="Tahoma"/>
                <a:cs typeface="Tahoma"/>
              </a:rPr>
              <a:t>THE </a:t>
            </a:r>
            <a:r>
              <a:rPr sz="1000" b="1" spc="65" dirty="0">
                <a:solidFill>
                  <a:srgbClr val="8597A3"/>
                </a:solidFill>
                <a:latin typeface="Tahoma"/>
                <a:cs typeface="Tahoma"/>
              </a:rPr>
              <a:t>RIGHT</a:t>
            </a:r>
            <a:r>
              <a:rPr sz="1000" b="1" spc="100" dirty="0">
                <a:solidFill>
                  <a:srgbClr val="8597A3"/>
                </a:solidFill>
                <a:latin typeface="Tahoma"/>
                <a:cs typeface="Tahoma"/>
              </a:rPr>
              <a:t> </a:t>
            </a:r>
            <a:r>
              <a:rPr sz="1000" b="1" spc="75" dirty="0">
                <a:solidFill>
                  <a:srgbClr val="8597A3"/>
                </a:solidFill>
                <a:latin typeface="Tahoma"/>
                <a:cs typeface="Tahoma"/>
              </a:rPr>
              <a:t>THING,</a:t>
            </a:r>
            <a:r>
              <a:rPr sz="1000" b="1" spc="-195" dirty="0">
                <a:solidFill>
                  <a:srgbClr val="8597A3"/>
                </a:solidFill>
                <a:latin typeface="Tahoma"/>
                <a:cs typeface="Tahoma"/>
              </a:rPr>
              <a:t> </a:t>
            </a:r>
            <a:endParaRPr sz="1000">
              <a:latin typeface="Tahoma"/>
              <a:cs typeface="Tahoma"/>
            </a:endParaRPr>
          </a:p>
          <a:p>
            <a:pPr marL="12700">
              <a:lnSpc>
                <a:spcPct val="100000"/>
              </a:lnSpc>
            </a:pPr>
            <a:r>
              <a:rPr sz="1000" b="1" spc="60" dirty="0">
                <a:solidFill>
                  <a:srgbClr val="8597A3"/>
                </a:solidFill>
                <a:latin typeface="Tahoma"/>
                <a:cs typeface="Tahoma"/>
              </a:rPr>
              <a:t>EVEN </a:t>
            </a:r>
            <a:r>
              <a:rPr sz="1000" b="1" spc="75" dirty="0">
                <a:solidFill>
                  <a:srgbClr val="8597A3"/>
                </a:solidFill>
                <a:latin typeface="Tahoma"/>
                <a:cs typeface="Tahoma"/>
              </a:rPr>
              <a:t>WHEN </a:t>
            </a:r>
            <a:r>
              <a:rPr sz="1000" b="1" spc="50" dirty="0">
                <a:solidFill>
                  <a:srgbClr val="8597A3"/>
                </a:solidFill>
                <a:latin typeface="Tahoma"/>
                <a:cs typeface="Tahoma"/>
              </a:rPr>
              <a:t>NO  </a:t>
            </a:r>
            <a:r>
              <a:rPr sz="1000" b="1" spc="55" dirty="0">
                <a:solidFill>
                  <a:srgbClr val="8597A3"/>
                </a:solidFill>
                <a:latin typeface="Tahoma"/>
                <a:cs typeface="Tahoma"/>
              </a:rPr>
              <a:t>ONE  </a:t>
            </a:r>
            <a:r>
              <a:rPr sz="1000" b="1" spc="40" dirty="0">
                <a:solidFill>
                  <a:srgbClr val="8597A3"/>
                </a:solidFill>
                <a:latin typeface="Tahoma"/>
                <a:cs typeface="Tahoma"/>
              </a:rPr>
              <a:t>IS</a:t>
            </a:r>
            <a:r>
              <a:rPr sz="1000" b="1" spc="25" dirty="0">
                <a:solidFill>
                  <a:srgbClr val="8597A3"/>
                </a:solidFill>
                <a:latin typeface="Tahoma"/>
                <a:cs typeface="Tahoma"/>
              </a:rPr>
              <a:t> </a:t>
            </a:r>
            <a:r>
              <a:rPr sz="1000" b="1" spc="75" dirty="0">
                <a:solidFill>
                  <a:srgbClr val="8597A3"/>
                </a:solidFill>
                <a:latin typeface="Tahoma"/>
                <a:cs typeface="Tahoma"/>
              </a:rPr>
              <a:t>WATCHING’</a:t>
            </a:r>
            <a:r>
              <a:rPr sz="1000" b="1" spc="-195" dirty="0">
                <a:solidFill>
                  <a:srgbClr val="8597A3"/>
                </a:solidFill>
                <a:latin typeface="Tahoma"/>
                <a:cs typeface="Tahoma"/>
              </a:rPr>
              <a:t> </a:t>
            </a:r>
            <a:endParaRPr sz="1000">
              <a:latin typeface="Tahoma"/>
              <a:cs typeface="Tahoma"/>
            </a:endParaRPr>
          </a:p>
          <a:p>
            <a:pPr marL="1634489" marR="15875" indent="467359">
              <a:lnSpc>
                <a:spcPct val="100000"/>
              </a:lnSpc>
              <a:spcBef>
                <a:spcPts val="280"/>
              </a:spcBef>
            </a:pPr>
            <a:r>
              <a:rPr sz="1000" spc="-5" dirty="0">
                <a:solidFill>
                  <a:srgbClr val="8597A3"/>
                </a:solidFill>
                <a:latin typeface="Tahoma"/>
                <a:cs typeface="Tahoma"/>
              </a:rPr>
              <a:t>C.S.</a:t>
            </a:r>
            <a:r>
              <a:rPr sz="1000" spc="-85" dirty="0">
                <a:solidFill>
                  <a:srgbClr val="8597A3"/>
                </a:solidFill>
                <a:latin typeface="Tahoma"/>
                <a:cs typeface="Tahoma"/>
              </a:rPr>
              <a:t> </a:t>
            </a:r>
            <a:r>
              <a:rPr sz="1000" dirty="0">
                <a:solidFill>
                  <a:srgbClr val="8597A3"/>
                </a:solidFill>
                <a:latin typeface="Tahoma"/>
                <a:cs typeface="Tahoma"/>
              </a:rPr>
              <a:t>Lewis  </a:t>
            </a:r>
            <a:r>
              <a:rPr sz="1000" spc="-10" dirty="0">
                <a:solidFill>
                  <a:srgbClr val="8597A3"/>
                </a:solidFill>
                <a:latin typeface="Tahoma"/>
                <a:cs typeface="Tahoma"/>
              </a:rPr>
              <a:t>Writer </a:t>
            </a:r>
            <a:r>
              <a:rPr sz="1000" dirty="0">
                <a:solidFill>
                  <a:srgbClr val="8597A3"/>
                </a:solidFill>
                <a:latin typeface="Tahoma"/>
                <a:cs typeface="Tahoma"/>
              </a:rPr>
              <a:t>and</a:t>
            </a:r>
            <a:r>
              <a:rPr sz="1000" spc="-60" dirty="0">
                <a:solidFill>
                  <a:srgbClr val="8597A3"/>
                </a:solidFill>
                <a:latin typeface="Tahoma"/>
                <a:cs typeface="Tahoma"/>
              </a:rPr>
              <a:t> </a:t>
            </a:r>
            <a:r>
              <a:rPr sz="1000" spc="-5" dirty="0">
                <a:solidFill>
                  <a:srgbClr val="8597A3"/>
                </a:solidFill>
                <a:latin typeface="Tahoma"/>
                <a:cs typeface="Tahoma"/>
              </a:rPr>
              <a:t>Scholar</a:t>
            </a:r>
            <a:endParaRPr sz="1000">
              <a:latin typeface="Tahoma"/>
              <a:cs typeface="Tahoma"/>
            </a:endParaRPr>
          </a:p>
        </p:txBody>
      </p:sp>
      <p:sp>
        <p:nvSpPr>
          <p:cNvPr id="19" name="object 19"/>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0" name="object 20"/>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6</a:t>
            </a:fld>
            <a:endParaRPr dirty="0">
              <a:solidFill>
                <a:srgbClr val="FFFFFF"/>
              </a:solidFill>
            </a:endParaRPr>
          </a:p>
        </p:txBody>
      </p:sp>
      <p:sp>
        <p:nvSpPr>
          <p:cNvPr id="21" name="TextBox 20"/>
          <p:cNvSpPr txBox="1"/>
          <p:nvPr/>
        </p:nvSpPr>
        <p:spPr>
          <a:xfrm>
            <a:off x="10190480" y="7160348"/>
            <a:ext cx="33782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6</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09398" y="1692008"/>
            <a:ext cx="4782604" cy="47339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4" name="object 4"/>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5" name="object 5"/>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6" name="object 6"/>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7" name="object 7"/>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8" name="object 8"/>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9" name="object 9"/>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0" name="object 10"/>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1" name="object 11"/>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2" name="object 12"/>
          <p:cNvSpPr txBox="1">
            <a:spLocks noGrp="1"/>
          </p:cNvSpPr>
          <p:nvPr>
            <p:ph type="title"/>
          </p:nvPr>
        </p:nvSpPr>
        <p:spPr>
          <a:xfrm>
            <a:off x="491300" y="995570"/>
            <a:ext cx="4743450" cy="391160"/>
          </a:xfrm>
          <a:prstGeom prst="rect">
            <a:avLst/>
          </a:prstGeom>
        </p:spPr>
        <p:txBody>
          <a:bodyPr vert="horz" wrap="square" lIns="0" tIns="12700" rIns="0" bIns="0" rtlCol="0">
            <a:spAutoFit/>
          </a:bodyPr>
          <a:lstStyle/>
          <a:p>
            <a:pPr marL="12700">
              <a:lnSpc>
                <a:spcPct val="100000"/>
              </a:lnSpc>
              <a:spcBef>
                <a:spcPts val="100"/>
              </a:spcBef>
            </a:pPr>
            <a:r>
              <a:rPr dirty="0"/>
              <a:t>What’s expected </a:t>
            </a:r>
            <a:r>
              <a:rPr spc="-5" dirty="0"/>
              <a:t>of</a:t>
            </a:r>
            <a:r>
              <a:rPr spc="-95" dirty="0"/>
              <a:t> </a:t>
            </a:r>
            <a:r>
              <a:rPr dirty="0"/>
              <a:t>managers?</a:t>
            </a:r>
          </a:p>
        </p:txBody>
      </p:sp>
      <p:sp>
        <p:nvSpPr>
          <p:cNvPr id="13" name="object 13"/>
          <p:cNvSpPr txBox="1"/>
          <p:nvPr/>
        </p:nvSpPr>
        <p:spPr>
          <a:xfrm>
            <a:off x="664999" y="1623168"/>
            <a:ext cx="4331970" cy="3308350"/>
          </a:xfrm>
          <a:prstGeom prst="rect">
            <a:avLst/>
          </a:prstGeom>
        </p:spPr>
        <p:txBody>
          <a:bodyPr vert="horz" wrap="square" lIns="0" tIns="12700" rIns="0" bIns="0" rtlCol="0">
            <a:spAutoFit/>
          </a:bodyPr>
          <a:lstStyle/>
          <a:p>
            <a:pPr marL="12700" marR="395605">
              <a:lnSpc>
                <a:spcPct val="111100"/>
              </a:lnSpc>
              <a:spcBef>
                <a:spcPts val="100"/>
              </a:spcBef>
            </a:pPr>
            <a:r>
              <a:rPr sz="1200" dirty="0">
                <a:solidFill>
                  <a:srgbClr val="8597A3"/>
                </a:solidFill>
                <a:latin typeface="Tahoma"/>
                <a:cs typeface="Tahoma"/>
              </a:rPr>
              <a:t>Our leaders </a:t>
            </a:r>
            <a:r>
              <a:rPr sz="1200" spc="-5" dirty="0">
                <a:solidFill>
                  <a:srgbClr val="8597A3"/>
                </a:solidFill>
                <a:latin typeface="Tahoma"/>
                <a:cs typeface="Tahoma"/>
              </a:rPr>
              <a:t>should </a:t>
            </a:r>
            <a:r>
              <a:rPr sz="1200" spc="-10" dirty="0">
                <a:solidFill>
                  <a:srgbClr val="8597A3"/>
                </a:solidFill>
                <a:latin typeface="Tahoma"/>
                <a:cs typeface="Tahoma"/>
              </a:rPr>
              <a:t>embrace </a:t>
            </a:r>
            <a:r>
              <a:rPr sz="1200" dirty="0">
                <a:solidFill>
                  <a:srgbClr val="8597A3"/>
                </a:solidFill>
                <a:latin typeface="Tahoma"/>
                <a:cs typeface="Tahoma"/>
              </a:rPr>
              <a:t>our purpose and </a:t>
            </a:r>
            <a:r>
              <a:rPr sz="1200" spc="-5" dirty="0">
                <a:solidFill>
                  <a:srgbClr val="8597A3"/>
                </a:solidFill>
                <a:latin typeface="Tahoma"/>
                <a:cs typeface="Tahoma"/>
              </a:rPr>
              <a:t>behaviours,  </a:t>
            </a:r>
            <a:r>
              <a:rPr sz="1200" spc="-10" dirty="0">
                <a:solidFill>
                  <a:srgbClr val="8597A3"/>
                </a:solidFill>
                <a:latin typeface="Tahoma"/>
                <a:cs typeface="Tahoma"/>
              </a:rPr>
              <a:t>execute </a:t>
            </a:r>
            <a:r>
              <a:rPr sz="1200" dirty="0">
                <a:solidFill>
                  <a:srgbClr val="8597A3"/>
                </a:solidFill>
                <a:latin typeface="Tahoma"/>
                <a:cs typeface="Tahoma"/>
              </a:rPr>
              <a:t>our </a:t>
            </a:r>
            <a:r>
              <a:rPr sz="1200" spc="-15" dirty="0">
                <a:solidFill>
                  <a:srgbClr val="8597A3"/>
                </a:solidFill>
                <a:latin typeface="Tahoma"/>
                <a:cs typeface="Tahoma"/>
              </a:rPr>
              <a:t>strategy, </a:t>
            </a:r>
            <a:r>
              <a:rPr sz="1200" dirty="0">
                <a:solidFill>
                  <a:srgbClr val="8597A3"/>
                </a:solidFill>
                <a:latin typeface="Tahoma"/>
                <a:cs typeface="Tahoma"/>
              </a:rPr>
              <a:t>lead </a:t>
            </a:r>
            <a:r>
              <a:rPr sz="1200" spc="-5" dirty="0">
                <a:solidFill>
                  <a:srgbClr val="8597A3"/>
                </a:solidFill>
                <a:latin typeface="Tahoma"/>
                <a:cs typeface="Tahoma"/>
              </a:rPr>
              <a:t>by example </a:t>
            </a:r>
            <a:r>
              <a:rPr sz="1200" dirty="0">
                <a:solidFill>
                  <a:srgbClr val="8597A3"/>
                </a:solidFill>
                <a:latin typeface="Tahoma"/>
                <a:cs typeface="Tahoma"/>
              </a:rPr>
              <a:t>and </a:t>
            </a:r>
            <a:r>
              <a:rPr sz="1200" spc="-5" dirty="0">
                <a:solidFill>
                  <a:srgbClr val="8597A3"/>
                </a:solidFill>
                <a:latin typeface="Tahoma"/>
                <a:cs typeface="Tahoma"/>
              </a:rPr>
              <a:t>deliver </a:t>
            </a:r>
            <a:r>
              <a:rPr sz="1200" dirty="0">
                <a:solidFill>
                  <a:srgbClr val="8597A3"/>
                </a:solidFill>
                <a:latin typeface="Tahoma"/>
                <a:cs typeface="Tahoma"/>
              </a:rPr>
              <a:t>on </a:t>
            </a:r>
            <a:r>
              <a:rPr sz="1200" spc="-5" dirty="0">
                <a:solidFill>
                  <a:srgbClr val="8597A3"/>
                </a:solidFill>
                <a:latin typeface="Tahoma"/>
                <a:cs typeface="Tahoma"/>
              </a:rPr>
              <a:t>their  promises:</a:t>
            </a:r>
            <a:endParaRPr sz="1200" dirty="0">
              <a:latin typeface="Tahoma"/>
              <a:cs typeface="Tahoma"/>
            </a:endParaRPr>
          </a:p>
          <a:p>
            <a:pPr marL="120650" marR="107950" indent="-107950" algn="just">
              <a:lnSpc>
                <a:spcPct val="117700"/>
              </a:lnSpc>
              <a:spcBef>
                <a:spcPts val="780"/>
              </a:spcBef>
              <a:buClr>
                <a:srgbClr val="00A8B5"/>
              </a:buClr>
              <a:buChar char="•"/>
              <a:tabLst>
                <a:tab pos="120650" algn="l"/>
              </a:tabLst>
            </a:pPr>
            <a:r>
              <a:rPr sz="850" dirty="0">
                <a:solidFill>
                  <a:srgbClr val="8597A3"/>
                </a:solidFill>
                <a:latin typeface="Tahoma"/>
                <a:cs typeface="Tahoma"/>
              </a:rPr>
              <a:t>Lead </a:t>
            </a:r>
            <a:r>
              <a:rPr sz="850" spc="-5" dirty="0">
                <a:solidFill>
                  <a:srgbClr val="8597A3"/>
                </a:solidFill>
                <a:latin typeface="Tahoma"/>
                <a:cs typeface="Tahoma"/>
              </a:rPr>
              <a:t>by example, we ‘walk the </a:t>
            </a:r>
            <a:r>
              <a:rPr sz="850" spc="-20" dirty="0">
                <a:solidFill>
                  <a:srgbClr val="8597A3"/>
                </a:solidFill>
                <a:latin typeface="Tahoma"/>
                <a:cs typeface="Tahoma"/>
              </a:rPr>
              <a:t>walk’, </a:t>
            </a:r>
            <a:r>
              <a:rPr sz="850" spc="-5" dirty="0">
                <a:solidFill>
                  <a:srgbClr val="8597A3"/>
                </a:solidFill>
                <a:latin typeface="Tahoma"/>
                <a:cs typeface="Tahoma"/>
              </a:rPr>
              <a:t>we </a:t>
            </a:r>
            <a:r>
              <a:rPr sz="850" dirty="0">
                <a:solidFill>
                  <a:srgbClr val="8597A3"/>
                </a:solidFill>
                <a:latin typeface="Tahoma"/>
                <a:cs typeface="Tahoma"/>
              </a:rPr>
              <a:t>don’t just ‘talk </a:t>
            </a:r>
            <a:r>
              <a:rPr sz="850" spc="-5" dirty="0">
                <a:solidFill>
                  <a:srgbClr val="8597A3"/>
                </a:solidFill>
                <a:latin typeface="Tahoma"/>
                <a:cs typeface="Tahoma"/>
              </a:rPr>
              <a:t>the </a:t>
            </a:r>
            <a:r>
              <a:rPr sz="850" spc="-20" dirty="0">
                <a:solidFill>
                  <a:srgbClr val="8597A3"/>
                </a:solidFill>
                <a:latin typeface="Tahoma"/>
                <a:cs typeface="Tahoma"/>
              </a:rPr>
              <a:t>talk’. We </a:t>
            </a:r>
            <a:r>
              <a:rPr sz="850" dirty="0">
                <a:solidFill>
                  <a:srgbClr val="8597A3"/>
                </a:solidFill>
                <a:latin typeface="Tahoma"/>
                <a:cs typeface="Tahoma"/>
              </a:rPr>
              <a:t>act </a:t>
            </a:r>
            <a:r>
              <a:rPr sz="850" spc="-5" dirty="0">
                <a:solidFill>
                  <a:srgbClr val="8597A3"/>
                </a:solidFill>
                <a:latin typeface="Tahoma"/>
                <a:cs typeface="Tahoma"/>
              </a:rPr>
              <a:t>with integrity  </a:t>
            </a:r>
            <a:r>
              <a:rPr sz="850" dirty="0">
                <a:solidFill>
                  <a:srgbClr val="8597A3"/>
                </a:solidFill>
                <a:latin typeface="Tahoma"/>
                <a:cs typeface="Tahoma"/>
              </a:rPr>
              <a:t>and </a:t>
            </a:r>
            <a:r>
              <a:rPr sz="850" spc="-5" dirty="0">
                <a:solidFill>
                  <a:srgbClr val="8597A3"/>
                </a:solidFill>
                <a:latin typeface="Tahoma"/>
                <a:cs typeface="Tahoma"/>
              </a:rPr>
              <a:t>trust that </a:t>
            </a:r>
            <a:r>
              <a:rPr sz="850" dirty="0">
                <a:solidFill>
                  <a:srgbClr val="8597A3"/>
                </a:solidFill>
                <a:latin typeface="Tahoma"/>
                <a:cs typeface="Tahoma"/>
              </a:rPr>
              <a:t>our </a:t>
            </a:r>
            <a:r>
              <a:rPr sz="850" spc="-5" dirty="0">
                <a:solidFill>
                  <a:srgbClr val="8597A3"/>
                </a:solidFill>
                <a:latin typeface="Tahoma"/>
                <a:cs typeface="Tahoma"/>
              </a:rPr>
              <a:t>team want to </a:t>
            </a:r>
            <a:r>
              <a:rPr sz="850" dirty="0">
                <a:solidFill>
                  <a:srgbClr val="8597A3"/>
                </a:solidFill>
                <a:latin typeface="Tahoma"/>
                <a:cs typeface="Tahoma"/>
              </a:rPr>
              <a:t>do </a:t>
            </a:r>
            <a:r>
              <a:rPr sz="850" spc="-5" dirty="0">
                <a:solidFill>
                  <a:srgbClr val="8597A3"/>
                </a:solidFill>
                <a:latin typeface="Tahoma"/>
                <a:cs typeface="Tahoma"/>
              </a:rPr>
              <a:t>the right thing. </a:t>
            </a:r>
            <a:r>
              <a:rPr sz="850" spc="-20" dirty="0">
                <a:solidFill>
                  <a:srgbClr val="8597A3"/>
                </a:solidFill>
                <a:latin typeface="Tahoma"/>
                <a:cs typeface="Tahoma"/>
              </a:rPr>
              <a:t>We </a:t>
            </a:r>
            <a:r>
              <a:rPr sz="850" dirty="0">
                <a:solidFill>
                  <a:srgbClr val="8597A3"/>
                </a:solidFill>
                <a:latin typeface="Tahoma"/>
                <a:cs typeface="Tahoma"/>
              </a:rPr>
              <a:t>help </a:t>
            </a:r>
            <a:r>
              <a:rPr sz="850" spc="-5" dirty="0">
                <a:solidFill>
                  <a:srgbClr val="8597A3"/>
                </a:solidFill>
                <a:latin typeface="Tahoma"/>
                <a:cs typeface="Tahoma"/>
              </a:rPr>
              <a:t>them to </a:t>
            </a:r>
            <a:r>
              <a:rPr sz="850" dirty="0">
                <a:solidFill>
                  <a:srgbClr val="8597A3"/>
                </a:solidFill>
                <a:latin typeface="Tahoma"/>
                <a:cs typeface="Tahoma"/>
              </a:rPr>
              <a:t>do </a:t>
            </a:r>
            <a:r>
              <a:rPr sz="850" spc="-5" dirty="0">
                <a:solidFill>
                  <a:srgbClr val="8597A3"/>
                </a:solidFill>
                <a:latin typeface="Tahoma"/>
                <a:cs typeface="Tahoma"/>
              </a:rPr>
              <a:t>so </a:t>
            </a:r>
            <a:r>
              <a:rPr sz="850" dirty="0">
                <a:solidFill>
                  <a:srgbClr val="8597A3"/>
                </a:solidFill>
                <a:latin typeface="Tahoma"/>
                <a:cs typeface="Tahoma"/>
              </a:rPr>
              <a:t>in </a:t>
            </a:r>
            <a:r>
              <a:rPr sz="850" spc="-5" dirty="0">
                <a:solidFill>
                  <a:srgbClr val="8597A3"/>
                </a:solidFill>
                <a:latin typeface="Tahoma"/>
                <a:cs typeface="Tahoma"/>
              </a:rPr>
              <a:t>the right  </a:t>
            </a:r>
            <a:r>
              <a:rPr sz="850" spc="-45" dirty="0">
                <a:solidFill>
                  <a:srgbClr val="8597A3"/>
                </a:solidFill>
                <a:latin typeface="Tahoma"/>
                <a:cs typeface="Tahoma"/>
              </a:rPr>
              <a:t>way.</a:t>
            </a:r>
            <a:endParaRPr sz="850" dirty="0">
              <a:latin typeface="Tahoma"/>
              <a:cs typeface="Tahoma"/>
            </a:endParaRPr>
          </a:p>
          <a:p>
            <a:pPr marL="120650" indent="-107950">
              <a:lnSpc>
                <a:spcPct val="100000"/>
              </a:lnSpc>
              <a:spcBef>
                <a:spcPts val="459"/>
              </a:spcBef>
              <a:buClr>
                <a:srgbClr val="00A8B5"/>
              </a:buClr>
              <a:buChar char="•"/>
              <a:tabLst>
                <a:tab pos="120650" algn="l"/>
              </a:tabLst>
            </a:pPr>
            <a:r>
              <a:rPr sz="850" spc="-25" dirty="0">
                <a:solidFill>
                  <a:srgbClr val="8597A3"/>
                </a:solidFill>
                <a:latin typeface="Tahoma"/>
                <a:cs typeface="Tahoma"/>
              </a:rPr>
              <a:t>Talk </a:t>
            </a:r>
            <a:r>
              <a:rPr sz="850" spc="-5" dirty="0">
                <a:solidFill>
                  <a:srgbClr val="8597A3"/>
                </a:solidFill>
                <a:latin typeface="Tahoma"/>
                <a:cs typeface="Tahoma"/>
              </a:rPr>
              <a:t>with </a:t>
            </a:r>
            <a:r>
              <a:rPr sz="850" dirty="0">
                <a:solidFill>
                  <a:srgbClr val="8597A3"/>
                </a:solidFill>
                <a:latin typeface="Tahoma"/>
                <a:cs typeface="Tahoma"/>
              </a:rPr>
              <a:t>our </a:t>
            </a:r>
            <a:r>
              <a:rPr sz="850" spc="-5" dirty="0">
                <a:solidFill>
                  <a:srgbClr val="8597A3"/>
                </a:solidFill>
                <a:latin typeface="Tahoma"/>
                <a:cs typeface="Tahoma"/>
              </a:rPr>
              <a:t>team </a:t>
            </a:r>
            <a:r>
              <a:rPr sz="850" dirty="0">
                <a:solidFill>
                  <a:srgbClr val="8597A3"/>
                </a:solidFill>
                <a:latin typeface="Tahoma"/>
                <a:cs typeface="Tahoma"/>
              </a:rPr>
              <a:t>about </a:t>
            </a:r>
            <a:r>
              <a:rPr sz="850" spc="-5" dirty="0">
                <a:solidFill>
                  <a:srgbClr val="8597A3"/>
                </a:solidFill>
                <a:latin typeface="Tahoma"/>
                <a:cs typeface="Tahoma"/>
              </a:rPr>
              <a:t>ethics </a:t>
            </a:r>
            <a:r>
              <a:rPr sz="850" dirty="0">
                <a:solidFill>
                  <a:srgbClr val="8597A3"/>
                </a:solidFill>
                <a:latin typeface="Tahoma"/>
                <a:cs typeface="Tahoma"/>
              </a:rPr>
              <a:t>and</a:t>
            </a:r>
            <a:r>
              <a:rPr sz="850" spc="10" dirty="0">
                <a:solidFill>
                  <a:srgbClr val="8597A3"/>
                </a:solidFill>
                <a:latin typeface="Tahoma"/>
                <a:cs typeface="Tahoma"/>
              </a:rPr>
              <a:t> </a:t>
            </a:r>
            <a:r>
              <a:rPr sz="850" spc="-10" dirty="0">
                <a:solidFill>
                  <a:srgbClr val="8597A3"/>
                </a:solidFill>
                <a:latin typeface="Tahoma"/>
                <a:cs typeface="Tahoma"/>
              </a:rPr>
              <a:t>integrity.</a:t>
            </a:r>
            <a:endParaRPr sz="850" dirty="0">
              <a:latin typeface="Tahoma"/>
              <a:cs typeface="Tahoma"/>
            </a:endParaRPr>
          </a:p>
          <a:p>
            <a:pPr marL="120650" marR="5080" indent="-107950">
              <a:lnSpc>
                <a:spcPct val="117700"/>
              </a:lnSpc>
              <a:spcBef>
                <a:spcPts val="285"/>
              </a:spcBef>
              <a:buClr>
                <a:srgbClr val="00A8B5"/>
              </a:buClr>
              <a:buChar char="•"/>
              <a:tabLst>
                <a:tab pos="120650" algn="l"/>
              </a:tabLst>
            </a:pPr>
            <a:r>
              <a:rPr sz="850" spc="-10" dirty="0">
                <a:solidFill>
                  <a:srgbClr val="8597A3"/>
                </a:solidFill>
                <a:latin typeface="Tahoma"/>
                <a:cs typeface="Tahoma"/>
              </a:rPr>
              <a:t>Work </a:t>
            </a:r>
            <a:r>
              <a:rPr sz="850" spc="-5" dirty="0">
                <a:solidFill>
                  <a:srgbClr val="8597A3"/>
                </a:solidFill>
                <a:latin typeface="Tahoma"/>
                <a:cs typeface="Tahoma"/>
              </a:rPr>
              <a:t>together </a:t>
            </a:r>
            <a:r>
              <a:rPr sz="850" dirty="0">
                <a:solidFill>
                  <a:srgbClr val="8597A3"/>
                </a:solidFill>
                <a:latin typeface="Tahoma"/>
                <a:cs typeface="Tahoma"/>
              </a:rPr>
              <a:t>as a </a:t>
            </a:r>
            <a:r>
              <a:rPr sz="850" spc="-5" dirty="0">
                <a:solidFill>
                  <a:srgbClr val="8597A3"/>
                </a:solidFill>
                <a:latin typeface="Tahoma"/>
                <a:cs typeface="Tahoma"/>
              </a:rPr>
              <a:t>team, cultivate </a:t>
            </a:r>
            <a:r>
              <a:rPr sz="850" dirty="0">
                <a:solidFill>
                  <a:srgbClr val="8597A3"/>
                </a:solidFill>
                <a:latin typeface="Tahoma"/>
                <a:cs typeface="Tahoma"/>
              </a:rPr>
              <a:t>a </a:t>
            </a:r>
            <a:r>
              <a:rPr sz="850" spc="-5" dirty="0">
                <a:solidFill>
                  <a:srgbClr val="8597A3"/>
                </a:solidFill>
                <a:latin typeface="Tahoma"/>
                <a:cs typeface="Tahoma"/>
              </a:rPr>
              <a:t>workplace environment that embraces </a:t>
            </a:r>
            <a:r>
              <a:rPr sz="850" dirty="0">
                <a:solidFill>
                  <a:srgbClr val="8597A3"/>
                </a:solidFill>
                <a:latin typeface="Tahoma"/>
                <a:cs typeface="Tahoma"/>
              </a:rPr>
              <a:t>our purpose  and </a:t>
            </a:r>
            <a:r>
              <a:rPr sz="850" spc="-5" dirty="0">
                <a:solidFill>
                  <a:srgbClr val="8597A3"/>
                </a:solidFill>
                <a:latin typeface="Tahoma"/>
                <a:cs typeface="Tahoma"/>
              </a:rPr>
              <a:t>behaviours, </a:t>
            </a:r>
            <a:r>
              <a:rPr sz="850" dirty="0">
                <a:solidFill>
                  <a:srgbClr val="8597A3"/>
                </a:solidFill>
                <a:latin typeface="Tahoma"/>
                <a:cs typeface="Tahoma"/>
              </a:rPr>
              <a:t>one </a:t>
            </a:r>
            <a:r>
              <a:rPr sz="850" spc="-5" dirty="0">
                <a:solidFill>
                  <a:srgbClr val="8597A3"/>
                </a:solidFill>
                <a:latin typeface="Tahoma"/>
                <a:cs typeface="Tahoma"/>
              </a:rPr>
              <a:t>where everyone </a:t>
            </a:r>
            <a:r>
              <a:rPr sz="850" dirty="0">
                <a:solidFill>
                  <a:srgbClr val="8597A3"/>
                </a:solidFill>
                <a:latin typeface="Tahoma"/>
                <a:cs typeface="Tahoma"/>
              </a:rPr>
              <a:t>is </a:t>
            </a:r>
            <a:r>
              <a:rPr sz="850" spc="-5" dirty="0">
                <a:solidFill>
                  <a:srgbClr val="8597A3"/>
                </a:solidFill>
                <a:latin typeface="Tahoma"/>
                <a:cs typeface="Tahoma"/>
              </a:rPr>
              <a:t>proud to</a:t>
            </a:r>
            <a:r>
              <a:rPr sz="850" dirty="0">
                <a:solidFill>
                  <a:srgbClr val="8597A3"/>
                </a:solidFill>
                <a:latin typeface="Tahoma"/>
                <a:cs typeface="Tahoma"/>
              </a:rPr>
              <a:t> </a:t>
            </a:r>
            <a:r>
              <a:rPr sz="850" spc="-5" dirty="0">
                <a:solidFill>
                  <a:srgbClr val="8597A3"/>
                </a:solidFill>
                <a:latin typeface="Tahoma"/>
                <a:cs typeface="Tahoma"/>
              </a:rPr>
              <a:t>work.</a:t>
            </a:r>
            <a:endParaRPr sz="850" dirty="0">
              <a:latin typeface="Tahoma"/>
              <a:cs typeface="Tahoma"/>
            </a:endParaRPr>
          </a:p>
          <a:p>
            <a:pPr marL="120650" marR="191770" indent="-107950">
              <a:lnSpc>
                <a:spcPct val="117700"/>
              </a:lnSpc>
              <a:spcBef>
                <a:spcPts val="284"/>
              </a:spcBef>
              <a:buClr>
                <a:srgbClr val="00A8B5"/>
              </a:buClr>
              <a:buChar char="•"/>
              <a:tabLst>
                <a:tab pos="120650" algn="l"/>
              </a:tabLst>
            </a:pPr>
            <a:r>
              <a:rPr sz="850" dirty="0">
                <a:solidFill>
                  <a:srgbClr val="8597A3"/>
                </a:solidFill>
                <a:latin typeface="Tahoma"/>
                <a:cs typeface="Tahoma"/>
              </a:rPr>
              <a:t>Listen </a:t>
            </a:r>
            <a:r>
              <a:rPr sz="850" spc="-5" dirty="0">
                <a:solidFill>
                  <a:srgbClr val="8597A3"/>
                </a:solidFill>
                <a:latin typeface="Tahoma"/>
                <a:cs typeface="Tahoma"/>
              </a:rPr>
              <a:t>to </a:t>
            </a:r>
            <a:r>
              <a:rPr sz="850" dirty="0">
                <a:solidFill>
                  <a:srgbClr val="8597A3"/>
                </a:solidFill>
                <a:latin typeface="Tahoma"/>
                <a:cs typeface="Tahoma"/>
              </a:rPr>
              <a:t>others and </a:t>
            </a:r>
            <a:r>
              <a:rPr sz="850" spc="-5" dirty="0">
                <a:solidFill>
                  <a:srgbClr val="8597A3"/>
                </a:solidFill>
                <a:latin typeface="Tahoma"/>
                <a:cs typeface="Tahoma"/>
              </a:rPr>
              <a:t>encourage frank </a:t>
            </a:r>
            <a:r>
              <a:rPr sz="850" dirty="0">
                <a:solidFill>
                  <a:srgbClr val="8597A3"/>
                </a:solidFill>
                <a:latin typeface="Tahoma"/>
                <a:cs typeface="Tahoma"/>
              </a:rPr>
              <a:t>and open discussions </a:t>
            </a:r>
            <a:r>
              <a:rPr sz="850" spc="-5" dirty="0">
                <a:solidFill>
                  <a:srgbClr val="8597A3"/>
                </a:solidFill>
                <a:latin typeface="Tahoma"/>
                <a:cs typeface="Tahoma"/>
              </a:rPr>
              <a:t>by having </a:t>
            </a:r>
            <a:r>
              <a:rPr sz="850" dirty="0">
                <a:solidFill>
                  <a:srgbClr val="8597A3"/>
                </a:solidFill>
                <a:latin typeface="Tahoma"/>
                <a:cs typeface="Tahoma"/>
              </a:rPr>
              <a:t>an ‘open door’  </a:t>
            </a:r>
            <a:r>
              <a:rPr sz="850" spc="-10" dirty="0">
                <a:solidFill>
                  <a:srgbClr val="8597A3"/>
                </a:solidFill>
                <a:latin typeface="Tahoma"/>
                <a:cs typeface="Tahoma"/>
              </a:rPr>
              <a:t>philosophy.</a:t>
            </a:r>
            <a:endParaRPr sz="850" dirty="0">
              <a:latin typeface="Tahoma"/>
              <a:cs typeface="Tahoma"/>
            </a:endParaRPr>
          </a:p>
          <a:p>
            <a:pPr marL="120650" indent="-107950">
              <a:lnSpc>
                <a:spcPct val="100000"/>
              </a:lnSpc>
              <a:spcBef>
                <a:spcPts val="459"/>
              </a:spcBef>
              <a:buClr>
                <a:srgbClr val="00A8B5"/>
              </a:buClr>
              <a:buChar char="•"/>
              <a:tabLst>
                <a:tab pos="120650" algn="l"/>
              </a:tabLst>
            </a:pPr>
            <a:r>
              <a:rPr sz="850" dirty="0">
                <a:solidFill>
                  <a:srgbClr val="8597A3"/>
                </a:solidFill>
                <a:latin typeface="Tahoma"/>
                <a:cs typeface="Tahoma"/>
              </a:rPr>
              <a:t>Maintain a </a:t>
            </a:r>
            <a:r>
              <a:rPr sz="850" spc="-5" dirty="0">
                <a:solidFill>
                  <a:srgbClr val="8597A3"/>
                </a:solidFill>
                <a:latin typeface="Tahoma"/>
                <a:cs typeface="Tahoma"/>
              </a:rPr>
              <a:t>workplace which </a:t>
            </a:r>
            <a:r>
              <a:rPr sz="850" dirty="0">
                <a:solidFill>
                  <a:srgbClr val="8597A3"/>
                </a:solidFill>
                <a:latin typeface="Tahoma"/>
                <a:cs typeface="Tahoma"/>
              </a:rPr>
              <a:t>is </a:t>
            </a:r>
            <a:r>
              <a:rPr sz="850" spc="-5" dirty="0">
                <a:solidFill>
                  <a:srgbClr val="8597A3"/>
                </a:solidFill>
                <a:latin typeface="Tahoma"/>
                <a:cs typeface="Tahoma"/>
              </a:rPr>
              <a:t>inclusive </a:t>
            </a:r>
            <a:r>
              <a:rPr sz="850" dirty="0">
                <a:solidFill>
                  <a:srgbClr val="8597A3"/>
                </a:solidFill>
                <a:latin typeface="Tahoma"/>
                <a:cs typeface="Tahoma"/>
              </a:rPr>
              <a:t>and </a:t>
            </a:r>
            <a:r>
              <a:rPr sz="850" spc="-5" dirty="0">
                <a:solidFill>
                  <a:srgbClr val="8597A3"/>
                </a:solidFill>
                <a:latin typeface="Tahoma"/>
                <a:cs typeface="Tahoma"/>
              </a:rPr>
              <a:t>free </a:t>
            </a:r>
            <a:r>
              <a:rPr sz="850" dirty="0">
                <a:solidFill>
                  <a:srgbClr val="8597A3"/>
                </a:solidFill>
                <a:latin typeface="Tahoma"/>
                <a:cs typeface="Tahoma"/>
              </a:rPr>
              <a:t>of </a:t>
            </a:r>
            <a:r>
              <a:rPr sz="850" spc="-5" dirty="0">
                <a:solidFill>
                  <a:srgbClr val="8597A3"/>
                </a:solidFill>
                <a:latin typeface="Tahoma"/>
                <a:cs typeface="Tahoma"/>
              </a:rPr>
              <a:t>harassment </a:t>
            </a:r>
            <a:r>
              <a:rPr sz="850" dirty="0">
                <a:solidFill>
                  <a:srgbClr val="8597A3"/>
                </a:solidFill>
                <a:latin typeface="Tahoma"/>
                <a:cs typeface="Tahoma"/>
              </a:rPr>
              <a:t>and</a:t>
            </a:r>
            <a:r>
              <a:rPr sz="850" spc="-5" dirty="0">
                <a:solidFill>
                  <a:srgbClr val="8597A3"/>
                </a:solidFill>
                <a:latin typeface="Tahoma"/>
                <a:cs typeface="Tahoma"/>
              </a:rPr>
              <a:t> </a:t>
            </a:r>
            <a:r>
              <a:rPr sz="850" dirty="0">
                <a:solidFill>
                  <a:srgbClr val="8597A3"/>
                </a:solidFill>
                <a:latin typeface="Tahoma"/>
                <a:cs typeface="Tahoma"/>
              </a:rPr>
              <a:t>discrimination.</a:t>
            </a:r>
            <a:endParaRPr sz="850" dirty="0">
              <a:latin typeface="Tahoma"/>
              <a:cs typeface="Tahoma"/>
            </a:endParaRPr>
          </a:p>
          <a:p>
            <a:pPr marL="120650" indent="-107950">
              <a:lnSpc>
                <a:spcPct val="100000"/>
              </a:lnSpc>
              <a:spcBef>
                <a:spcPts val="465"/>
              </a:spcBef>
              <a:buClr>
                <a:srgbClr val="00A8B5"/>
              </a:buClr>
              <a:buChar char="•"/>
              <a:tabLst>
                <a:tab pos="120650" algn="l"/>
              </a:tabLst>
            </a:pPr>
            <a:r>
              <a:rPr sz="850" dirty="0">
                <a:solidFill>
                  <a:srgbClr val="8597A3"/>
                </a:solidFill>
                <a:latin typeface="Tahoma"/>
                <a:cs typeface="Tahoma"/>
              </a:rPr>
              <a:t>Allow our </a:t>
            </a:r>
            <a:r>
              <a:rPr sz="850" spc="-5" dirty="0">
                <a:solidFill>
                  <a:srgbClr val="8597A3"/>
                </a:solidFill>
                <a:latin typeface="Tahoma"/>
                <a:cs typeface="Tahoma"/>
              </a:rPr>
              <a:t>teams time to complete </a:t>
            </a:r>
            <a:r>
              <a:rPr sz="850" dirty="0">
                <a:solidFill>
                  <a:srgbClr val="8597A3"/>
                </a:solidFill>
                <a:latin typeface="Tahoma"/>
                <a:cs typeface="Tahoma"/>
              </a:rPr>
              <a:t>assigned</a:t>
            </a:r>
            <a:r>
              <a:rPr sz="850" spc="-10" dirty="0">
                <a:solidFill>
                  <a:srgbClr val="8597A3"/>
                </a:solidFill>
                <a:latin typeface="Tahoma"/>
                <a:cs typeface="Tahoma"/>
              </a:rPr>
              <a:t> </a:t>
            </a:r>
            <a:r>
              <a:rPr sz="850" spc="-5" dirty="0">
                <a:solidFill>
                  <a:srgbClr val="8597A3"/>
                </a:solidFill>
                <a:latin typeface="Tahoma"/>
                <a:cs typeface="Tahoma"/>
              </a:rPr>
              <a:t>training.</a:t>
            </a:r>
            <a:endParaRPr sz="850" dirty="0">
              <a:latin typeface="Tahoma"/>
              <a:cs typeface="Tahoma"/>
            </a:endParaRPr>
          </a:p>
          <a:p>
            <a:pPr marL="120650" marR="136525" indent="-107950">
              <a:lnSpc>
                <a:spcPct val="117700"/>
              </a:lnSpc>
              <a:spcBef>
                <a:spcPts val="280"/>
              </a:spcBef>
              <a:buClr>
                <a:srgbClr val="00A8B5"/>
              </a:buClr>
              <a:buChar char="•"/>
              <a:tabLst>
                <a:tab pos="120650" algn="l"/>
              </a:tabLst>
            </a:pPr>
            <a:r>
              <a:rPr sz="850" spc="-5" dirty="0">
                <a:solidFill>
                  <a:srgbClr val="8597A3"/>
                </a:solidFill>
                <a:latin typeface="Tahoma"/>
                <a:cs typeface="Tahoma"/>
              </a:rPr>
              <a:t>Make sure working relationships </a:t>
            </a:r>
            <a:r>
              <a:rPr sz="850" dirty="0">
                <a:solidFill>
                  <a:srgbClr val="8597A3"/>
                </a:solidFill>
                <a:latin typeface="Tahoma"/>
                <a:cs typeface="Tahoma"/>
              </a:rPr>
              <a:t>do not </a:t>
            </a:r>
            <a:r>
              <a:rPr sz="850" spc="-5" dirty="0">
                <a:solidFill>
                  <a:srgbClr val="8597A3"/>
                </a:solidFill>
                <a:latin typeface="Tahoma"/>
                <a:cs typeface="Tahoma"/>
              </a:rPr>
              <a:t>create, </a:t>
            </a:r>
            <a:r>
              <a:rPr sz="850" dirty="0">
                <a:solidFill>
                  <a:srgbClr val="8597A3"/>
                </a:solidFill>
                <a:latin typeface="Tahoma"/>
                <a:cs typeface="Tahoma"/>
              </a:rPr>
              <a:t>or </a:t>
            </a:r>
            <a:r>
              <a:rPr sz="850" spc="-5" dirty="0">
                <a:solidFill>
                  <a:srgbClr val="8597A3"/>
                </a:solidFill>
                <a:latin typeface="Tahoma"/>
                <a:cs typeface="Tahoma"/>
              </a:rPr>
              <a:t>give the appearance </a:t>
            </a:r>
            <a:r>
              <a:rPr sz="850" spc="-25" dirty="0">
                <a:solidFill>
                  <a:srgbClr val="8597A3"/>
                </a:solidFill>
                <a:latin typeface="Tahoma"/>
                <a:cs typeface="Tahoma"/>
              </a:rPr>
              <a:t>of, </a:t>
            </a:r>
            <a:r>
              <a:rPr sz="850" spc="-5" dirty="0">
                <a:solidFill>
                  <a:srgbClr val="8597A3"/>
                </a:solidFill>
                <a:latin typeface="Tahoma"/>
                <a:cs typeface="Tahoma"/>
              </a:rPr>
              <a:t>favouritism  with </a:t>
            </a:r>
            <a:r>
              <a:rPr sz="850" dirty="0">
                <a:solidFill>
                  <a:srgbClr val="8597A3"/>
                </a:solidFill>
                <a:latin typeface="Tahoma"/>
                <a:cs typeface="Tahoma"/>
              </a:rPr>
              <a:t>all decisions being based on job</a:t>
            </a:r>
            <a:r>
              <a:rPr sz="850" spc="-10" dirty="0">
                <a:solidFill>
                  <a:srgbClr val="8597A3"/>
                </a:solidFill>
                <a:latin typeface="Tahoma"/>
                <a:cs typeface="Tahoma"/>
              </a:rPr>
              <a:t> </a:t>
            </a:r>
            <a:r>
              <a:rPr sz="850" spc="-5" dirty="0">
                <a:solidFill>
                  <a:srgbClr val="8597A3"/>
                </a:solidFill>
                <a:latin typeface="Tahoma"/>
                <a:cs typeface="Tahoma"/>
              </a:rPr>
              <a:t>performance.</a:t>
            </a:r>
            <a:endParaRPr sz="850" dirty="0">
              <a:latin typeface="Tahoma"/>
              <a:cs typeface="Tahoma"/>
            </a:endParaRPr>
          </a:p>
          <a:p>
            <a:pPr marL="120650" marR="326390" indent="-107950">
              <a:lnSpc>
                <a:spcPct val="117700"/>
              </a:lnSpc>
              <a:spcBef>
                <a:spcPts val="285"/>
              </a:spcBef>
              <a:buClr>
                <a:srgbClr val="00A8B5"/>
              </a:buClr>
              <a:buChar char="•"/>
              <a:tabLst>
                <a:tab pos="120650" algn="l"/>
              </a:tabLst>
            </a:pPr>
            <a:r>
              <a:rPr sz="850" spc="-5" dirty="0">
                <a:solidFill>
                  <a:srgbClr val="8597A3"/>
                </a:solidFill>
                <a:latin typeface="Tahoma"/>
                <a:cs typeface="Tahoma"/>
              </a:rPr>
              <a:t>Ensure any ethical </a:t>
            </a:r>
            <a:r>
              <a:rPr sz="850" dirty="0">
                <a:solidFill>
                  <a:srgbClr val="8597A3"/>
                </a:solidFill>
                <a:latin typeface="Tahoma"/>
                <a:cs typeface="Tahoma"/>
              </a:rPr>
              <a:t>issue </a:t>
            </a:r>
            <a:r>
              <a:rPr sz="850" spc="-5" dirty="0">
                <a:solidFill>
                  <a:srgbClr val="8597A3"/>
                </a:solidFill>
                <a:latin typeface="Tahoma"/>
                <a:cs typeface="Tahoma"/>
              </a:rPr>
              <a:t>raised </a:t>
            </a:r>
            <a:r>
              <a:rPr sz="850" dirty="0">
                <a:solidFill>
                  <a:srgbClr val="8597A3"/>
                </a:solidFill>
                <a:latin typeface="Tahoma"/>
                <a:cs typeface="Tahoma"/>
              </a:rPr>
              <a:t>is </a:t>
            </a:r>
            <a:r>
              <a:rPr sz="850" spc="-5" dirty="0">
                <a:solidFill>
                  <a:srgbClr val="8597A3"/>
                </a:solidFill>
                <a:latin typeface="Tahoma"/>
                <a:cs typeface="Tahoma"/>
              </a:rPr>
              <a:t>treated </a:t>
            </a:r>
            <a:r>
              <a:rPr sz="850" spc="-10" dirty="0">
                <a:solidFill>
                  <a:srgbClr val="8597A3"/>
                </a:solidFill>
                <a:latin typeface="Tahoma"/>
                <a:cs typeface="Tahoma"/>
              </a:rPr>
              <a:t>confidentially, </a:t>
            </a:r>
            <a:r>
              <a:rPr sz="850" spc="-15" dirty="0">
                <a:solidFill>
                  <a:srgbClr val="8597A3"/>
                </a:solidFill>
                <a:latin typeface="Tahoma"/>
                <a:cs typeface="Tahoma"/>
              </a:rPr>
              <a:t>sensitively, </a:t>
            </a:r>
            <a:r>
              <a:rPr sz="850" dirty="0">
                <a:solidFill>
                  <a:srgbClr val="8597A3"/>
                </a:solidFill>
                <a:latin typeface="Tahoma"/>
                <a:cs typeface="Tahoma"/>
              </a:rPr>
              <a:t>and </a:t>
            </a:r>
            <a:r>
              <a:rPr sz="850" spc="-5" dirty="0">
                <a:solidFill>
                  <a:srgbClr val="8597A3"/>
                </a:solidFill>
                <a:latin typeface="Tahoma"/>
                <a:cs typeface="Tahoma"/>
              </a:rPr>
              <a:t>dealt with  </a:t>
            </a:r>
            <a:r>
              <a:rPr sz="850" spc="-10" dirty="0">
                <a:solidFill>
                  <a:srgbClr val="8597A3"/>
                </a:solidFill>
                <a:latin typeface="Tahoma"/>
                <a:cs typeface="Tahoma"/>
              </a:rPr>
              <a:t>appropriately, </a:t>
            </a:r>
            <a:r>
              <a:rPr sz="850" dirty="0">
                <a:solidFill>
                  <a:srgbClr val="8597A3"/>
                </a:solidFill>
                <a:latin typeface="Tahoma"/>
                <a:cs typeface="Tahoma"/>
              </a:rPr>
              <a:t>including </a:t>
            </a:r>
            <a:r>
              <a:rPr sz="850" spc="-5" dirty="0">
                <a:solidFill>
                  <a:srgbClr val="8597A3"/>
                </a:solidFill>
                <a:latin typeface="Tahoma"/>
                <a:cs typeface="Tahoma"/>
              </a:rPr>
              <a:t>escalating it to the </a:t>
            </a:r>
            <a:r>
              <a:rPr sz="850" dirty="0">
                <a:solidFill>
                  <a:srgbClr val="8597A3"/>
                </a:solidFill>
                <a:latin typeface="Tahoma"/>
                <a:cs typeface="Tahoma"/>
              </a:rPr>
              <a:t>most </a:t>
            </a:r>
            <a:r>
              <a:rPr sz="850" spc="-5" dirty="0">
                <a:solidFill>
                  <a:srgbClr val="8597A3"/>
                </a:solidFill>
                <a:latin typeface="Tahoma"/>
                <a:cs typeface="Tahoma"/>
              </a:rPr>
              <a:t>appropriate company</a:t>
            </a:r>
            <a:r>
              <a:rPr sz="850" spc="30" dirty="0">
                <a:solidFill>
                  <a:srgbClr val="8597A3"/>
                </a:solidFill>
                <a:latin typeface="Tahoma"/>
                <a:cs typeface="Tahoma"/>
              </a:rPr>
              <a:t> </a:t>
            </a:r>
            <a:r>
              <a:rPr sz="850" spc="-5" dirty="0">
                <a:solidFill>
                  <a:srgbClr val="8597A3"/>
                </a:solidFill>
                <a:latin typeface="Tahoma"/>
                <a:cs typeface="Tahoma"/>
              </a:rPr>
              <a:t>resource.</a:t>
            </a:r>
            <a:endParaRPr sz="850" dirty="0">
              <a:latin typeface="Tahoma"/>
              <a:cs typeface="Tahoma"/>
            </a:endParaRPr>
          </a:p>
          <a:p>
            <a:pPr marL="120650" indent="-107950">
              <a:lnSpc>
                <a:spcPct val="100000"/>
              </a:lnSpc>
              <a:spcBef>
                <a:spcPts val="464"/>
              </a:spcBef>
              <a:buClr>
                <a:srgbClr val="00A8B5"/>
              </a:buClr>
              <a:buChar char="•"/>
              <a:tabLst>
                <a:tab pos="120650" algn="l"/>
              </a:tabLst>
            </a:pPr>
            <a:r>
              <a:rPr sz="850" dirty="0">
                <a:solidFill>
                  <a:srgbClr val="8597A3"/>
                </a:solidFill>
                <a:latin typeface="Tahoma"/>
                <a:cs typeface="Tahoma"/>
              </a:rPr>
              <a:t>Allow our </a:t>
            </a:r>
            <a:r>
              <a:rPr sz="850" spc="-5" dirty="0">
                <a:solidFill>
                  <a:srgbClr val="8597A3"/>
                </a:solidFill>
                <a:latin typeface="Tahoma"/>
                <a:cs typeface="Tahoma"/>
              </a:rPr>
              <a:t>teams time to co-operate with </a:t>
            </a:r>
            <a:r>
              <a:rPr sz="850" dirty="0">
                <a:solidFill>
                  <a:srgbClr val="8597A3"/>
                </a:solidFill>
                <a:latin typeface="Tahoma"/>
                <a:cs typeface="Tahoma"/>
              </a:rPr>
              <a:t>internal </a:t>
            </a:r>
            <a:r>
              <a:rPr sz="850" spc="-10" dirty="0">
                <a:solidFill>
                  <a:srgbClr val="8597A3"/>
                </a:solidFill>
                <a:latin typeface="Tahoma"/>
                <a:cs typeface="Tahoma"/>
              </a:rPr>
              <a:t>investigations.</a:t>
            </a:r>
            <a:endParaRPr sz="850" dirty="0">
              <a:latin typeface="Tahoma"/>
              <a:cs typeface="Tahoma"/>
            </a:endParaRPr>
          </a:p>
        </p:txBody>
      </p:sp>
      <p:sp>
        <p:nvSpPr>
          <p:cNvPr id="14" name="object 14"/>
          <p:cNvSpPr/>
          <p:nvPr/>
        </p:nvSpPr>
        <p:spPr>
          <a:xfrm>
            <a:off x="7239598" y="4860116"/>
            <a:ext cx="3452495" cy="1815464"/>
          </a:xfrm>
          <a:custGeom>
            <a:avLst/>
            <a:gdLst/>
            <a:ahLst/>
            <a:cxnLst/>
            <a:rect l="l" t="t" r="r" b="b"/>
            <a:pathLst>
              <a:path w="3452495" h="1815465">
                <a:moveTo>
                  <a:pt x="3452405" y="0"/>
                </a:moveTo>
                <a:lnTo>
                  <a:pt x="0" y="1321315"/>
                </a:lnTo>
                <a:lnTo>
                  <a:pt x="3452405" y="1815290"/>
                </a:lnTo>
                <a:lnTo>
                  <a:pt x="3452405" y="0"/>
                </a:lnTo>
                <a:close/>
              </a:path>
            </a:pathLst>
          </a:custGeom>
          <a:solidFill>
            <a:srgbClr val="8597A3">
              <a:alpha val="79998"/>
            </a:srgbClr>
          </a:solidFill>
        </p:spPr>
        <p:txBody>
          <a:bodyPr wrap="square" lIns="0" tIns="0" rIns="0" bIns="0" rtlCol="0"/>
          <a:lstStyle/>
          <a:p>
            <a:endParaRPr/>
          </a:p>
        </p:txBody>
      </p:sp>
      <p:sp>
        <p:nvSpPr>
          <p:cNvPr id="15" name="object 15"/>
          <p:cNvSpPr/>
          <p:nvPr/>
        </p:nvSpPr>
        <p:spPr>
          <a:xfrm>
            <a:off x="3097862" y="4852250"/>
            <a:ext cx="7594600" cy="2708275"/>
          </a:xfrm>
          <a:custGeom>
            <a:avLst/>
            <a:gdLst/>
            <a:ahLst/>
            <a:cxnLst/>
            <a:rect l="l" t="t" r="r" b="b"/>
            <a:pathLst>
              <a:path w="7594600" h="2708275">
                <a:moveTo>
                  <a:pt x="7594142" y="0"/>
                </a:moveTo>
                <a:lnTo>
                  <a:pt x="0" y="2707754"/>
                </a:lnTo>
                <a:lnTo>
                  <a:pt x="1139037" y="2707754"/>
                </a:lnTo>
                <a:lnTo>
                  <a:pt x="7594142" y="3378"/>
                </a:lnTo>
                <a:lnTo>
                  <a:pt x="7594142" y="0"/>
                </a:lnTo>
                <a:close/>
              </a:path>
            </a:pathLst>
          </a:custGeom>
          <a:solidFill>
            <a:srgbClr val="FFFFFF"/>
          </a:solidFill>
        </p:spPr>
        <p:txBody>
          <a:bodyPr wrap="square" lIns="0" tIns="0" rIns="0" bIns="0" rtlCol="0"/>
          <a:lstStyle/>
          <a:p>
            <a:endParaRPr/>
          </a:p>
        </p:txBody>
      </p:sp>
      <p:sp>
        <p:nvSpPr>
          <p:cNvPr id="16" name="object 16"/>
          <p:cNvSpPr/>
          <p:nvPr/>
        </p:nvSpPr>
        <p:spPr>
          <a:xfrm>
            <a:off x="10260000" y="6303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7" name="object 17"/>
          <p:cNvSpPr txBox="1"/>
          <p:nvPr/>
        </p:nvSpPr>
        <p:spPr>
          <a:xfrm>
            <a:off x="10247300" y="6359404"/>
            <a:ext cx="984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8597A3"/>
                </a:solidFill>
                <a:latin typeface="Tahoma"/>
                <a:cs typeface="Tahoma"/>
              </a:rPr>
              <a:t>7</a:t>
            </a:r>
            <a:endParaRPr sz="900">
              <a:latin typeface="Tahoma"/>
              <a:cs typeface="Tahoma"/>
            </a:endParaRPr>
          </a:p>
        </p:txBody>
      </p:sp>
      <p:sp>
        <p:nvSpPr>
          <p:cNvPr id="18" name="object 18"/>
          <p:cNvSpPr/>
          <p:nvPr/>
        </p:nvSpPr>
        <p:spPr>
          <a:xfrm>
            <a:off x="-3" y="5508013"/>
            <a:ext cx="10692130" cy="1339850"/>
          </a:xfrm>
          <a:custGeom>
            <a:avLst/>
            <a:gdLst/>
            <a:ahLst/>
            <a:cxnLst/>
            <a:rect l="l" t="t" r="r" b="b"/>
            <a:pathLst>
              <a:path w="10692130" h="1339850">
                <a:moveTo>
                  <a:pt x="0" y="0"/>
                </a:moveTo>
                <a:lnTo>
                  <a:pt x="10692003" y="1339634"/>
                </a:lnTo>
                <a:lnTo>
                  <a:pt x="10692003" y="890562"/>
                </a:lnTo>
                <a:lnTo>
                  <a:pt x="0" y="0"/>
                </a:lnTo>
                <a:close/>
              </a:path>
            </a:pathLst>
          </a:custGeom>
          <a:solidFill>
            <a:srgbClr val="00A8B5"/>
          </a:solidFill>
        </p:spPr>
        <p:txBody>
          <a:bodyPr wrap="square" lIns="0" tIns="0" rIns="0" bIns="0" rtlCol="0"/>
          <a:lstStyle/>
          <a:p>
            <a:endParaRPr/>
          </a:p>
        </p:txBody>
      </p:sp>
      <p:sp>
        <p:nvSpPr>
          <p:cNvPr id="19" name="object 19"/>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20" name="object 2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1" name="object 21"/>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7</a:t>
            </a:fld>
            <a:endParaRPr dirty="0">
              <a:solidFill>
                <a:srgbClr val="FFFFFF"/>
              </a:solidFill>
            </a:endParaRPr>
          </a:p>
        </p:txBody>
      </p:sp>
      <p:sp>
        <p:nvSpPr>
          <p:cNvPr id="22" name="TextBox 21"/>
          <p:cNvSpPr txBox="1"/>
          <p:nvPr/>
        </p:nvSpPr>
        <p:spPr>
          <a:xfrm>
            <a:off x="10158400" y="7104229"/>
            <a:ext cx="29370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7</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3" name="object 3"/>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4" name="object 4"/>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5" name="object 5"/>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6" name="object 6"/>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7" name="object 7"/>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8" name="object 8"/>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9" name="object 9"/>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0" name="object 10"/>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1" name="object 11"/>
          <p:cNvSpPr txBox="1"/>
          <p:nvPr/>
        </p:nvSpPr>
        <p:spPr>
          <a:xfrm>
            <a:off x="491300" y="995570"/>
            <a:ext cx="4438015" cy="4297202"/>
          </a:xfrm>
          <a:prstGeom prst="rect">
            <a:avLst/>
          </a:prstGeom>
        </p:spPr>
        <p:txBody>
          <a:bodyPr vert="horz" wrap="square" lIns="0" tIns="73660" rIns="0" bIns="0" rtlCol="0">
            <a:spAutoFit/>
          </a:bodyPr>
          <a:lstStyle/>
          <a:p>
            <a:pPr marL="12700" marR="114300">
              <a:lnSpc>
                <a:spcPts val="2400"/>
              </a:lnSpc>
              <a:spcBef>
                <a:spcPts val="580"/>
              </a:spcBef>
            </a:pPr>
            <a:r>
              <a:rPr sz="2400" b="1" spc="5" dirty="0">
                <a:solidFill>
                  <a:srgbClr val="8597A3"/>
                </a:solidFill>
                <a:latin typeface="Tahoma"/>
                <a:cs typeface="Tahoma"/>
              </a:rPr>
              <a:t>What </a:t>
            </a:r>
            <a:r>
              <a:rPr sz="2400" b="1" spc="10" dirty="0">
                <a:solidFill>
                  <a:srgbClr val="8597A3"/>
                </a:solidFill>
                <a:latin typeface="Tahoma"/>
                <a:cs typeface="Tahoma"/>
              </a:rPr>
              <a:t>are </a:t>
            </a:r>
            <a:r>
              <a:rPr sz="2400" b="1" spc="5" dirty="0">
                <a:solidFill>
                  <a:srgbClr val="8597A3"/>
                </a:solidFill>
                <a:latin typeface="Tahoma"/>
                <a:cs typeface="Tahoma"/>
              </a:rPr>
              <a:t>the </a:t>
            </a:r>
            <a:r>
              <a:rPr sz="2400" b="1" spc="10" dirty="0">
                <a:solidFill>
                  <a:srgbClr val="8597A3"/>
                </a:solidFill>
                <a:latin typeface="Tahoma"/>
                <a:cs typeface="Tahoma"/>
              </a:rPr>
              <a:t>consequences  </a:t>
            </a:r>
            <a:r>
              <a:rPr sz="2400" b="1" spc="0" dirty="0">
                <a:solidFill>
                  <a:srgbClr val="8597A3"/>
                </a:solidFill>
                <a:latin typeface="Tahoma"/>
                <a:cs typeface="Tahoma"/>
              </a:rPr>
              <a:t>of </a:t>
            </a:r>
            <a:r>
              <a:rPr sz="2400" b="1" spc="10" dirty="0">
                <a:solidFill>
                  <a:srgbClr val="8597A3"/>
                </a:solidFill>
                <a:latin typeface="Tahoma"/>
                <a:cs typeface="Tahoma"/>
              </a:rPr>
              <a:t>violating </a:t>
            </a:r>
            <a:r>
              <a:rPr sz="2400" b="1" spc="5" dirty="0">
                <a:solidFill>
                  <a:srgbClr val="8597A3"/>
                </a:solidFill>
                <a:latin typeface="Tahoma"/>
                <a:cs typeface="Tahoma"/>
              </a:rPr>
              <a:t>our</a:t>
            </a:r>
            <a:r>
              <a:rPr sz="2400" b="1" spc="100" dirty="0">
                <a:solidFill>
                  <a:srgbClr val="8597A3"/>
                </a:solidFill>
                <a:latin typeface="Tahoma"/>
                <a:cs typeface="Tahoma"/>
              </a:rPr>
              <a:t> </a:t>
            </a:r>
            <a:r>
              <a:rPr sz="2400" b="1" spc="10" dirty="0">
                <a:solidFill>
                  <a:srgbClr val="8597A3"/>
                </a:solidFill>
                <a:latin typeface="Tahoma"/>
                <a:cs typeface="Tahoma"/>
              </a:rPr>
              <a:t>Code?</a:t>
            </a:r>
            <a:endParaRPr sz="2400" dirty="0">
              <a:latin typeface="Tahoma"/>
              <a:cs typeface="Tahoma"/>
            </a:endParaRPr>
          </a:p>
          <a:p>
            <a:pPr marL="372110" marR="5080">
              <a:lnSpc>
                <a:spcPct val="117700"/>
              </a:lnSpc>
              <a:spcBef>
                <a:spcPts val="819"/>
              </a:spcBef>
            </a:pPr>
            <a:r>
              <a:rPr sz="850" spc="-10" dirty="0">
                <a:solidFill>
                  <a:srgbClr val="8597A3"/>
                </a:solidFill>
                <a:latin typeface="Tahoma"/>
                <a:cs typeface="Tahoma"/>
              </a:rPr>
              <a:t>Failure </a:t>
            </a:r>
            <a:r>
              <a:rPr sz="850" spc="-5" dirty="0">
                <a:solidFill>
                  <a:srgbClr val="8597A3"/>
                </a:solidFill>
                <a:latin typeface="Tahoma"/>
                <a:cs typeface="Tahoma"/>
              </a:rPr>
              <a:t>to comply with any provision </a:t>
            </a:r>
            <a:r>
              <a:rPr sz="850" dirty="0">
                <a:solidFill>
                  <a:srgbClr val="8597A3"/>
                </a:solidFill>
                <a:latin typeface="Tahoma"/>
                <a:cs typeface="Tahoma"/>
              </a:rPr>
              <a:t>of </a:t>
            </a:r>
            <a:r>
              <a:rPr sz="850" spc="-5" dirty="0">
                <a:solidFill>
                  <a:srgbClr val="8597A3"/>
                </a:solidFill>
                <a:latin typeface="Tahoma"/>
                <a:cs typeface="Tahoma"/>
              </a:rPr>
              <a:t>this </a:t>
            </a:r>
            <a:r>
              <a:rPr sz="850" dirty="0">
                <a:solidFill>
                  <a:srgbClr val="8597A3"/>
                </a:solidFill>
                <a:latin typeface="Tahoma"/>
                <a:cs typeface="Tahoma"/>
              </a:rPr>
              <a:t>Code is a </a:t>
            </a:r>
            <a:r>
              <a:rPr sz="850" spc="-5" dirty="0">
                <a:solidFill>
                  <a:srgbClr val="8597A3"/>
                </a:solidFill>
                <a:latin typeface="Tahoma"/>
                <a:cs typeface="Tahoma"/>
              </a:rPr>
              <a:t>serious violation </a:t>
            </a:r>
            <a:r>
              <a:rPr sz="850" dirty="0">
                <a:solidFill>
                  <a:srgbClr val="8597A3"/>
                </a:solidFill>
                <a:latin typeface="Tahoma"/>
                <a:cs typeface="Tahoma"/>
              </a:rPr>
              <a:t>and </a:t>
            </a:r>
            <a:r>
              <a:rPr sz="850" spc="-5" dirty="0">
                <a:solidFill>
                  <a:srgbClr val="8597A3"/>
                </a:solidFill>
                <a:latin typeface="Tahoma"/>
                <a:cs typeface="Tahoma"/>
              </a:rPr>
              <a:t>may result  </a:t>
            </a:r>
            <a:r>
              <a:rPr sz="850" dirty="0">
                <a:solidFill>
                  <a:srgbClr val="8597A3"/>
                </a:solidFill>
                <a:latin typeface="Tahoma"/>
                <a:cs typeface="Tahoma"/>
              </a:rPr>
              <a:t>in </a:t>
            </a:r>
            <a:r>
              <a:rPr sz="850" spc="-5" dirty="0">
                <a:solidFill>
                  <a:srgbClr val="8597A3"/>
                </a:solidFill>
                <a:latin typeface="Tahoma"/>
                <a:cs typeface="Tahoma"/>
              </a:rPr>
              <a:t>disciplinary </a:t>
            </a:r>
            <a:r>
              <a:rPr sz="850" dirty="0">
                <a:solidFill>
                  <a:srgbClr val="8597A3"/>
                </a:solidFill>
                <a:latin typeface="Tahoma"/>
                <a:cs typeface="Tahoma"/>
              </a:rPr>
              <a:t>action, including </a:t>
            </a:r>
            <a:r>
              <a:rPr sz="850" spc="-5" dirty="0">
                <a:solidFill>
                  <a:srgbClr val="8597A3"/>
                </a:solidFill>
                <a:latin typeface="Tahoma"/>
                <a:cs typeface="Tahoma"/>
              </a:rPr>
              <a:t>termination </a:t>
            </a:r>
            <a:r>
              <a:rPr sz="850" dirty="0">
                <a:solidFill>
                  <a:srgbClr val="8597A3"/>
                </a:solidFill>
                <a:latin typeface="Tahoma"/>
                <a:cs typeface="Tahoma"/>
              </a:rPr>
              <a:t>of </a:t>
            </a:r>
            <a:r>
              <a:rPr sz="850" spc="-10" dirty="0">
                <a:solidFill>
                  <a:srgbClr val="8597A3"/>
                </a:solidFill>
                <a:latin typeface="Tahoma"/>
                <a:cs typeface="Tahoma"/>
              </a:rPr>
              <a:t>employment. </a:t>
            </a:r>
            <a:r>
              <a:rPr sz="850" spc="-5" dirty="0">
                <a:solidFill>
                  <a:srgbClr val="8597A3"/>
                </a:solidFill>
                <a:latin typeface="Tahoma"/>
                <a:cs typeface="Tahoma"/>
              </a:rPr>
              <a:t>Such consequences may  </a:t>
            </a:r>
            <a:r>
              <a:rPr sz="850" dirty="0">
                <a:solidFill>
                  <a:srgbClr val="8597A3"/>
                </a:solidFill>
                <a:latin typeface="Tahoma"/>
                <a:cs typeface="Tahoma"/>
              </a:rPr>
              <a:t>apply </a:t>
            </a:r>
            <a:r>
              <a:rPr sz="850" spc="-5" dirty="0">
                <a:solidFill>
                  <a:srgbClr val="8597A3"/>
                </a:solidFill>
                <a:latin typeface="Tahoma"/>
                <a:cs typeface="Tahoma"/>
              </a:rPr>
              <a:t>to </a:t>
            </a:r>
            <a:r>
              <a:rPr sz="850" spc="-10" dirty="0">
                <a:solidFill>
                  <a:srgbClr val="8597A3"/>
                </a:solidFill>
                <a:latin typeface="Tahoma"/>
                <a:cs typeface="Tahoma"/>
              </a:rPr>
              <a:t>employees </a:t>
            </a:r>
            <a:r>
              <a:rPr sz="850" spc="-5" dirty="0">
                <a:solidFill>
                  <a:srgbClr val="8597A3"/>
                </a:solidFill>
                <a:latin typeface="Tahoma"/>
                <a:cs typeface="Tahoma"/>
              </a:rPr>
              <a:t>who commit </a:t>
            </a:r>
            <a:r>
              <a:rPr sz="850" dirty="0">
                <a:solidFill>
                  <a:srgbClr val="8597A3"/>
                </a:solidFill>
                <a:latin typeface="Tahoma"/>
                <a:cs typeface="Tahoma"/>
              </a:rPr>
              <a:t>misconduct, and </a:t>
            </a:r>
            <a:r>
              <a:rPr sz="850" spc="-5" dirty="0">
                <a:solidFill>
                  <a:srgbClr val="8597A3"/>
                </a:solidFill>
                <a:latin typeface="Tahoma"/>
                <a:cs typeface="Tahoma"/>
              </a:rPr>
              <a:t>to those who condone it, </a:t>
            </a:r>
            <a:r>
              <a:rPr sz="850" dirty="0">
                <a:solidFill>
                  <a:srgbClr val="8597A3"/>
                </a:solidFill>
                <a:latin typeface="Tahoma"/>
                <a:cs typeface="Tahoma"/>
              </a:rPr>
              <a:t>or </a:t>
            </a:r>
            <a:r>
              <a:rPr sz="850" spc="-5" dirty="0">
                <a:solidFill>
                  <a:srgbClr val="8597A3"/>
                </a:solidFill>
                <a:latin typeface="Tahoma"/>
                <a:cs typeface="Tahoma"/>
              </a:rPr>
              <a:t>fail to  report</a:t>
            </a:r>
            <a:r>
              <a:rPr sz="850" spc="-10" dirty="0">
                <a:solidFill>
                  <a:srgbClr val="8597A3"/>
                </a:solidFill>
                <a:latin typeface="Tahoma"/>
                <a:cs typeface="Tahoma"/>
              </a:rPr>
              <a:t> </a:t>
            </a:r>
            <a:r>
              <a:rPr sz="850" spc="-5" dirty="0">
                <a:solidFill>
                  <a:srgbClr val="8597A3"/>
                </a:solidFill>
                <a:latin typeface="Tahoma"/>
                <a:cs typeface="Tahoma"/>
              </a:rPr>
              <a:t>it.</a:t>
            </a:r>
            <a:endParaRPr sz="850" dirty="0">
              <a:latin typeface="Tahoma"/>
              <a:cs typeface="Tahoma"/>
            </a:endParaRPr>
          </a:p>
          <a:p>
            <a:pPr>
              <a:lnSpc>
                <a:spcPct val="100000"/>
              </a:lnSpc>
              <a:spcBef>
                <a:spcPts val="35"/>
              </a:spcBef>
            </a:pPr>
            <a:endParaRPr sz="1300" dirty="0">
              <a:latin typeface="Times New Roman"/>
              <a:cs typeface="Times New Roman"/>
            </a:endParaRPr>
          </a:p>
          <a:p>
            <a:pPr marL="12700">
              <a:lnSpc>
                <a:spcPct val="100000"/>
              </a:lnSpc>
            </a:pPr>
            <a:r>
              <a:rPr sz="2400" b="1" dirty="0">
                <a:solidFill>
                  <a:srgbClr val="8597A3"/>
                </a:solidFill>
                <a:latin typeface="Tahoma"/>
                <a:cs typeface="Tahoma"/>
              </a:rPr>
              <a:t>Zero</a:t>
            </a:r>
            <a:r>
              <a:rPr sz="2400" b="1" spc="-5" dirty="0">
                <a:solidFill>
                  <a:srgbClr val="8597A3"/>
                </a:solidFill>
                <a:latin typeface="Tahoma"/>
                <a:cs typeface="Tahoma"/>
              </a:rPr>
              <a:t> </a:t>
            </a:r>
            <a:r>
              <a:rPr sz="2400" b="1" dirty="0">
                <a:solidFill>
                  <a:srgbClr val="8597A3"/>
                </a:solidFill>
                <a:latin typeface="Tahoma"/>
                <a:cs typeface="Tahoma"/>
              </a:rPr>
              <a:t>retaliation</a:t>
            </a:r>
            <a:endParaRPr sz="2400" dirty="0">
              <a:latin typeface="Tahoma"/>
              <a:cs typeface="Tahoma"/>
            </a:endParaRPr>
          </a:p>
          <a:p>
            <a:pPr marL="372110" marR="85725">
              <a:lnSpc>
                <a:spcPct val="117700"/>
              </a:lnSpc>
              <a:spcBef>
                <a:spcPts val="825"/>
              </a:spcBef>
            </a:pPr>
            <a:r>
              <a:rPr sz="850" spc="-20" dirty="0">
                <a:solidFill>
                  <a:srgbClr val="8597A3"/>
                </a:solidFill>
                <a:latin typeface="Tahoma"/>
                <a:cs typeface="Tahoma"/>
              </a:rPr>
              <a:t>We </a:t>
            </a:r>
            <a:r>
              <a:rPr sz="850" spc="-5" dirty="0">
                <a:solidFill>
                  <a:srgbClr val="8597A3"/>
                </a:solidFill>
                <a:latin typeface="Tahoma"/>
                <a:cs typeface="Tahoma"/>
              </a:rPr>
              <a:t>want you to </a:t>
            </a:r>
            <a:r>
              <a:rPr sz="850" dirty="0">
                <a:solidFill>
                  <a:srgbClr val="8597A3"/>
                </a:solidFill>
                <a:latin typeface="Tahoma"/>
                <a:cs typeface="Tahoma"/>
              </a:rPr>
              <a:t>‘speak out’ and </a:t>
            </a:r>
            <a:r>
              <a:rPr sz="850" spc="-5" dirty="0">
                <a:solidFill>
                  <a:srgbClr val="8597A3"/>
                </a:solidFill>
                <a:latin typeface="Tahoma"/>
                <a:cs typeface="Tahoma"/>
              </a:rPr>
              <a:t>share your concerns </a:t>
            </a:r>
            <a:r>
              <a:rPr sz="850" dirty="0">
                <a:solidFill>
                  <a:srgbClr val="8597A3"/>
                </a:solidFill>
                <a:latin typeface="Tahoma"/>
                <a:cs typeface="Tahoma"/>
              </a:rPr>
              <a:t>or issues. </a:t>
            </a:r>
            <a:r>
              <a:rPr sz="850" spc="-5" dirty="0">
                <a:solidFill>
                  <a:srgbClr val="8597A3"/>
                </a:solidFill>
                <a:latin typeface="Tahoma"/>
                <a:cs typeface="Tahoma"/>
              </a:rPr>
              <a:t>That’s why we </a:t>
            </a:r>
            <a:r>
              <a:rPr sz="850" dirty="0">
                <a:solidFill>
                  <a:srgbClr val="8597A3"/>
                </a:solidFill>
                <a:latin typeface="Tahoma"/>
                <a:cs typeface="Tahoma"/>
              </a:rPr>
              <a:t>don’t  </a:t>
            </a:r>
            <a:r>
              <a:rPr sz="850" spc="-5" dirty="0">
                <a:solidFill>
                  <a:srgbClr val="8597A3"/>
                </a:solidFill>
                <a:latin typeface="Tahoma"/>
                <a:cs typeface="Tahoma"/>
              </a:rPr>
              <a:t>tolerate retaliation </a:t>
            </a:r>
            <a:r>
              <a:rPr sz="850" dirty="0">
                <a:solidFill>
                  <a:srgbClr val="8597A3"/>
                </a:solidFill>
                <a:latin typeface="Tahoma"/>
                <a:cs typeface="Tahoma"/>
              </a:rPr>
              <a:t>against </a:t>
            </a:r>
            <a:r>
              <a:rPr sz="850" spc="-5" dirty="0">
                <a:solidFill>
                  <a:srgbClr val="8597A3"/>
                </a:solidFill>
                <a:latin typeface="Tahoma"/>
                <a:cs typeface="Tahoma"/>
              </a:rPr>
              <a:t>anyone raising </a:t>
            </a:r>
            <a:r>
              <a:rPr sz="850" dirty="0">
                <a:solidFill>
                  <a:srgbClr val="8597A3"/>
                </a:solidFill>
                <a:latin typeface="Tahoma"/>
                <a:cs typeface="Tahoma"/>
              </a:rPr>
              <a:t>a </a:t>
            </a:r>
            <a:r>
              <a:rPr sz="850" spc="-5" dirty="0">
                <a:solidFill>
                  <a:srgbClr val="8597A3"/>
                </a:solidFill>
                <a:latin typeface="Tahoma"/>
                <a:cs typeface="Tahoma"/>
              </a:rPr>
              <a:t>concern. If you suspect you’ve </a:t>
            </a:r>
            <a:r>
              <a:rPr sz="850" dirty="0">
                <a:solidFill>
                  <a:srgbClr val="8597A3"/>
                </a:solidFill>
                <a:latin typeface="Tahoma"/>
                <a:cs typeface="Tahoma"/>
              </a:rPr>
              <a:t>become  a </a:t>
            </a:r>
            <a:r>
              <a:rPr sz="850" spc="-5" dirty="0">
                <a:solidFill>
                  <a:srgbClr val="8597A3"/>
                </a:solidFill>
                <a:latin typeface="Tahoma"/>
                <a:cs typeface="Tahoma"/>
              </a:rPr>
              <a:t>target </a:t>
            </a:r>
            <a:r>
              <a:rPr sz="850" dirty="0">
                <a:solidFill>
                  <a:srgbClr val="8597A3"/>
                </a:solidFill>
                <a:latin typeface="Tahoma"/>
                <a:cs typeface="Tahoma"/>
              </a:rPr>
              <a:t>of </a:t>
            </a:r>
            <a:r>
              <a:rPr sz="850" spc="-5" dirty="0">
                <a:solidFill>
                  <a:srgbClr val="8597A3"/>
                </a:solidFill>
                <a:latin typeface="Tahoma"/>
                <a:cs typeface="Tahoma"/>
              </a:rPr>
              <a:t>retaliation, you should raise the matter to </a:t>
            </a:r>
            <a:r>
              <a:rPr sz="850" dirty="0">
                <a:solidFill>
                  <a:srgbClr val="8597A3"/>
                </a:solidFill>
                <a:latin typeface="Tahoma"/>
                <a:cs typeface="Tahoma"/>
              </a:rPr>
              <a:t>an </a:t>
            </a:r>
            <a:r>
              <a:rPr sz="850" spc="-5" dirty="0">
                <a:solidFill>
                  <a:srgbClr val="8597A3"/>
                </a:solidFill>
                <a:latin typeface="Tahoma"/>
                <a:cs typeface="Tahoma"/>
              </a:rPr>
              <a:t>appropriate company  resource.</a:t>
            </a:r>
            <a:endParaRPr sz="850" dirty="0">
              <a:latin typeface="Tahoma"/>
              <a:cs typeface="Tahoma"/>
            </a:endParaRPr>
          </a:p>
          <a:p>
            <a:pPr>
              <a:lnSpc>
                <a:spcPct val="100000"/>
              </a:lnSpc>
              <a:spcBef>
                <a:spcPts val="35"/>
              </a:spcBef>
            </a:pPr>
            <a:endParaRPr sz="1300" dirty="0">
              <a:latin typeface="Times New Roman"/>
              <a:cs typeface="Times New Roman"/>
            </a:endParaRPr>
          </a:p>
          <a:p>
            <a:pPr marL="12700">
              <a:lnSpc>
                <a:spcPct val="100000"/>
              </a:lnSpc>
            </a:pPr>
            <a:r>
              <a:rPr sz="2400" b="1" spc="10" dirty="0">
                <a:solidFill>
                  <a:srgbClr val="8597A3"/>
                </a:solidFill>
                <a:latin typeface="Tahoma"/>
                <a:cs typeface="Tahoma"/>
              </a:rPr>
              <a:t>Getting</a:t>
            </a:r>
            <a:r>
              <a:rPr sz="2400" b="1" spc="35" dirty="0">
                <a:solidFill>
                  <a:srgbClr val="8597A3"/>
                </a:solidFill>
                <a:latin typeface="Tahoma"/>
                <a:cs typeface="Tahoma"/>
              </a:rPr>
              <a:t> </a:t>
            </a:r>
            <a:r>
              <a:rPr sz="2400" b="1" spc="10" dirty="0">
                <a:solidFill>
                  <a:srgbClr val="8597A3"/>
                </a:solidFill>
                <a:latin typeface="Tahoma"/>
                <a:cs typeface="Tahoma"/>
              </a:rPr>
              <a:t>help</a:t>
            </a:r>
            <a:endParaRPr sz="2400" dirty="0">
              <a:latin typeface="Tahoma"/>
              <a:cs typeface="Tahoma"/>
            </a:endParaRPr>
          </a:p>
          <a:p>
            <a:pPr marL="372110" marR="26670">
              <a:lnSpc>
                <a:spcPct val="117700"/>
              </a:lnSpc>
              <a:spcBef>
                <a:spcPts val="825"/>
              </a:spcBef>
            </a:pPr>
            <a:r>
              <a:rPr sz="850" dirty="0">
                <a:solidFill>
                  <a:srgbClr val="8597A3"/>
                </a:solidFill>
                <a:latin typeface="Tahoma"/>
                <a:cs typeface="Tahoma"/>
              </a:rPr>
              <a:t>Our Code helps </a:t>
            </a:r>
            <a:r>
              <a:rPr sz="850" spc="-5" dirty="0">
                <a:solidFill>
                  <a:srgbClr val="8597A3"/>
                </a:solidFill>
                <a:latin typeface="Tahoma"/>
                <a:cs typeface="Tahoma"/>
              </a:rPr>
              <a:t>you </a:t>
            </a:r>
            <a:r>
              <a:rPr sz="850" dirty="0">
                <a:solidFill>
                  <a:srgbClr val="8597A3"/>
                </a:solidFill>
                <a:latin typeface="Tahoma"/>
                <a:cs typeface="Tahoma"/>
              </a:rPr>
              <a:t>understand </a:t>
            </a:r>
            <a:r>
              <a:rPr sz="850" spc="-5" dirty="0">
                <a:solidFill>
                  <a:srgbClr val="8597A3"/>
                </a:solidFill>
                <a:latin typeface="Tahoma"/>
                <a:cs typeface="Tahoma"/>
              </a:rPr>
              <a:t>what you </a:t>
            </a:r>
            <a:r>
              <a:rPr sz="850" dirty="0">
                <a:solidFill>
                  <a:srgbClr val="8597A3"/>
                </a:solidFill>
                <a:latin typeface="Tahoma"/>
                <a:cs typeface="Tahoma"/>
              </a:rPr>
              <a:t>need </a:t>
            </a:r>
            <a:r>
              <a:rPr sz="850" spc="-5" dirty="0">
                <a:solidFill>
                  <a:srgbClr val="8597A3"/>
                </a:solidFill>
                <a:latin typeface="Tahoma"/>
                <a:cs typeface="Tahoma"/>
              </a:rPr>
              <a:t>to </a:t>
            </a:r>
            <a:r>
              <a:rPr sz="850" dirty="0">
                <a:solidFill>
                  <a:srgbClr val="8597A3"/>
                </a:solidFill>
                <a:latin typeface="Tahoma"/>
                <a:cs typeface="Tahoma"/>
              </a:rPr>
              <a:t>do </a:t>
            </a:r>
            <a:r>
              <a:rPr sz="850" spc="-5" dirty="0">
                <a:solidFill>
                  <a:srgbClr val="8597A3"/>
                </a:solidFill>
                <a:latin typeface="Tahoma"/>
                <a:cs typeface="Tahoma"/>
              </a:rPr>
              <a:t>should you think something </a:t>
            </a:r>
            <a:r>
              <a:rPr sz="850" dirty="0">
                <a:solidFill>
                  <a:srgbClr val="8597A3"/>
                </a:solidFill>
                <a:latin typeface="Tahoma"/>
                <a:cs typeface="Tahoma"/>
              </a:rPr>
              <a:t>is  </a:t>
            </a:r>
            <a:r>
              <a:rPr sz="850" spc="-5" dirty="0">
                <a:solidFill>
                  <a:srgbClr val="8597A3"/>
                </a:solidFill>
                <a:latin typeface="Tahoma"/>
                <a:cs typeface="Tahoma"/>
              </a:rPr>
              <a:t>wrong. Always </a:t>
            </a:r>
            <a:r>
              <a:rPr sz="850" dirty="0">
                <a:solidFill>
                  <a:srgbClr val="8597A3"/>
                </a:solidFill>
                <a:latin typeface="Tahoma"/>
                <a:cs typeface="Tahoma"/>
              </a:rPr>
              <a:t>be </a:t>
            </a:r>
            <a:r>
              <a:rPr sz="850" spc="-5" dirty="0">
                <a:solidFill>
                  <a:srgbClr val="8597A3"/>
                </a:solidFill>
                <a:latin typeface="Tahoma"/>
                <a:cs typeface="Tahoma"/>
              </a:rPr>
              <a:t>aware </a:t>
            </a:r>
            <a:r>
              <a:rPr sz="850" dirty="0">
                <a:solidFill>
                  <a:srgbClr val="8597A3"/>
                </a:solidFill>
                <a:latin typeface="Tahoma"/>
                <a:cs typeface="Tahoma"/>
              </a:rPr>
              <a:t>and </a:t>
            </a:r>
            <a:r>
              <a:rPr sz="850" spc="-5" dirty="0">
                <a:solidFill>
                  <a:srgbClr val="8597A3"/>
                </a:solidFill>
                <a:latin typeface="Tahoma"/>
                <a:cs typeface="Tahoma"/>
              </a:rPr>
              <a:t>curious, </a:t>
            </a:r>
            <a:r>
              <a:rPr sz="850" dirty="0">
                <a:solidFill>
                  <a:srgbClr val="8597A3"/>
                </a:solidFill>
                <a:latin typeface="Tahoma"/>
                <a:cs typeface="Tahoma"/>
              </a:rPr>
              <a:t>ask questions and </a:t>
            </a:r>
            <a:r>
              <a:rPr sz="850" spc="-5" dirty="0">
                <a:solidFill>
                  <a:srgbClr val="8597A3"/>
                </a:solidFill>
                <a:latin typeface="Tahoma"/>
                <a:cs typeface="Tahoma"/>
              </a:rPr>
              <a:t>if </a:t>
            </a:r>
            <a:r>
              <a:rPr sz="850" dirty="0">
                <a:solidFill>
                  <a:srgbClr val="8597A3"/>
                </a:solidFill>
                <a:latin typeface="Tahoma"/>
                <a:cs typeface="Tahoma"/>
              </a:rPr>
              <a:t>necessary bring </a:t>
            </a:r>
            <a:r>
              <a:rPr sz="850" spc="-5" dirty="0">
                <a:solidFill>
                  <a:srgbClr val="8597A3"/>
                </a:solidFill>
                <a:latin typeface="Tahoma"/>
                <a:cs typeface="Tahoma"/>
              </a:rPr>
              <a:t>concerns  to the attention </a:t>
            </a:r>
            <a:r>
              <a:rPr sz="850" dirty="0">
                <a:solidFill>
                  <a:srgbClr val="8597A3"/>
                </a:solidFill>
                <a:latin typeface="Tahoma"/>
                <a:cs typeface="Tahoma"/>
              </a:rPr>
              <a:t>of a </a:t>
            </a:r>
            <a:r>
              <a:rPr sz="850" spc="-10" dirty="0">
                <a:solidFill>
                  <a:srgbClr val="8597A3"/>
                </a:solidFill>
                <a:latin typeface="Tahoma"/>
                <a:cs typeface="Tahoma"/>
              </a:rPr>
              <a:t>relevant </a:t>
            </a:r>
            <a:r>
              <a:rPr sz="850" spc="-5" dirty="0">
                <a:solidFill>
                  <a:srgbClr val="8597A3"/>
                </a:solidFill>
                <a:latin typeface="Tahoma"/>
                <a:cs typeface="Tahoma"/>
              </a:rPr>
              <a:t>company resource </a:t>
            </a:r>
            <a:r>
              <a:rPr sz="850" dirty="0">
                <a:solidFill>
                  <a:srgbClr val="8597A3"/>
                </a:solidFill>
                <a:latin typeface="Tahoma"/>
                <a:cs typeface="Tahoma"/>
              </a:rPr>
              <a:t>or </a:t>
            </a:r>
            <a:r>
              <a:rPr sz="850" spc="-5" dirty="0">
                <a:solidFill>
                  <a:srgbClr val="8597A3"/>
                </a:solidFill>
                <a:latin typeface="Tahoma"/>
                <a:cs typeface="Tahoma"/>
              </a:rPr>
              <a:t>make </a:t>
            </a:r>
            <a:r>
              <a:rPr sz="850" dirty="0">
                <a:solidFill>
                  <a:srgbClr val="8597A3"/>
                </a:solidFill>
                <a:latin typeface="Tahoma"/>
                <a:cs typeface="Tahoma"/>
              </a:rPr>
              <a:t>a </a:t>
            </a:r>
            <a:r>
              <a:rPr sz="850" spc="-5" dirty="0">
                <a:solidFill>
                  <a:srgbClr val="8597A3"/>
                </a:solidFill>
                <a:latin typeface="Tahoma"/>
                <a:cs typeface="Tahoma"/>
              </a:rPr>
              <a:t>report via </a:t>
            </a:r>
            <a:r>
              <a:rPr lang="en-GB" sz="850" spc="-5" dirty="0" smtClean="0">
                <a:solidFill>
                  <a:srgbClr val="8597A3"/>
                </a:solidFill>
                <a:latin typeface="Tahoma"/>
                <a:cs typeface="Tahoma"/>
              </a:rPr>
              <a:t>your</a:t>
            </a:r>
            <a:r>
              <a:rPr sz="850" spc="-5" dirty="0" smtClean="0">
                <a:solidFill>
                  <a:srgbClr val="8597A3"/>
                </a:solidFill>
                <a:latin typeface="Tahoma"/>
                <a:cs typeface="Tahoma"/>
              </a:rPr>
              <a:t> </a:t>
            </a:r>
            <a:r>
              <a:rPr sz="850" spc="-5" dirty="0">
                <a:solidFill>
                  <a:srgbClr val="8597A3"/>
                </a:solidFill>
                <a:latin typeface="Tahoma"/>
                <a:cs typeface="Tahoma"/>
              </a:rPr>
              <a:t>Helpline.  </a:t>
            </a:r>
            <a:r>
              <a:rPr sz="850" dirty="0">
                <a:solidFill>
                  <a:srgbClr val="8597A3"/>
                </a:solidFill>
                <a:latin typeface="Tahoma"/>
                <a:cs typeface="Tahoma"/>
              </a:rPr>
              <a:t>The </a:t>
            </a:r>
            <a:r>
              <a:rPr sz="850" spc="-5" dirty="0">
                <a:solidFill>
                  <a:srgbClr val="8597A3"/>
                </a:solidFill>
                <a:latin typeface="Tahoma"/>
                <a:cs typeface="Tahoma"/>
              </a:rPr>
              <a:t>sooner we identify </a:t>
            </a:r>
            <a:r>
              <a:rPr sz="850" dirty="0">
                <a:solidFill>
                  <a:srgbClr val="8597A3"/>
                </a:solidFill>
                <a:latin typeface="Tahoma"/>
                <a:cs typeface="Tahoma"/>
              </a:rPr>
              <a:t>an issue, </a:t>
            </a:r>
            <a:r>
              <a:rPr sz="850" spc="-5" dirty="0">
                <a:solidFill>
                  <a:srgbClr val="8597A3"/>
                </a:solidFill>
                <a:latin typeface="Tahoma"/>
                <a:cs typeface="Tahoma"/>
              </a:rPr>
              <a:t>the sooner we can stop it </a:t>
            </a:r>
            <a:r>
              <a:rPr sz="850" dirty="0">
                <a:solidFill>
                  <a:srgbClr val="8597A3"/>
                </a:solidFill>
                <a:latin typeface="Tahoma"/>
                <a:cs typeface="Tahoma"/>
              </a:rPr>
              <a:t>becoming</a:t>
            </a:r>
            <a:r>
              <a:rPr sz="850" spc="-5" dirty="0">
                <a:solidFill>
                  <a:srgbClr val="8597A3"/>
                </a:solidFill>
                <a:latin typeface="Tahoma"/>
                <a:cs typeface="Tahoma"/>
              </a:rPr>
              <a:t> serious</a:t>
            </a:r>
            <a:r>
              <a:rPr sz="850" spc="-5" dirty="0" smtClean="0">
                <a:solidFill>
                  <a:srgbClr val="8597A3"/>
                </a:solidFill>
                <a:latin typeface="Tahoma"/>
                <a:cs typeface="Tahoma"/>
              </a:rPr>
              <a:t>.</a:t>
            </a:r>
            <a:r>
              <a:rPr lang="en-GB" sz="850" spc="-5" dirty="0" smtClean="0">
                <a:solidFill>
                  <a:srgbClr val="8597A3"/>
                </a:solidFill>
                <a:latin typeface="Tahoma"/>
                <a:cs typeface="Tahoma"/>
              </a:rPr>
              <a:t>  [</a:t>
            </a:r>
            <a:r>
              <a:rPr lang="en-GB" sz="850" b="1" spc="-5" dirty="0" smtClean="0">
                <a:solidFill>
                  <a:srgbClr val="8597A3"/>
                </a:solidFill>
                <a:latin typeface="Tahoma"/>
                <a:cs typeface="Tahoma"/>
              </a:rPr>
              <a:t>Contact details for Cobham Ltd </a:t>
            </a:r>
            <a:r>
              <a:rPr lang="en-GB" sz="850" b="1" spc="-5" dirty="0" err="1" smtClean="0">
                <a:solidFill>
                  <a:srgbClr val="8597A3"/>
                </a:solidFill>
                <a:latin typeface="Tahoma"/>
                <a:cs typeface="Tahoma"/>
              </a:rPr>
              <a:t>HoldCo</a:t>
            </a:r>
            <a:r>
              <a:rPr lang="en-GB" sz="850" b="1" spc="-5" dirty="0" smtClean="0">
                <a:solidFill>
                  <a:srgbClr val="8597A3"/>
                </a:solidFill>
                <a:latin typeface="Tahoma"/>
                <a:cs typeface="Tahoma"/>
              </a:rPr>
              <a:t> staff are at the end of this document</a:t>
            </a:r>
            <a:r>
              <a:rPr lang="en-GB" sz="850" spc="-5" dirty="0" smtClean="0">
                <a:solidFill>
                  <a:srgbClr val="8597A3"/>
                </a:solidFill>
                <a:latin typeface="Tahoma"/>
                <a:cs typeface="Tahoma"/>
              </a:rPr>
              <a:t>.] </a:t>
            </a:r>
            <a:endParaRPr sz="850" dirty="0">
              <a:latin typeface="Tahoma"/>
              <a:cs typeface="Tahoma"/>
            </a:endParaRPr>
          </a:p>
        </p:txBody>
      </p:sp>
      <p:sp>
        <p:nvSpPr>
          <p:cNvPr id="12" name="object 12"/>
          <p:cNvSpPr txBox="1">
            <a:spLocks noGrp="1"/>
          </p:cNvSpPr>
          <p:nvPr>
            <p:ph type="title"/>
          </p:nvPr>
        </p:nvSpPr>
        <p:spPr>
          <a:xfrm>
            <a:off x="5405300" y="995570"/>
            <a:ext cx="4252595" cy="391160"/>
          </a:xfrm>
          <a:prstGeom prst="rect">
            <a:avLst/>
          </a:prstGeom>
        </p:spPr>
        <p:txBody>
          <a:bodyPr vert="horz" wrap="square" lIns="0" tIns="12700" rIns="0" bIns="0" rtlCol="0">
            <a:spAutoFit/>
          </a:bodyPr>
          <a:lstStyle/>
          <a:p>
            <a:pPr marL="12700">
              <a:lnSpc>
                <a:spcPct val="100000"/>
              </a:lnSpc>
              <a:spcBef>
                <a:spcPts val="100"/>
              </a:spcBef>
              <a:tabLst>
                <a:tab pos="1252855" algn="l"/>
              </a:tabLst>
            </a:pPr>
            <a:r>
              <a:rPr spc="5" dirty="0"/>
              <a:t>See</a:t>
            </a:r>
            <a:r>
              <a:rPr spc="50" dirty="0"/>
              <a:t> </a:t>
            </a:r>
            <a:r>
              <a:rPr spc="5" dirty="0"/>
              <a:t>it?	Say </a:t>
            </a:r>
            <a:r>
              <a:rPr spc="10" dirty="0"/>
              <a:t>it… </a:t>
            </a:r>
            <a:r>
              <a:rPr spc="5" dirty="0"/>
              <a:t>Speak</a:t>
            </a:r>
            <a:r>
              <a:rPr spc="75" dirty="0"/>
              <a:t> </a:t>
            </a:r>
            <a:r>
              <a:rPr spc="5" dirty="0"/>
              <a:t>Out!</a:t>
            </a:r>
          </a:p>
        </p:txBody>
      </p:sp>
      <p:sp>
        <p:nvSpPr>
          <p:cNvPr id="13" name="object 13"/>
          <p:cNvSpPr txBox="1"/>
          <p:nvPr/>
        </p:nvSpPr>
        <p:spPr>
          <a:xfrm>
            <a:off x="5765300" y="1465933"/>
            <a:ext cx="4390390" cy="2070735"/>
          </a:xfrm>
          <a:prstGeom prst="rect">
            <a:avLst/>
          </a:prstGeom>
        </p:spPr>
        <p:txBody>
          <a:bodyPr vert="horz" wrap="square" lIns="0" tIns="12700" rIns="0" bIns="0" rtlCol="0">
            <a:spAutoFit/>
          </a:bodyPr>
          <a:lstStyle/>
          <a:p>
            <a:pPr marL="12700" marR="86995">
              <a:lnSpc>
                <a:spcPct val="117700"/>
              </a:lnSpc>
              <a:spcBef>
                <a:spcPts val="100"/>
              </a:spcBef>
            </a:pPr>
            <a:r>
              <a:rPr sz="850" spc="-20" dirty="0">
                <a:solidFill>
                  <a:srgbClr val="8597A3"/>
                </a:solidFill>
                <a:latin typeface="Tahoma"/>
                <a:cs typeface="Tahoma"/>
              </a:rPr>
              <a:t>We </a:t>
            </a:r>
            <a:r>
              <a:rPr sz="850" spc="-5" dirty="0">
                <a:solidFill>
                  <a:srgbClr val="8597A3"/>
                </a:solidFill>
                <a:latin typeface="Tahoma"/>
                <a:cs typeface="Tahoma"/>
              </a:rPr>
              <a:t>believe that </a:t>
            </a:r>
            <a:r>
              <a:rPr sz="850" dirty="0">
                <a:solidFill>
                  <a:srgbClr val="8597A3"/>
                </a:solidFill>
                <a:latin typeface="Tahoma"/>
                <a:cs typeface="Tahoma"/>
              </a:rPr>
              <a:t>our </a:t>
            </a:r>
            <a:r>
              <a:rPr sz="850" spc="-10" dirty="0">
                <a:solidFill>
                  <a:srgbClr val="8597A3"/>
                </a:solidFill>
                <a:latin typeface="Tahoma"/>
                <a:cs typeface="Tahoma"/>
              </a:rPr>
              <a:t>employees </a:t>
            </a:r>
            <a:r>
              <a:rPr sz="850" spc="-5" dirty="0">
                <a:solidFill>
                  <a:srgbClr val="8597A3"/>
                </a:solidFill>
                <a:latin typeface="Tahoma"/>
                <a:cs typeface="Tahoma"/>
              </a:rPr>
              <a:t>are </a:t>
            </a:r>
            <a:r>
              <a:rPr sz="850" dirty="0">
                <a:solidFill>
                  <a:srgbClr val="8597A3"/>
                </a:solidFill>
                <a:latin typeface="Tahoma"/>
                <a:cs typeface="Tahoma"/>
              </a:rPr>
              <a:t>our most important asset and </a:t>
            </a:r>
            <a:r>
              <a:rPr sz="850" spc="-5" dirty="0">
                <a:solidFill>
                  <a:srgbClr val="8597A3"/>
                </a:solidFill>
                <a:latin typeface="Tahoma"/>
                <a:cs typeface="Tahoma"/>
              </a:rPr>
              <a:t>by creating </a:t>
            </a:r>
            <a:r>
              <a:rPr sz="850" dirty="0">
                <a:solidFill>
                  <a:srgbClr val="8597A3"/>
                </a:solidFill>
                <a:latin typeface="Tahoma"/>
                <a:cs typeface="Tahoma"/>
              </a:rPr>
              <a:t>an open  </a:t>
            </a:r>
            <a:r>
              <a:rPr sz="850" spc="-5" dirty="0">
                <a:solidFill>
                  <a:srgbClr val="8597A3"/>
                </a:solidFill>
                <a:latin typeface="Tahoma"/>
                <a:cs typeface="Tahoma"/>
              </a:rPr>
              <a:t>channel </a:t>
            </a:r>
            <a:r>
              <a:rPr sz="850" dirty="0">
                <a:solidFill>
                  <a:srgbClr val="8597A3"/>
                </a:solidFill>
                <a:latin typeface="Tahoma"/>
                <a:cs typeface="Tahoma"/>
              </a:rPr>
              <a:t>of </a:t>
            </a:r>
            <a:r>
              <a:rPr sz="850" spc="-5" dirty="0">
                <a:solidFill>
                  <a:srgbClr val="8597A3"/>
                </a:solidFill>
                <a:latin typeface="Tahoma"/>
                <a:cs typeface="Tahoma"/>
              </a:rPr>
              <a:t>communication, we can </a:t>
            </a:r>
            <a:r>
              <a:rPr sz="850" dirty="0">
                <a:solidFill>
                  <a:srgbClr val="8597A3"/>
                </a:solidFill>
                <a:latin typeface="Tahoma"/>
                <a:cs typeface="Tahoma"/>
              </a:rPr>
              <a:t>maintain a </a:t>
            </a:r>
            <a:r>
              <a:rPr sz="850" spc="-5" dirty="0">
                <a:solidFill>
                  <a:srgbClr val="8597A3"/>
                </a:solidFill>
                <a:latin typeface="Tahoma"/>
                <a:cs typeface="Tahoma"/>
              </a:rPr>
              <a:t>positive </a:t>
            </a:r>
            <a:r>
              <a:rPr sz="850" dirty="0">
                <a:solidFill>
                  <a:srgbClr val="8597A3"/>
                </a:solidFill>
                <a:latin typeface="Tahoma"/>
                <a:cs typeface="Tahoma"/>
              </a:rPr>
              <a:t>and </a:t>
            </a:r>
            <a:r>
              <a:rPr sz="850" spc="-5" dirty="0">
                <a:solidFill>
                  <a:srgbClr val="8597A3"/>
                </a:solidFill>
                <a:latin typeface="Tahoma"/>
                <a:cs typeface="Tahoma"/>
              </a:rPr>
              <a:t>comfortable work environment  for everyone.</a:t>
            </a:r>
            <a:endParaRPr sz="850">
              <a:latin typeface="Tahoma"/>
              <a:cs typeface="Tahoma"/>
            </a:endParaRPr>
          </a:p>
          <a:p>
            <a:pPr marL="12700" marR="256540" algn="just">
              <a:lnSpc>
                <a:spcPct val="117700"/>
              </a:lnSpc>
              <a:spcBef>
                <a:spcPts val="850"/>
              </a:spcBef>
            </a:pPr>
            <a:r>
              <a:rPr sz="850" spc="-20" dirty="0">
                <a:solidFill>
                  <a:srgbClr val="8597A3"/>
                </a:solidFill>
                <a:latin typeface="Tahoma"/>
                <a:cs typeface="Tahoma"/>
              </a:rPr>
              <a:t>However, </a:t>
            </a:r>
            <a:r>
              <a:rPr sz="850" spc="-5" dirty="0">
                <a:solidFill>
                  <a:srgbClr val="8597A3"/>
                </a:solidFill>
                <a:latin typeface="Tahoma"/>
                <a:cs typeface="Tahoma"/>
              </a:rPr>
              <a:t>sometimes things can </a:t>
            </a:r>
            <a:r>
              <a:rPr sz="850" dirty="0">
                <a:solidFill>
                  <a:srgbClr val="8597A3"/>
                </a:solidFill>
                <a:latin typeface="Tahoma"/>
                <a:cs typeface="Tahoma"/>
              </a:rPr>
              <a:t>go </a:t>
            </a:r>
            <a:r>
              <a:rPr sz="850" spc="-5" dirty="0">
                <a:solidFill>
                  <a:srgbClr val="8597A3"/>
                </a:solidFill>
                <a:latin typeface="Tahoma"/>
                <a:cs typeface="Tahoma"/>
              </a:rPr>
              <a:t>wrong. If something </a:t>
            </a:r>
            <a:r>
              <a:rPr sz="850" dirty="0">
                <a:solidFill>
                  <a:srgbClr val="8597A3"/>
                </a:solidFill>
                <a:latin typeface="Tahoma"/>
                <a:cs typeface="Tahoma"/>
              </a:rPr>
              <a:t>isn’t </a:t>
            </a:r>
            <a:r>
              <a:rPr sz="850" spc="-5" dirty="0">
                <a:solidFill>
                  <a:srgbClr val="8597A3"/>
                </a:solidFill>
                <a:latin typeface="Tahoma"/>
                <a:cs typeface="Tahoma"/>
              </a:rPr>
              <a:t>right, we want you to tell  someone so the situation can </a:t>
            </a:r>
            <a:r>
              <a:rPr sz="850" dirty="0">
                <a:solidFill>
                  <a:srgbClr val="8597A3"/>
                </a:solidFill>
                <a:latin typeface="Tahoma"/>
                <a:cs typeface="Tahoma"/>
              </a:rPr>
              <a:t>be </a:t>
            </a:r>
            <a:r>
              <a:rPr sz="850" spc="-5" dirty="0">
                <a:solidFill>
                  <a:srgbClr val="8597A3"/>
                </a:solidFill>
                <a:latin typeface="Tahoma"/>
                <a:cs typeface="Tahoma"/>
              </a:rPr>
              <a:t>looked </a:t>
            </a:r>
            <a:r>
              <a:rPr sz="850" dirty="0">
                <a:solidFill>
                  <a:srgbClr val="8597A3"/>
                </a:solidFill>
                <a:latin typeface="Tahoma"/>
                <a:cs typeface="Tahoma"/>
              </a:rPr>
              <a:t>into and </a:t>
            </a:r>
            <a:r>
              <a:rPr sz="850" spc="-5" dirty="0">
                <a:solidFill>
                  <a:srgbClr val="8597A3"/>
                </a:solidFill>
                <a:latin typeface="Tahoma"/>
                <a:cs typeface="Tahoma"/>
              </a:rPr>
              <a:t>any problems addressed before they  </a:t>
            </a:r>
            <a:r>
              <a:rPr sz="850" dirty="0">
                <a:solidFill>
                  <a:srgbClr val="8597A3"/>
                </a:solidFill>
                <a:latin typeface="Tahoma"/>
                <a:cs typeface="Tahoma"/>
              </a:rPr>
              <a:t>become </a:t>
            </a:r>
            <a:r>
              <a:rPr sz="850" spc="-5" dirty="0">
                <a:solidFill>
                  <a:srgbClr val="8597A3"/>
                </a:solidFill>
                <a:latin typeface="Tahoma"/>
                <a:cs typeface="Tahoma"/>
              </a:rPr>
              <a:t>too</a:t>
            </a:r>
            <a:r>
              <a:rPr sz="850" spc="-10" dirty="0">
                <a:solidFill>
                  <a:srgbClr val="8597A3"/>
                </a:solidFill>
                <a:latin typeface="Tahoma"/>
                <a:cs typeface="Tahoma"/>
              </a:rPr>
              <a:t> </a:t>
            </a:r>
            <a:r>
              <a:rPr sz="850" spc="-5" dirty="0">
                <a:solidFill>
                  <a:srgbClr val="8597A3"/>
                </a:solidFill>
                <a:latin typeface="Tahoma"/>
                <a:cs typeface="Tahoma"/>
              </a:rPr>
              <a:t>serious.</a:t>
            </a:r>
            <a:endParaRPr sz="850">
              <a:latin typeface="Tahoma"/>
              <a:cs typeface="Tahoma"/>
            </a:endParaRPr>
          </a:p>
          <a:p>
            <a:pPr marL="12700" marR="5080">
              <a:lnSpc>
                <a:spcPct val="117700"/>
              </a:lnSpc>
              <a:spcBef>
                <a:spcPts val="844"/>
              </a:spcBef>
            </a:pPr>
            <a:r>
              <a:rPr sz="850" dirty="0">
                <a:solidFill>
                  <a:srgbClr val="8597A3"/>
                </a:solidFill>
                <a:latin typeface="Tahoma"/>
                <a:cs typeface="Tahoma"/>
              </a:rPr>
              <a:t>Our </a:t>
            </a:r>
            <a:r>
              <a:rPr sz="850" spc="-5" dirty="0">
                <a:solidFill>
                  <a:srgbClr val="8597A3"/>
                </a:solidFill>
                <a:latin typeface="Tahoma"/>
                <a:cs typeface="Tahoma"/>
              </a:rPr>
              <a:t>Helpline </a:t>
            </a:r>
            <a:r>
              <a:rPr sz="850" dirty="0">
                <a:solidFill>
                  <a:srgbClr val="8597A3"/>
                </a:solidFill>
                <a:latin typeface="Tahoma"/>
                <a:cs typeface="Tahoma"/>
              </a:rPr>
              <a:t>is </a:t>
            </a:r>
            <a:r>
              <a:rPr sz="850" spc="-5" dirty="0">
                <a:solidFill>
                  <a:srgbClr val="8597A3"/>
                </a:solidFill>
                <a:latin typeface="Tahoma"/>
                <a:cs typeface="Tahoma"/>
              </a:rPr>
              <a:t>available </a:t>
            </a:r>
            <a:r>
              <a:rPr sz="850" dirty="0">
                <a:solidFill>
                  <a:srgbClr val="8597A3"/>
                </a:solidFill>
                <a:latin typeface="Tahoma"/>
                <a:cs typeface="Tahoma"/>
              </a:rPr>
              <a:t>24/7 and </a:t>
            </a:r>
            <a:r>
              <a:rPr sz="850" spc="-5" dirty="0">
                <a:solidFill>
                  <a:srgbClr val="8597A3"/>
                </a:solidFill>
                <a:latin typeface="Tahoma"/>
                <a:cs typeface="Tahoma"/>
              </a:rPr>
              <a:t>reports can </a:t>
            </a:r>
            <a:r>
              <a:rPr sz="850" dirty="0">
                <a:solidFill>
                  <a:srgbClr val="8597A3"/>
                </a:solidFill>
                <a:latin typeface="Tahoma"/>
                <a:cs typeface="Tahoma"/>
              </a:rPr>
              <a:t>be made </a:t>
            </a:r>
            <a:r>
              <a:rPr sz="850" spc="-5" dirty="0">
                <a:solidFill>
                  <a:srgbClr val="8597A3"/>
                </a:solidFill>
                <a:latin typeface="Tahoma"/>
                <a:cs typeface="Tahoma"/>
              </a:rPr>
              <a:t>online </a:t>
            </a:r>
            <a:r>
              <a:rPr sz="850" dirty="0">
                <a:solidFill>
                  <a:srgbClr val="8597A3"/>
                </a:solidFill>
                <a:latin typeface="Tahoma"/>
                <a:cs typeface="Tahoma"/>
              </a:rPr>
              <a:t>or </a:t>
            </a:r>
            <a:r>
              <a:rPr sz="850" spc="-5" dirty="0">
                <a:solidFill>
                  <a:srgbClr val="8597A3"/>
                </a:solidFill>
                <a:latin typeface="Tahoma"/>
                <a:cs typeface="Tahoma"/>
              </a:rPr>
              <a:t>by telephone </a:t>
            </a:r>
            <a:r>
              <a:rPr sz="850" dirty="0">
                <a:solidFill>
                  <a:srgbClr val="8597A3"/>
                </a:solidFill>
                <a:latin typeface="Tahoma"/>
                <a:cs typeface="Tahoma"/>
              </a:rPr>
              <a:t>in a number  of </a:t>
            </a:r>
            <a:r>
              <a:rPr sz="850" spc="-5" dirty="0">
                <a:solidFill>
                  <a:srgbClr val="8597A3"/>
                </a:solidFill>
                <a:latin typeface="Tahoma"/>
                <a:cs typeface="Tahoma"/>
              </a:rPr>
              <a:t>different </a:t>
            </a:r>
            <a:r>
              <a:rPr sz="850" dirty="0">
                <a:solidFill>
                  <a:srgbClr val="8597A3"/>
                </a:solidFill>
                <a:latin typeface="Tahoma"/>
                <a:cs typeface="Tahoma"/>
              </a:rPr>
              <a:t>languages. Calls </a:t>
            </a:r>
            <a:r>
              <a:rPr sz="850" spc="-5" dirty="0">
                <a:solidFill>
                  <a:srgbClr val="8597A3"/>
                </a:solidFill>
                <a:latin typeface="Tahoma"/>
                <a:cs typeface="Tahoma"/>
              </a:rPr>
              <a:t>to the Helpline are answered by </a:t>
            </a:r>
            <a:r>
              <a:rPr sz="850" dirty="0">
                <a:solidFill>
                  <a:srgbClr val="8597A3"/>
                </a:solidFill>
                <a:latin typeface="Tahoma"/>
                <a:cs typeface="Tahoma"/>
              </a:rPr>
              <a:t>a </a:t>
            </a:r>
            <a:r>
              <a:rPr sz="850" spc="-5" dirty="0">
                <a:solidFill>
                  <a:srgbClr val="8597A3"/>
                </a:solidFill>
                <a:latin typeface="Tahoma"/>
                <a:cs typeface="Tahoma"/>
              </a:rPr>
              <a:t>third </a:t>
            </a:r>
            <a:r>
              <a:rPr sz="850" spc="-15" dirty="0">
                <a:solidFill>
                  <a:srgbClr val="8597A3"/>
                </a:solidFill>
                <a:latin typeface="Tahoma"/>
                <a:cs typeface="Tahoma"/>
              </a:rPr>
              <a:t>party, </a:t>
            </a:r>
            <a:r>
              <a:rPr sz="850" spc="-5" dirty="0">
                <a:solidFill>
                  <a:srgbClr val="8597A3"/>
                </a:solidFill>
                <a:latin typeface="Tahoma"/>
                <a:cs typeface="Tahoma"/>
              </a:rPr>
              <a:t>caller ID </a:t>
            </a:r>
            <a:r>
              <a:rPr sz="850" dirty="0">
                <a:solidFill>
                  <a:srgbClr val="8597A3"/>
                </a:solidFill>
                <a:latin typeface="Tahoma"/>
                <a:cs typeface="Tahoma"/>
              </a:rPr>
              <a:t>is </a:t>
            </a:r>
            <a:r>
              <a:rPr sz="850" spc="-5" dirty="0">
                <a:solidFill>
                  <a:srgbClr val="8597A3"/>
                </a:solidFill>
                <a:latin typeface="Tahoma"/>
                <a:cs typeface="Tahoma"/>
              </a:rPr>
              <a:t>never  </a:t>
            </a:r>
            <a:r>
              <a:rPr sz="850" dirty="0">
                <a:solidFill>
                  <a:srgbClr val="8597A3"/>
                </a:solidFill>
                <a:latin typeface="Tahoma"/>
                <a:cs typeface="Tahoma"/>
              </a:rPr>
              <a:t>used and no </a:t>
            </a:r>
            <a:r>
              <a:rPr sz="850" spc="-5" dirty="0">
                <a:solidFill>
                  <a:srgbClr val="8597A3"/>
                </a:solidFill>
                <a:latin typeface="Tahoma"/>
                <a:cs typeface="Tahoma"/>
              </a:rPr>
              <a:t>effort </a:t>
            </a:r>
            <a:r>
              <a:rPr sz="850" dirty="0">
                <a:solidFill>
                  <a:srgbClr val="8597A3"/>
                </a:solidFill>
                <a:latin typeface="Tahoma"/>
                <a:cs typeface="Tahoma"/>
              </a:rPr>
              <a:t>is made </a:t>
            </a:r>
            <a:r>
              <a:rPr sz="850" spc="-5" dirty="0">
                <a:solidFill>
                  <a:srgbClr val="8597A3"/>
                </a:solidFill>
                <a:latin typeface="Tahoma"/>
                <a:cs typeface="Tahoma"/>
              </a:rPr>
              <a:t>to trace </a:t>
            </a:r>
            <a:r>
              <a:rPr sz="850" dirty="0">
                <a:solidFill>
                  <a:srgbClr val="8597A3"/>
                </a:solidFill>
                <a:latin typeface="Tahoma"/>
                <a:cs typeface="Tahoma"/>
              </a:rPr>
              <a:t>a </a:t>
            </a:r>
            <a:r>
              <a:rPr sz="850" spc="-5" dirty="0">
                <a:solidFill>
                  <a:srgbClr val="8597A3"/>
                </a:solidFill>
                <a:latin typeface="Tahoma"/>
                <a:cs typeface="Tahoma"/>
              </a:rPr>
              <a:t>call. </a:t>
            </a:r>
            <a:r>
              <a:rPr sz="850" spc="-10" dirty="0">
                <a:solidFill>
                  <a:srgbClr val="8597A3"/>
                </a:solidFill>
                <a:latin typeface="Tahoma"/>
                <a:cs typeface="Tahoma"/>
              </a:rPr>
              <a:t>Reports </a:t>
            </a:r>
            <a:r>
              <a:rPr sz="850" spc="-5" dirty="0">
                <a:solidFill>
                  <a:srgbClr val="8597A3"/>
                </a:solidFill>
                <a:latin typeface="Tahoma"/>
                <a:cs typeface="Tahoma"/>
              </a:rPr>
              <a:t>can </a:t>
            </a:r>
            <a:r>
              <a:rPr sz="850" dirty="0">
                <a:solidFill>
                  <a:srgbClr val="8597A3"/>
                </a:solidFill>
                <a:latin typeface="Tahoma"/>
                <a:cs typeface="Tahoma"/>
              </a:rPr>
              <a:t>be made </a:t>
            </a:r>
            <a:r>
              <a:rPr sz="850" spc="-10" dirty="0">
                <a:solidFill>
                  <a:srgbClr val="8597A3"/>
                </a:solidFill>
                <a:latin typeface="Tahoma"/>
                <a:cs typeface="Tahoma"/>
              </a:rPr>
              <a:t>anonymously, </a:t>
            </a:r>
            <a:r>
              <a:rPr sz="850" spc="-5" dirty="0">
                <a:solidFill>
                  <a:srgbClr val="8597A3"/>
                </a:solidFill>
                <a:latin typeface="Tahoma"/>
                <a:cs typeface="Tahoma"/>
              </a:rPr>
              <a:t>where </a:t>
            </a:r>
            <a:r>
              <a:rPr sz="850" dirty="0">
                <a:solidFill>
                  <a:srgbClr val="8597A3"/>
                </a:solidFill>
                <a:latin typeface="Tahoma"/>
                <a:cs typeface="Tahoma"/>
              </a:rPr>
              <a:t>local  </a:t>
            </a:r>
            <a:r>
              <a:rPr sz="850" spc="-5" dirty="0">
                <a:solidFill>
                  <a:srgbClr val="8597A3"/>
                </a:solidFill>
                <a:latin typeface="Tahoma"/>
                <a:cs typeface="Tahoma"/>
              </a:rPr>
              <a:t>law permits, </a:t>
            </a:r>
            <a:r>
              <a:rPr sz="850" dirty="0">
                <a:solidFill>
                  <a:srgbClr val="8597A3"/>
                </a:solidFill>
                <a:latin typeface="Tahoma"/>
                <a:cs typeface="Tahoma"/>
              </a:rPr>
              <a:t>but </a:t>
            </a:r>
            <a:r>
              <a:rPr sz="850" spc="-5" dirty="0">
                <a:solidFill>
                  <a:srgbClr val="8597A3"/>
                </a:solidFill>
                <a:latin typeface="Tahoma"/>
                <a:cs typeface="Tahoma"/>
              </a:rPr>
              <a:t>the more information that </a:t>
            </a:r>
            <a:r>
              <a:rPr sz="850" dirty="0">
                <a:solidFill>
                  <a:srgbClr val="8597A3"/>
                </a:solidFill>
                <a:latin typeface="Tahoma"/>
                <a:cs typeface="Tahoma"/>
              </a:rPr>
              <a:t>is </a:t>
            </a:r>
            <a:r>
              <a:rPr sz="850" spc="-5" dirty="0">
                <a:solidFill>
                  <a:srgbClr val="8597A3"/>
                </a:solidFill>
                <a:latin typeface="Tahoma"/>
                <a:cs typeface="Tahoma"/>
              </a:rPr>
              <a:t>provided, the easier </a:t>
            </a:r>
            <a:r>
              <a:rPr sz="850" dirty="0">
                <a:solidFill>
                  <a:srgbClr val="8597A3"/>
                </a:solidFill>
                <a:latin typeface="Tahoma"/>
                <a:cs typeface="Tahoma"/>
              </a:rPr>
              <a:t>it is </a:t>
            </a:r>
            <a:r>
              <a:rPr sz="850" spc="-5" dirty="0">
                <a:solidFill>
                  <a:srgbClr val="8597A3"/>
                </a:solidFill>
                <a:latin typeface="Tahoma"/>
                <a:cs typeface="Tahoma"/>
              </a:rPr>
              <a:t>to investigate any  </a:t>
            </a:r>
            <a:r>
              <a:rPr sz="850" dirty="0">
                <a:solidFill>
                  <a:srgbClr val="8597A3"/>
                </a:solidFill>
                <a:latin typeface="Tahoma"/>
                <a:cs typeface="Tahoma"/>
              </a:rPr>
              <a:t>issue and </a:t>
            </a:r>
            <a:r>
              <a:rPr sz="850" spc="-5" dirty="0">
                <a:solidFill>
                  <a:srgbClr val="8597A3"/>
                </a:solidFill>
                <a:latin typeface="Tahoma"/>
                <a:cs typeface="Tahoma"/>
              </a:rPr>
              <a:t>to respond. </a:t>
            </a:r>
            <a:r>
              <a:rPr sz="850" spc="-20" dirty="0">
                <a:solidFill>
                  <a:srgbClr val="8597A3"/>
                </a:solidFill>
                <a:latin typeface="Tahoma"/>
                <a:cs typeface="Tahoma"/>
              </a:rPr>
              <a:t>We </a:t>
            </a:r>
            <a:r>
              <a:rPr sz="850" spc="-5" dirty="0">
                <a:solidFill>
                  <a:srgbClr val="8597A3"/>
                </a:solidFill>
                <a:latin typeface="Tahoma"/>
                <a:cs typeface="Tahoma"/>
              </a:rPr>
              <a:t>have </a:t>
            </a:r>
            <a:r>
              <a:rPr sz="850" dirty="0">
                <a:solidFill>
                  <a:srgbClr val="8597A3"/>
                </a:solidFill>
                <a:latin typeface="Tahoma"/>
                <a:cs typeface="Tahoma"/>
              </a:rPr>
              <a:t>a </a:t>
            </a:r>
            <a:r>
              <a:rPr sz="850" spc="-5" dirty="0">
                <a:solidFill>
                  <a:srgbClr val="8597A3"/>
                </a:solidFill>
                <a:latin typeface="Tahoma"/>
                <a:cs typeface="Tahoma"/>
              </a:rPr>
              <a:t>zero tolerance towards retaliation, so concerns can </a:t>
            </a:r>
            <a:r>
              <a:rPr sz="850" dirty="0">
                <a:solidFill>
                  <a:srgbClr val="8597A3"/>
                </a:solidFill>
                <a:latin typeface="Tahoma"/>
                <a:cs typeface="Tahoma"/>
              </a:rPr>
              <a:t>be  </a:t>
            </a:r>
            <a:r>
              <a:rPr sz="850" spc="-5" dirty="0">
                <a:solidFill>
                  <a:srgbClr val="8597A3"/>
                </a:solidFill>
                <a:latin typeface="Tahoma"/>
                <a:cs typeface="Tahoma"/>
              </a:rPr>
              <a:t>raised without fear </a:t>
            </a:r>
            <a:r>
              <a:rPr sz="850" dirty="0">
                <a:solidFill>
                  <a:srgbClr val="8597A3"/>
                </a:solidFill>
                <a:latin typeface="Tahoma"/>
                <a:cs typeface="Tahoma"/>
              </a:rPr>
              <a:t>of </a:t>
            </a:r>
            <a:r>
              <a:rPr sz="850" spc="-5" dirty="0">
                <a:solidFill>
                  <a:srgbClr val="8597A3"/>
                </a:solidFill>
                <a:latin typeface="Tahoma"/>
                <a:cs typeface="Tahoma"/>
              </a:rPr>
              <a:t>retribution.</a:t>
            </a:r>
            <a:endParaRPr sz="850">
              <a:latin typeface="Tahoma"/>
              <a:cs typeface="Tahoma"/>
            </a:endParaRPr>
          </a:p>
        </p:txBody>
      </p:sp>
      <p:sp>
        <p:nvSpPr>
          <p:cNvPr id="14" name="object 14"/>
          <p:cNvSpPr/>
          <p:nvPr/>
        </p:nvSpPr>
        <p:spPr>
          <a:xfrm>
            <a:off x="0" y="4840734"/>
            <a:ext cx="10692130" cy="1321435"/>
          </a:xfrm>
          <a:custGeom>
            <a:avLst/>
            <a:gdLst/>
            <a:ahLst/>
            <a:cxnLst/>
            <a:rect l="l" t="t" r="r" b="b"/>
            <a:pathLst>
              <a:path w="10692130" h="1321435">
                <a:moveTo>
                  <a:pt x="10692003" y="0"/>
                </a:moveTo>
                <a:lnTo>
                  <a:pt x="0" y="1319456"/>
                </a:lnTo>
                <a:lnTo>
                  <a:pt x="0" y="1320863"/>
                </a:lnTo>
                <a:lnTo>
                  <a:pt x="10692003" y="419381"/>
                </a:lnTo>
                <a:lnTo>
                  <a:pt x="10692003" y="0"/>
                </a:lnTo>
                <a:close/>
              </a:path>
            </a:pathLst>
          </a:custGeom>
          <a:solidFill>
            <a:srgbClr val="00A8B5"/>
          </a:solidFill>
        </p:spPr>
        <p:txBody>
          <a:bodyPr wrap="square" lIns="0" tIns="0" rIns="0" bIns="0" rtlCol="0"/>
          <a:lstStyle/>
          <a:p>
            <a:endParaRPr/>
          </a:p>
        </p:txBody>
      </p:sp>
      <p:sp>
        <p:nvSpPr>
          <p:cNvPr id="15" name="object 15"/>
          <p:cNvSpPr/>
          <p:nvPr/>
        </p:nvSpPr>
        <p:spPr>
          <a:xfrm>
            <a:off x="4863731" y="3903027"/>
            <a:ext cx="5548957" cy="3656977"/>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18" name="object 18"/>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8</a:t>
            </a:fld>
            <a:endParaRPr dirty="0">
              <a:solidFill>
                <a:srgbClr val="FFFFFF"/>
              </a:solidFill>
            </a:endParaRPr>
          </a:p>
        </p:txBody>
      </p:sp>
      <p:sp>
        <p:nvSpPr>
          <p:cNvPr id="19" name="TextBox 18"/>
          <p:cNvSpPr txBox="1"/>
          <p:nvPr/>
        </p:nvSpPr>
        <p:spPr>
          <a:xfrm>
            <a:off x="10176320" y="7160348"/>
            <a:ext cx="35198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8</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8466327" y="286470"/>
            <a:ext cx="265430" cy="180340"/>
          </a:xfrm>
          <a:custGeom>
            <a:avLst/>
            <a:gdLst/>
            <a:ahLst/>
            <a:cxnLst/>
            <a:rect l="l" t="t" r="r" b="b"/>
            <a:pathLst>
              <a:path w="265429" h="180340">
                <a:moveTo>
                  <a:pt x="232931" y="0"/>
                </a:moveTo>
                <a:lnTo>
                  <a:pt x="97549" y="0"/>
                </a:lnTo>
                <a:lnTo>
                  <a:pt x="78312" y="3626"/>
                </a:lnTo>
                <a:lnTo>
                  <a:pt x="44891" y="28182"/>
                </a:lnTo>
                <a:lnTo>
                  <a:pt x="2896" y="133794"/>
                </a:lnTo>
                <a:lnTo>
                  <a:pt x="0" y="151758"/>
                </a:lnTo>
                <a:lnTo>
                  <a:pt x="4547" y="166428"/>
                </a:lnTo>
                <a:lnTo>
                  <a:pt x="15590" y="176319"/>
                </a:lnTo>
                <a:lnTo>
                  <a:pt x="32182" y="179946"/>
                </a:lnTo>
                <a:lnTo>
                  <a:pt x="167577" y="179946"/>
                </a:lnTo>
                <a:lnTo>
                  <a:pt x="212090" y="160593"/>
                </a:lnTo>
                <a:lnTo>
                  <a:pt x="77724" y="147650"/>
                </a:lnTo>
                <a:lnTo>
                  <a:pt x="73800" y="141452"/>
                </a:lnTo>
                <a:lnTo>
                  <a:pt x="111189" y="38493"/>
                </a:lnTo>
                <a:lnTo>
                  <a:pt x="119622" y="32283"/>
                </a:lnTo>
                <a:lnTo>
                  <a:pt x="265125" y="32283"/>
                </a:lnTo>
                <a:lnTo>
                  <a:pt x="263383" y="19347"/>
                </a:lnTo>
                <a:lnTo>
                  <a:pt x="257101" y="9126"/>
                </a:lnTo>
                <a:lnTo>
                  <a:pt x="246782" y="2413"/>
                </a:lnTo>
                <a:lnTo>
                  <a:pt x="232931" y="0"/>
                </a:lnTo>
                <a:close/>
              </a:path>
            </a:pathLst>
          </a:custGeom>
          <a:solidFill>
            <a:srgbClr val="8597A3"/>
          </a:solidFill>
        </p:spPr>
        <p:txBody>
          <a:bodyPr wrap="square" lIns="0" tIns="0" rIns="0" bIns="0" rtlCol="0"/>
          <a:lstStyle/>
          <a:p>
            <a:endParaRPr/>
          </a:p>
        </p:txBody>
      </p:sp>
      <p:sp>
        <p:nvSpPr>
          <p:cNvPr id="8" name="object 8"/>
          <p:cNvSpPr/>
          <p:nvPr/>
        </p:nvSpPr>
        <p:spPr>
          <a:xfrm>
            <a:off x="8711647" y="286470"/>
            <a:ext cx="286385" cy="180340"/>
          </a:xfrm>
          <a:custGeom>
            <a:avLst/>
            <a:gdLst/>
            <a:ahLst/>
            <a:cxnLst/>
            <a:rect l="l" t="t" r="r" b="b"/>
            <a:pathLst>
              <a:path w="286384" h="180340">
                <a:moveTo>
                  <a:pt x="254071" y="0"/>
                </a:moveTo>
                <a:lnTo>
                  <a:pt x="97556" y="0"/>
                </a:lnTo>
                <a:lnTo>
                  <a:pt x="78312" y="3626"/>
                </a:lnTo>
                <a:lnTo>
                  <a:pt x="44891" y="28182"/>
                </a:lnTo>
                <a:lnTo>
                  <a:pt x="2903" y="133794"/>
                </a:lnTo>
                <a:lnTo>
                  <a:pt x="0" y="151758"/>
                </a:lnTo>
                <a:lnTo>
                  <a:pt x="4545" y="166428"/>
                </a:lnTo>
                <a:lnTo>
                  <a:pt x="15590" y="176319"/>
                </a:lnTo>
                <a:lnTo>
                  <a:pt x="32189" y="179946"/>
                </a:lnTo>
                <a:lnTo>
                  <a:pt x="188729" y="179946"/>
                </a:lnTo>
                <a:lnTo>
                  <a:pt x="226182" y="166428"/>
                </a:lnTo>
                <a:lnTo>
                  <a:pt x="159011" y="147650"/>
                </a:lnTo>
                <a:lnTo>
                  <a:pt x="71724" y="147192"/>
                </a:lnTo>
                <a:lnTo>
                  <a:pt x="111171" y="38493"/>
                </a:lnTo>
                <a:lnTo>
                  <a:pt x="119616" y="32283"/>
                </a:lnTo>
                <a:lnTo>
                  <a:pt x="285599" y="32283"/>
                </a:lnTo>
                <a:lnTo>
                  <a:pt x="286262" y="28182"/>
                </a:lnTo>
                <a:lnTo>
                  <a:pt x="281720" y="13515"/>
                </a:lnTo>
                <a:lnTo>
                  <a:pt x="270675" y="3626"/>
                </a:lnTo>
                <a:lnTo>
                  <a:pt x="254071" y="0"/>
                </a:lnTo>
                <a:close/>
              </a:path>
              <a:path w="286384" h="180340">
                <a:moveTo>
                  <a:pt x="285599" y="32283"/>
                </a:moveTo>
                <a:lnTo>
                  <a:pt x="208529" y="32283"/>
                </a:lnTo>
                <a:lnTo>
                  <a:pt x="212453" y="38493"/>
                </a:lnTo>
                <a:lnTo>
                  <a:pt x="175090" y="141452"/>
                </a:lnTo>
                <a:lnTo>
                  <a:pt x="166644" y="147650"/>
                </a:lnTo>
                <a:lnTo>
                  <a:pt x="243695" y="147650"/>
                </a:lnTo>
                <a:lnTo>
                  <a:pt x="251518" y="133794"/>
                </a:lnTo>
                <a:lnTo>
                  <a:pt x="283357" y="46139"/>
                </a:lnTo>
                <a:lnTo>
                  <a:pt x="285599" y="32283"/>
                </a:lnTo>
                <a:close/>
              </a:path>
            </a:pathLst>
          </a:custGeom>
          <a:solidFill>
            <a:srgbClr val="8597A3"/>
          </a:solidFill>
        </p:spPr>
        <p:txBody>
          <a:bodyPr wrap="square" lIns="0" tIns="0" rIns="0" bIns="0" rtlCol="0"/>
          <a:lstStyle/>
          <a:p>
            <a:endParaRPr/>
          </a:p>
        </p:txBody>
      </p:sp>
      <p:sp>
        <p:nvSpPr>
          <p:cNvPr id="9" name="object 9"/>
          <p:cNvSpPr/>
          <p:nvPr/>
        </p:nvSpPr>
        <p:spPr>
          <a:xfrm>
            <a:off x="9526482" y="286466"/>
            <a:ext cx="300355" cy="180340"/>
          </a:xfrm>
          <a:custGeom>
            <a:avLst/>
            <a:gdLst/>
            <a:ahLst/>
            <a:cxnLst/>
            <a:rect l="l" t="t" r="r" b="b"/>
            <a:pathLst>
              <a:path w="300354" h="180340">
                <a:moveTo>
                  <a:pt x="267919" y="0"/>
                </a:moveTo>
                <a:lnTo>
                  <a:pt x="111391" y="0"/>
                </a:lnTo>
                <a:lnTo>
                  <a:pt x="92147" y="3626"/>
                </a:lnTo>
                <a:lnTo>
                  <a:pt x="73920" y="13515"/>
                </a:lnTo>
                <a:lnTo>
                  <a:pt x="58731" y="28182"/>
                </a:lnTo>
                <a:lnTo>
                  <a:pt x="48602" y="46139"/>
                </a:lnTo>
                <a:lnTo>
                  <a:pt x="0" y="179946"/>
                </a:lnTo>
                <a:lnTo>
                  <a:pt x="73660" y="179946"/>
                </a:lnTo>
                <a:lnTo>
                  <a:pt x="93192" y="126161"/>
                </a:lnTo>
                <a:lnTo>
                  <a:pt x="101625" y="119976"/>
                </a:lnTo>
                <a:lnTo>
                  <a:pt x="270379" y="119976"/>
                </a:lnTo>
                <a:lnTo>
                  <a:pt x="282112" y="87668"/>
                </a:lnTo>
                <a:lnTo>
                  <a:pt x="107188" y="87668"/>
                </a:lnTo>
                <a:lnTo>
                  <a:pt x="125018" y="38493"/>
                </a:lnTo>
                <a:lnTo>
                  <a:pt x="133464" y="32296"/>
                </a:lnTo>
                <a:lnTo>
                  <a:pt x="299433" y="32296"/>
                </a:lnTo>
                <a:lnTo>
                  <a:pt x="300100" y="28182"/>
                </a:lnTo>
                <a:lnTo>
                  <a:pt x="295562" y="13515"/>
                </a:lnTo>
                <a:lnTo>
                  <a:pt x="284521" y="3626"/>
                </a:lnTo>
                <a:lnTo>
                  <a:pt x="267919" y="0"/>
                </a:lnTo>
                <a:close/>
              </a:path>
              <a:path w="300354" h="180340">
                <a:moveTo>
                  <a:pt x="270379" y="119976"/>
                </a:moveTo>
                <a:lnTo>
                  <a:pt x="196723" y="119976"/>
                </a:lnTo>
                <a:lnTo>
                  <a:pt x="174942" y="179946"/>
                </a:lnTo>
                <a:lnTo>
                  <a:pt x="248602" y="179946"/>
                </a:lnTo>
                <a:lnTo>
                  <a:pt x="270379" y="119976"/>
                </a:lnTo>
                <a:close/>
              </a:path>
              <a:path w="300354" h="180340">
                <a:moveTo>
                  <a:pt x="299433" y="32296"/>
                </a:moveTo>
                <a:lnTo>
                  <a:pt x="222377" y="32296"/>
                </a:lnTo>
                <a:lnTo>
                  <a:pt x="226314" y="38493"/>
                </a:lnTo>
                <a:lnTo>
                  <a:pt x="210705" y="81470"/>
                </a:lnTo>
                <a:lnTo>
                  <a:pt x="202272" y="87668"/>
                </a:lnTo>
                <a:lnTo>
                  <a:pt x="282112" y="87668"/>
                </a:lnTo>
                <a:lnTo>
                  <a:pt x="297192" y="46139"/>
                </a:lnTo>
                <a:lnTo>
                  <a:pt x="299433" y="32296"/>
                </a:lnTo>
                <a:close/>
              </a:path>
            </a:pathLst>
          </a:custGeom>
          <a:solidFill>
            <a:srgbClr val="8597A3"/>
          </a:solidFill>
        </p:spPr>
        <p:txBody>
          <a:bodyPr wrap="square" lIns="0" tIns="0" rIns="0" bIns="0" rtlCol="0"/>
          <a:lstStyle/>
          <a:p>
            <a:endParaRPr/>
          </a:p>
        </p:txBody>
      </p:sp>
      <p:sp>
        <p:nvSpPr>
          <p:cNvPr id="10" name="object 10"/>
          <p:cNvSpPr/>
          <p:nvPr/>
        </p:nvSpPr>
        <p:spPr>
          <a:xfrm>
            <a:off x="8974030" y="286470"/>
            <a:ext cx="300355" cy="180340"/>
          </a:xfrm>
          <a:custGeom>
            <a:avLst/>
            <a:gdLst/>
            <a:ahLst/>
            <a:cxnLst/>
            <a:rect l="l" t="t" r="r" b="b"/>
            <a:pathLst>
              <a:path w="300354" h="180340">
                <a:moveTo>
                  <a:pt x="267931" y="0"/>
                </a:moveTo>
                <a:lnTo>
                  <a:pt x="111378" y="0"/>
                </a:lnTo>
                <a:lnTo>
                  <a:pt x="92149" y="3626"/>
                </a:lnTo>
                <a:lnTo>
                  <a:pt x="73926" y="13515"/>
                </a:lnTo>
                <a:lnTo>
                  <a:pt x="58733" y="28182"/>
                </a:lnTo>
                <a:lnTo>
                  <a:pt x="48590" y="46139"/>
                </a:lnTo>
                <a:lnTo>
                  <a:pt x="0" y="179946"/>
                </a:lnTo>
                <a:lnTo>
                  <a:pt x="202577" y="179946"/>
                </a:lnTo>
                <a:lnTo>
                  <a:pt x="240025" y="166428"/>
                </a:lnTo>
                <a:lnTo>
                  <a:pt x="85382" y="147650"/>
                </a:lnTo>
                <a:lnTo>
                  <a:pt x="98209" y="112318"/>
                </a:lnTo>
                <a:lnTo>
                  <a:pt x="106654" y="106121"/>
                </a:lnTo>
                <a:lnTo>
                  <a:pt x="268266" y="106121"/>
                </a:lnTo>
                <a:lnTo>
                  <a:pt x="264314" y="97192"/>
                </a:lnTo>
                <a:lnTo>
                  <a:pt x="257060" y="90017"/>
                </a:lnTo>
                <a:lnTo>
                  <a:pt x="269526" y="82851"/>
                </a:lnTo>
                <a:lnTo>
                  <a:pt x="280096" y="73812"/>
                </a:lnTo>
                <a:lnTo>
                  <a:pt x="112204" y="73812"/>
                </a:lnTo>
                <a:lnTo>
                  <a:pt x="125031" y="38493"/>
                </a:lnTo>
                <a:lnTo>
                  <a:pt x="133464" y="32283"/>
                </a:lnTo>
                <a:lnTo>
                  <a:pt x="299440" y="32283"/>
                </a:lnTo>
                <a:lnTo>
                  <a:pt x="300101" y="28182"/>
                </a:lnTo>
                <a:lnTo>
                  <a:pt x="295555" y="13515"/>
                </a:lnTo>
                <a:lnTo>
                  <a:pt x="284516" y="3626"/>
                </a:lnTo>
                <a:lnTo>
                  <a:pt x="267931" y="0"/>
                </a:lnTo>
                <a:close/>
              </a:path>
              <a:path w="300354" h="180340">
                <a:moveTo>
                  <a:pt x="268266" y="106121"/>
                </a:moveTo>
                <a:lnTo>
                  <a:pt x="195567" y="106121"/>
                </a:lnTo>
                <a:lnTo>
                  <a:pt x="199504" y="112318"/>
                </a:lnTo>
                <a:lnTo>
                  <a:pt x="188925" y="141452"/>
                </a:lnTo>
                <a:lnTo>
                  <a:pt x="180492" y="147650"/>
                </a:lnTo>
                <a:lnTo>
                  <a:pt x="257539" y="147650"/>
                </a:lnTo>
                <a:lnTo>
                  <a:pt x="265366" y="133794"/>
                </a:lnTo>
                <a:lnTo>
                  <a:pt x="266496" y="130644"/>
                </a:lnTo>
                <a:lnTo>
                  <a:pt x="269344" y="117990"/>
                </a:lnTo>
                <a:lnTo>
                  <a:pt x="268512" y="106678"/>
                </a:lnTo>
                <a:lnTo>
                  <a:pt x="268266" y="106121"/>
                </a:lnTo>
                <a:close/>
              </a:path>
              <a:path w="300354" h="180340">
                <a:moveTo>
                  <a:pt x="299440" y="32283"/>
                </a:moveTo>
                <a:lnTo>
                  <a:pt x="222389" y="32283"/>
                </a:lnTo>
                <a:lnTo>
                  <a:pt x="226313" y="38493"/>
                </a:lnTo>
                <a:lnTo>
                  <a:pt x="215722" y="67627"/>
                </a:lnTo>
                <a:lnTo>
                  <a:pt x="207302" y="73812"/>
                </a:lnTo>
                <a:lnTo>
                  <a:pt x="280096" y="73812"/>
                </a:lnTo>
                <a:lnTo>
                  <a:pt x="280612" y="73371"/>
                </a:lnTo>
                <a:lnTo>
                  <a:pt x="289661" y="62056"/>
                </a:lnTo>
                <a:lnTo>
                  <a:pt x="296011" y="49390"/>
                </a:lnTo>
                <a:lnTo>
                  <a:pt x="297205" y="46139"/>
                </a:lnTo>
                <a:lnTo>
                  <a:pt x="299440" y="32283"/>
                </a:lnTo>
                <a:close/>
              </a:path>
            </a:pathLst>
          </a:custGeom>
          <a:solidFill>
            <a:srgbClr val="8597A3"/>
          </a:solidFill>
        </p:spPr>
        <p:txBody>
          <a:bodyPr wrap="square" lIns="0" tIns="0" rIns="0" bIns="0" rtlCol="0"/>
          <a:lstStyle/>
          <a:p>
            <a:endParaRPr/>
          </a:p>
        </p:txBody>
      </p:sp>
      <p:sp>
        <p:nvSpPr>
          <p:cNvPr id="11" name="object 11"/>
          <p:cNvSpPr/>
          <p:nvPr/>
        </p:nvSpPr>
        <p:spPr>
          <a:xfrm>
            <a:off x="9250249" y="286466"/>
            <a:ext cx="314325" cy="180340"/>
          </a:xfrm>
          <a:custGeom>
            <a:avLst/>
            <a:gdLst/>
            <a:ahLst/>
            <a:cxnLst/>
            <a:rect l="l" t="t" r="r" b="b"/>
            <a:pathLst>
              <a:path w="314325" h="180340">
                <a:moveTo>
                  <a:pt x="139001" y="0"/>
                </a:moveTo>
                <a:lnTo>
                  <a:pt x="111391" y="0"/>
                </a:lnTo>
                <a:lnTo>
                  <a:pt x="92154" y="3626"/>
                </a:lnTo>
                <a:lnTo>
                  <a:pt x="73929" y="13515"/>
                </a:lnTo>
                <a:lnTo>
                  <a:pt x="58738" y="28182"/>
                </a:lnTo>
                <a:lnTo>
                  <a:pt x="48602" y="46139"/>
                </a:lnTo>
                <a:lnTo>
                  <a:pt x="0" y="179946"/>
                </a:lnTo>
                <a:lnTo>
                  <a:pt x="73672" y="179946"/>
                </a:lnTo>
                <a:lnTo>
                  <a:pt x="93205" y="126161"/>
                </a:lnTo>
                <a:lnTo>
                  <a:pt x="101638" y="119976"/>
                </a:lnTo>
                <a:lnTo>
                  <a:pt x="270391" y="119976"/>
                </a:lnTo>
                <a:lnTo>
                  <a:pt x="282122" y="87668"/>
                </a:lnTo>
                <a:lnTo>
                  <a:pt x="107188" y="87668"/>
                </a:lnTo>
                <a:lnTo>
                  <a:pt x="139001" y="0"/>
                </a:lnTo>
                <a:close/>
              </a:path>
              <a:path w="314325" h="180340">
                <a:moveTo>
                  <a:pt x="270391" y="119976"/>
                </a:moveTo>
                <a:lnTo>
                  <a:pt x="196723" y="119976"/>
                </a:lnTo>
                <a:lnTo>
                  <a:pt x="174955" y="179946"/>
                </a:lnTo>
                <a:lnTo>
                  <a:pt x="248615" y="179946"/>
                </a:lnTo>
                <a:lnTo>
                  <a:pt x="270391" y="119976"/>
                </a:lnTo>
                <a:close/>
              </a:path>
              <a:path w="314325" h="180340">
                <a:moveTo>
                  <a:pt x="313956" y="0"/>
                </a:moveTo>
                <a:lnTo>
                  <a:pt x="286334" y="0"/>
                </a:lnTo>
                <a:lnTo>
                  <a:pt x="267093" y="3626"/>
                </a:lnTo>
                <a:lnTo>
                  <a:pt x="248872" y="13515"/>
                </a:lnTo>
                <a:lnTo>
                  <a:pt x="233684" y="28182"/>
                </a:lnTo>
                <a:lnTo>
                  <a:pt x="223545" y="46139"/>
                </a:lnTo>
                <a:lnTo>
                  <a:pt x="210705" y="81470"/>
                </a:lnTo>
                <a:lnTo>
                  <a:pt x="202272" y="87668"/>
                </a:lnTo>
                <a:lnTo>
                  <a:pt x="282122" y="87668"/>
                </a:lnTo>
                <a:lnTo>
                  <a:pt x="313956" y="0"/>
                </a:lnTo>
                <a:close/>
              </a:path>
            </a:pathLst>
          </a:custGeom>
          <a:solidFill>
            <a:srgbClr val="8597A3"/>
          </a:solidFill>
        </p:spPr>
        <p:txBody>
          <a:bodyPr wrap="square" lIns="0" tIns="0" rIns="0" bIns="0" rtlCol="0"/>
          <a:lstStyle/>
          <a:p>
            <a:endParaRPr/>
          </a:p>
        </p:txBody>
      </p:sp>
      <p:sp>
        <p:nvSpPr>
          <p:cNvPr id="12" name="object 12"/>
          <p:cNvSpPr/>
          <p:nvPr/>
        </p:nvSpPr>
        <p:spPr>
          <a:xfrm>
            <a:off x="9802715" y="286418"/>
            <a:ext cx="374015" cy="180340"/>
          </a:xfrm>
          <a:custGeom>
            <a:avLst/>
            <a:gdLst/>
            <a:ahLst/>
            <a:cxnLst/>
            <a:rect l="l" t="t" r="r" b="b"/>
            <a:pathLst>
              <a:path w="374015" h="180340">
                <a:moveTo>
                  <a:pt x="192125" y="0"/>
                </a:moveTo>
                <a:lnTo>
                  <a:pt x="188861" y="50"/>
                </a:lnTo>
                <a:lnTo>
                  <a:pt x="111366" y="50"/>
                </a:lnTo>
                <a:lnTo>
                  <a:pt x="92142" y="3677"/>
                </a:lnTo>
                <a:lnTo>
                  <a:pt x="73920" y="13566"/>
                </a:lnTo>
                <a:lnTo>
                  <a:pt x="58727" y="28232"/>
                </a:lnTo>
                <a:lnTo>
                  <a:pt x="48590" y="46189"/>
                </a:lnTo>
                <a:lnTo>
                  <a:pt x="0" y="179997"/>
                </a:lnTo>
                <a:lnTo>
                  <a:pt x="73647" y="179997"/>
                </a:lnTo>
                <a:lnTo>
                  <a:pt x="125006" y="38544"/>
                </a:lnTo>
                <a:lnTo>
                  <a:pt x="133464" y="32334"/>
                </a:lnTo>
                <a:lnTo>
                  <a:pt x="372836" y="32334"/>
                </a:lnTo>
                <a:lnTo>
                  <a:pt x="373498" y="28232"/>
                </a:lnTo>
                <a:lnTo>
                  <a:pt x="368957" y="13566"/>
                </a:lnTo>
                <a:lnTo>
                  <a:pt x="368556" y="13208"/>
                </a:lnTo>
                <a:lnTo>
                  <a:pt x="219582" y="13208"/>
                </a:lnTo>
                <a:lnTo>
                  <a:pt x="214799" y="7693"/>
                </a:lnTo>
                <a:lnTo>
                  <a:pt x="208559" y="3536"/>
                </a:lnTo>
                <a:lnTo>
                  <a:pt x="200966" y="913"/>
                </a:lnTo>
                <a:lnTo>
                  <a:pt x="192125" y="0"/>
                </a:lnTo>
                <a:close/>
              </a:path>
              <a:path w="374015" h="180340">
                <a:moveTo>
                  <a:pt x="257759" y="32334"/>
                </a:moveTo>
                <a:lnTo>
                  <a:pt x="171742" y="32334"/>
                </a:lnTo>
                <a:lnTo>
                  <a:pt x="175666" y="38544"/>
                </a:lnTo>
                <a:lnTo>
                  <a:pt x="124028" y="179997"/>
                </a:lnTo>
                <a:lnTo>
                  <a:pt x="197688" y="179997"/>
                </a:lnTo>
                <a:lnTo>
                  <a:pt x="246545" y="46189"/>
                </a:lnTo>
                <a:lnTo>
                  <a:pt x="249313" y="38544"/>
                </a:lnTo>
                <a:lnTo>
                  <a:pt x="257759" y="32334"/>
                </a:lnTo>
                <a:close/>
              </a:path>
              <a:path w="374015" h="180340">
                <a:moveTo>
                  <a:pt x="372836" y="32334"/>
                </a:moveTo>
                <a:lnTo>
                  <a:pt x="296036" y="32334"/>
                </a:lnTo>
                <a:lnTo>
                  <a:pt x="299961" y="38544"/>
                </a:lnTo>
                <a:lnTo>
                  <a:pt x="297192" y="46189"/>
                </a:lnTo>
                <a:lnTo>
                  <a:pt x="248348" y="179997"/>
                </a:lnTo>
                <a:lnTo>
                  <a:pt x="321995" y="179997"/>
                </a:lnTo>
                <a:lnTo>
                  <a:pt x="370598" y="46189"/>
                </a:lnTo>
                <a:lnTo>
                  <a:pt x="372836" y="32334"/>
                </a:lnTo>
                <a:close/>
              </a:path>
              <a:path w="374015" h="180340">
                <a:moveTo>
                  <a:pt x="256578" y="0"/>
                </a:moveTo>
                <a:lnTo>
                  <a:pt x="247086" y="913"/>
                </a:lnTo>
                <a:lnTo>
                  <a:pt x="237594" y="3536"/>
                </a:lnTo>
                <a:lnTo>
                  <a:pt x="228345" y="7693"/>
                </a:lnTo>
                <a:lnTo>
                  <a:pt x="219582" y="13208"/>
                </a:lnTo>
                <a:lnTo>
                  <a:pt x="368556" y="13208"/>
                </a:lnTo>
                <a:lnTo>
                  <a:pt x="357914" y="3677"/>
                </a:lnTo>
                <a:lnTo>
                  <a:pt x="341312" y="50"/>
                </a:lnTo>
                <a:lnTo>
                  <a:pt x="259880" y="50"/>
                </a:lnTo>
                <a:lnTo>
                  <a:pt x="256578" y="0"/>
                </a:lnTo>
                <a:close/>
              </a:path>
            </a:pathLst>
          </a:custGeom>
          <a:solidFill>
            <a:srgbClr val="8597A3"/>
          </a:solidFill>
        </p:spPr>
        <p:txBody>
          <a:bodyPr wrap="square" lIns="0" tIns="0" rIns="0" bIns="0" rtlCol="0"/>
          <a:lstStyle/>
          <a:p>
            <a:endParaRPr/>
          </a:p>
        </p:txBody>
      </p:sp>
      <p:sp>
        <p:nvSpPr>
          <p:cNvPr id="13" name="object 13"/>
          <p:cNvSpPr txBox="1"/>
          <p:nvPr/>
        </p:nvSpPr>
        <p:spPr>
          <a:xfrm>
            <a:off x="491299" y="339418"/>
            <a:ext cx="2312670" cy="151323"/>
          </a:xfrm>
          <a:prstGeom prst="rect">
            <a:avLst/>
          </a:prstGeom>
        </p:spPr>
        <p:txBody>
          <a:bodyPr vert="horz" wrap="square" lIns="0" tIns="12700" rIns="0" bIns="0" rtlCol="0">
            <a:spAutoFit/>
          </a:bodyPr>
          <a:lstStyle/>
          <a:p>
            <a:pPr marL="12700">
              <a:lnSpc>
                <a:spcPct val="100000"/>
              </a:lnSpc>
              <a:spcBef>
                <a:spcPts val="100"/>
              </a:spcBef>
            </a:pPr>
            <a:r>
              <a:rPr sz="900" b="1" spc="125" dirty="0">
                <a:solidFill>
                  <a:srgbClr val="8597A3"/>
                </a:solidFill>
                <a:latin typeface="Tahoma"/>
                <a:cs typeface="Tahoma"/>
              </a:rPr>
              <a:t>CODE </a:t>
            </a:r>
            <a:r>
              <a:rPr sz="900" b="1" spc="80" dirty="0">
                <a:solidFill>
                  <a:srgbClr val="8597A3"/>
                </a:solidFill>
                <a:latin typeface="Tahoma"/>
                <a:cs typeface="Tahoma"/>
              </a:rPr>
              <a:t>OF </a:t>
            </a:r>
            <a:r>
              <a:rPr sz="900" b="1" spc="135" dirty="0" smtClean="0">
                <a:solidFill>
                  <a:srgbClr val="8597A3"/>
                </a:solidFill>
                <a:latin typeface="Tahoma"/>
                <a:cs typeface="Tahoma"/>
              </a:rPr>
              <a:t>BUSIN</a:t>
            </a:r>
            <a:r>
              <a:rPr sz="900" b="1" spc="110" dirty="0" smtClean="0">
                <a:solidFill>
                  <a:srgbClr val="8597A3"/>
                </a:solidFill>
                <a:latin typeface="Tahoma"/>
                <a:cs typeface="Tahoma"/>
              </a:rPr>
              <a:t>ESS CON</a:t>
            </a:r>
            <a:r>
              <a:rPr sz="900" b="1" spc="125" dirty="0" smtClean="0">
                <a:solidFill>
                  <a:srgbClr val="8597A3"/>
                </a:solidFill>
                <a:latin typeface="Tahoma"/>
                <a:cs typeface="Tahoma"/>
              </a:rPr>
              <a:t>DUCT</a:t>
            </a:r>
            <a:r>
              <a:rPr sz="900" b="1" spc="-85" dirty="0" smtClean="0">
                <a:solidFill>
                  <a:srgbClr val="8597A3"/>
                </a:solidFill>
                <a:latin typeface="Tahoma"/>
                <a:cs typeface="Tahoma"/>
              </a:rPr>
              <a:t> </a:t>
            </a:r>
            <a:endParaRPr sz="900" dirty="0">
              <a:latin typeface="Tahoma"/>
              <a:cs typeface="Tahoma"/>
            </a:endParaRPr>
          </a:p>
        </p:txBody>
      </p:sp>
      <p:sp>
        <p:nvSpPr>
          <p:cNvPr id="14" name="object 14"/>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15" name="object 15"/>
          <p:cNvSpPr/>
          <p:nvPr/>
        </p:nvSpPr>
        <p:spPr>
          <a:xfrm>
            <a:off x="504000" y="720006"/>
            <a:ext cx="9672320" cy="0"/>
          </a:xfrm>
          <a:custGeom>
            <a:avLst/>
            <a:gdLst/>
            <a:ahLst/>
            <a:cxnLst/>
            <a:rect l="l" t="t" r="r" b="b"/>
            <a:pathLst>
              <a:path w="9672320">
                <a:moveTo>
                  <a:pt x="0" y="0"/>
                </a:moveTo>
                <a:lnTo>
                  <a:pt x="9672294" y="0"/>
                </a:lnTo>
              </a:path>
            </a:pathLst>
          </a:custGeom>
          <a:ln w="12700">
            <a:solidFill>
              <a:srgbClr val="8597A3"/>
            </a:solidFill>
          </a:ln>
        </p:spPr>
        <p:txBody>
          <a:bodyPr wrap="square" lIns="0" tIns="0" rIns="0" bIns="0" rtlCol="0"/>
          <a:lstStyle/>
          <a:p>
            <a:endParaRPr/>
          </a:p>
        </p:txBody>
      </p:sp>
      <p:sp>
        <p:nvSpPr>
          <p:cNvPr id="16" name="object 16"/>
          <p:cNvSpPr txBox="1"/>
          <p:nvPr/>
        </p:nvSpPr>
        <p:spPr>
          <a:xfrm>
            <a:off x="491299" y="995570"/>
            <a:ext cx="4751070" cy="1872885"/>
          </a:xfrm>
          <a:prstGeom prst="rect">
            <a:avLst/>
          </a:prstGeom>
        </p:spPr>
        <p:txBody>
          <a:bodyPr vert="horz" wrap="square" lIns="0" tIns="73660" rIns="0" bIns="0" rtlCol="0">
            <a:spAutoFit/>
          </a:bodyPr>
          <a:lstStyle/>
          <a:p>
            <a:pPr marL="12700" marR="883919">
              <a:lnSpc>
                <a:spcPts val="2400"/>
              </a:lnSpc>
              <a:spcBef>
                <a:spcPts val="5"/>
              </a:spcBef>
            </a:pPr>
            <a:r>
              <a:rPr sz="2400" b="1" spc="5" dirty="0" smtClean="0">
                <a:solidFill>
                  <a:srgbClr val="8597A3"/>
                </a:solidFill>
                <a:latin typeface="Tahoma"/>
                <a:cs typeface="Tahoma"/>
              </a:rPr>
              <a:t>What </a:t>
            </a:r>
            <a:r>
              <a:rPr sz="2400" b="1" spc="5" dirty="0">
                <a:solidFill>
                  <a:srgbClr val="8597A3"/>
                </a:solidFill>
                <a:latin typeface="Tahoma"/>
                <a:cs typeface="Tahoma"/>
              </a:rPr>
              <a:t>happens </a:t>
            </a:r>
            <a:r>
              <a:rPr sz="2400" b="1" spc="10" dirty="0">
                <a:solidFill>
                  <a:srgbClr val="8597A3"/>
                </a:solidFill>
                <a:latin typeface="Tahoma"/>
                <a:cs typeface="Tahoma"/>
              </a:rPr>
              <a:t>when you  </a:t>
            </a:r>
            <a:r>
              <a:rPr sz="2400" b="1" spc="5" dirty="0">
                <a:solidFill>
                  <a:srgbClr val="8597A3"/>
                </a:solidFill>
                <a:latin typeface="Tahoma"/>
                <a:cs typeface="Tahoma"/>
              </a:rPr>
              <a:t>contact the</a:t>
            </a:r>
            <a:r>
              <a:rPr sz="2400" b="1" spc="75" dirty="0">
                <a:solidFill>
                  <a:srgbClr val="8597A3"/>
                </a:solidFill>
                <a:latin typeface="Tahoma"/>
                <a:cs typeface="Tahoma"/>
              </a:rPr>
              <a:t> </a:t>
            </a:r>
            <a:r>
              <a:rPr sz="2400" b="1" spc="10" dirty="0">
                <a:solidFill>
                  <a:srgbClr val="8597A3"/>
                </a:solidFill>
                <a:latin typeface="Tahoma"/>
                <a:cs typeface="Tahoma"/>
              </a:rPr>
              <a:t>Helpline?</a:t>
            </a:r>
            <a:endParaRPr sz="2400" dirty="0">
              <a:latin typeface="Tahoma"/>
              <a:cs typeface="Tahoma"/>
            </a:endParaRPr>
          </a:p>
          <a:p>
            <a:pPr marL="372110" marR="74295">
              <a:lnSpc>
                <a:spcPct val="117700"/>
              </a:lnSpc>
              <a:spcBef>
                <a:spcPts val="819"/>
              </a:spcBef>
            </a:pPr>
            <a:r>
              <a:rPr sz="850" spc="-10" dirty="0">
                <a:solidFill>
                  <a:srgbClr val="8597A3"/>
                </a:solidFill>
                <a:latin typeface="Tahoma"/>
                <a:cs typeface="Tahoma"/>
              </a:rPr>
              <a:t>Reports </a:t>
            </a:r>
            <a:r>
              <a:rPr sz="850" spc="-5" dirty="0">
                <a:solidFill>
                  <a:srgbClr val="8597A3"/>
                </a:solidFill>
                <a:latin typeface="Tahoma"/>
                <a:cs typeface="Tahoma"/>
              </a:rPr>
              <a:t>are entered directly </a:t>
            </a:r>
            <a:r>
              <a:rPr sz="850" dirty="0">
                <a:solidFill>
                  <a:srgbClr val="8597A3"/>
                </a:solidFill>
                <a:latin typeface="Tahoma"/>
                <a:cs typeface="Tahoma"/>
              </a:rPr>
              <a:t>on a </a:t>
            </a:r>
            <a:r>
              <a:rPr sz="850" spc="-5" dirty="0">
                <a:solidFill>
                  <a:srgbClr val="8597A3"/>
                </a:solidFill>
                <a:latin typeface="Tahoma"/>
                <a:cs typeface="Tahoma"/>
              </a:rPr>
              <a:t>secure server </a:t>
            </a:r>
            <a:r>
              <a:rPr sz="850" dirty="0">
                <a:solidFill>
                  <a:srgbClr val="8597A3"/>
                </a:solidFill>
                <a:latin typeface="Tahoma"/>
                <a:cs typeface="Tahoma"/>
              </a:rPr>
              <a:t>and a </a:t>
            </a:r>
            <a:r>
              <a:rPr sz="850" spc="-5" dirty="0">
                <a:solidFill>
                  <a:srgbClr val="8597A3"/>
                </a:solidFill>
                <a:latin typeface="Tahoma"/>
                <a:cs typeface="Tahoma"/>
              </a:rPr>
              <a:t>case </a:t>
            </a:r>
            <a:r>
              <a:rPr sz="850" dirty="0">
                <a:solidFill>
                  <a:srgbClr val="8597A3"/>
                </a:solidFill>
                <a:latin typeface="Tahoma"/>
                <a:cs typeface="Tahoma"/>
              </a:rPr>
              <a:t>number is </a:t>
            </a:r>
            <a:r>
              <a:rPr sz="850" spc="-5" dirty="0">
                <a:solidFill>
                  <a:srgbClr val="8597A3"/>
                </a:solidFill>
                <a:latin typeface="Tahoma"/>
                <a:cs typeface="Tahoma"/>
              </a:rPr>
              <a:t>generated. </a:t>
            </a:r>
            <a:r>
              <a:rPr sz="850" dirty="0">
                <a:solidFill>
                  <a:srgbClr val="8597A3"/>
                </a:solidFill>
                <a:latin typeface="Tahoma"/>
                <a:cs typeface="Tahoma"/>
              </a:rPr>
              <a:t>The  </a:t>
            </a:r>
            <a:r>
              <a:rPr sz="850" spc="-5" dirty="0">
                <a:solidFill>
                  <a:srgbClr val="8597A3"/>
                </a:solidFill>
                <a:latin typeface="Tahoma"/>
                <a:cs typeface="Tahoma"/>
              </a:rPr>
              <a:t>reports are </a:t>
            </a:r>
            <a:r>
              <a:rPr sz="850" dirty="0">
                <a:solidFill>
                  <a:srgbClr val="8597A3"/>
                </a:solidFill>
                <a:latin typeface="Tahoma"/>
                <a:cs typeface="Tahoma"/>
              </a:rPr>
              <a:t>only </a:t>
            </a:r>
            <a:r>
              <a:rPr sz="850" spc="-5" dirty="0">
                <a:solidFill>
                  <a:srgbClr val="8597A3"/>
                </a:solidFill>
                <a:latin typeface="Tahoma"/>
                <a:cs typeface="Tahoma"/>
              </a:rPr>
              <a:t>available to </a:t>
            </a:r>
            <a:r>
              <a:rPr sz="850" spc="-10" dirty="0">
                <a:solidFill>
                  <a:srgbClr val="8597A3"/>
                </a:solidFill>
                <a:latin typeface="Tahoma"/>
                <a:cs typeface="Tahoma"/>
              </a:rPr>
              <a:t>specific </a:t>
            </a:r>
            <a:r>
              <a:rPr sz="850" dirty="0">
                <a:solidFill>
                  <a:srgbClr val="8597A3"/>
                </a:solidFill>
                <a:latin typeface="Tahoma"/>
                <a:cs typeface="Tahoma"/>
              </a:rPr>
              <a:t>individuals </a:t>
            </a:r>
            <a:r>
              <a:rPr sz="850" spc="-5" dirty="0">
                <a:solidFill>
                  <a:srgbClr val="8597A3"/>
                </a:solidFill>
                <a:latin typeface="Tahoma"/>
                <a:cs typeface="Tahoma"/>
              </a:rPr>
              <a:t>within the Company who are charged with  evaluating the </a:t>
            </a:r>
            <a:r>
              <a:rPr sz="850" spc="-5" dirty="0" smtClean="0">
                <a:solidFill>
                  <a:srgbClr val="8597A3"/>
                </a:solidFill>
                <a:latin typeface="Tahoma"/>
                <a:cs typeface="Tahoma"/>
              </a:rPr>
              <a:t>report</a:t>
            </a:r>
            <a:r>
              <a:rPr lang="en-GB" sz="850" spc="-5" dirty="0">
                <a:solidFill>
                  <a:srgbClr val="8597A3"/>
                </a:solidFill>
                <a:latin typeface="Tahoma"/>
                <a:cs typeface="Tahoma"/>
              </a:rPr>
              <a:t> </a:t>
            </a:r>
            <a:r>
              <a:rPr lang="en-GB" sz="850" spc="-5" dirty="0" smtClean="0">
                <a:solidFill>
                  <a:srgbClr val="8597A3"/>
                </a:solidFill>
                <a:latin typeface="Tahoma"/>
                <a:cs typeface="Tahoma"/>
              </a:rPr>
              <a:t>and who are not in any way related to the report's content or subject matter</a:t>
            </a:r>
            <a:r>
              <a:rPr sz="850" spc="-5" dirty="0" smtClean="0">
                <a:solidFill>
                  <a:srgbClr val="8597A3"/>
                </a:solidFill>
                <a:latin typeface="Tahoma"/>
                <a:cs typeface="Tahoma"/>
              </a:rPr>
              <a:t>. </a:t>
            </a:r>
            <a:r>
              <a:rPr sz="850" dirty="0">
                <a:solidFill>
                  <a:srgbClr val="8597A3"/>
                </a:solidFill>
                <a:latin typeface="Tahoma"/>
                <a:cs typeface="Tahoma"/>
              </a:rPr>
              <a:t>This </a:t>
            </a:r>
            <a:r>
              <a:rPr sz="850" spc="-5" dirty="0">
                <a:solidFill>
                  <a:srgbClr val="8597A3"/>
                </a:solidFill>
                <a:latin typeface="Tahoma"/>
                <a:cs typeface="Tahoma"/>
              </a:rPr>
              <a:t>process </a:t>
            </a:r>
            <a:r>
              <a:rPr sz="850" dirty="0">
                <a:solidFill>
                  <a:srgbClr val="8597A3"/>
                </a:solidFill>
                <a:latin typeface="Tahoma"/>
                <a:cs typeface="Tahoma"/>
              </a:rPr>
              <a:t>is </a:t>
            </a:r>
            <a:r>
              <a:rPr sz="850" spc="-5" dirty="0">
                <a:solidFill>
                  <a:srgbClr val="8597A3"/>
                </a:solidFill>
                <a:latin typeface="Tahoma"/>
                <a:cs typeface="Tahoma"/>
              </a:rPr>
              <a:t>overseen by </a:t>
            </a:r>
            <a:r>
              <a:rPr sz="850" dirty="0">
                <a:solidFill>
                  <a:srgbClr val="8597A3"/>
                </a:solidFill>
                <a:latin typeface="Tahoma"/>
                <a:cs typeface="Tahoma"/>
              </a:rPr>
              <a:t>individuals </a:t>
            </a:r>
            <a:r>
              <a:rPr sz="850" spc="-5" dirty="0">
                <a:solidFill>
                  <a:srgbClr val="8597A3"/>
                </a:solidFill>
                <a:latin typeface="Tahoma"/>
                <a:cs typeface="Tahoma"/>
              </a:rPr>
              <a:t>who are </a:t>
            </a:r>
            <a:r>
              <a:rPr sz="850" dirty="0">
                <a:solidFill>
                  <a:srgbClr val="8597A3"/>
                </a:solidFill>
                <a:latin typeface="Tahoma"/>
                <a:cs typeface="Tahoma"/>
              </a:rPr>
              <a:t>appointed </a:t>
            </a:r>
            <a:r>
              <a:rPr sz="850" spc="-5" dirty="0">
                <a:solidFill>
                  <a:srgbClr val="8597A3"/>
                </a:solidFill>
                <a:latin typeface="Tahoma"/>
                <a:cs typeface="Tahoma"/>
              </a:rPr>
              <a:t>to </a:t>
            </a:r>
            <a:r>
              <a:rPr sz="850" spc="-10" dirty="0">
                <a:solidFill>
                  <a:srgbClr val="8597A3"/>
                </a:solidFill>
                <a:latin typeface="Tahoma"/>
                <a:cs typeface="Tahoma"/>
              </a:rPr>
              <a:t>review </a:t>
            </a:r>
            <a:r>
              <a:rPr sz="850" spc="-5" dirty="0" smtClean="0">
                <a:solidFill>
                  <a:srgbClr val="8597A3"/>
                </a:solidFill>
                <a:latin typeface="Tahoma"/>
                <a:cs typeface="Tahoma"/>
              </a:rPr>
              <a:t>ethics </a:t>
            </a:r>
            <a:r>
              <a:rPr sz="850" spc="-5" dirty="0">
                <a:solidFill>
                  <a:srgbClr val="8597A3"/>
                </a:solidFill>
                <a:latin typeface="Tahoma"/>
                <a:cs typeface="Tahoma"/>
              </a:rPr>
              <a:t>cases </a:t>
            </a:r>
            <a:r>
              <a:rPr sz="850" dirty="0" smtClean="0">
                <a:solidFill>
                  <a:srgbClr val="8597A3"/>
                </a:solidFill>
                <a:latin typeface="Tahoma"/>
                <a:cs typeface="Tahoma"/>
              </a:rPr>
              <a:t>and</a:t>
            </a:r>
            <a:r>
              <a:rPr lang="en-GB" sz="850" dirty="0" smtClean="0">
                <a:solidFill>
                  <a:srgbClr val="8597A3"/>
                </a:solidFill>
                <a:latin typeface="Tahoma"/>
                <a:cs typeface="Tahoma"/>
              </a:rPr>
              <a:t>, when necessary, by a relevant Board member with </a:t>
            </a:r>
            <a:r>
              <a:rPr sz="850" spc="-5" dirty="0" smtClean="0">
                <a:solidFill>
                  <a:srgbClr val="8597A3"/>
                </a:solidFill>
                <a:latin typeface="Tahoma"/>
                <a:cs typeface="Tahoma"/>
              </a:rPr>
              <a:t>appropriate </a:t>
            </a:r>
            <a:r>
              <a:rPr sz="850" spc="-5" dirty="0">
                <a:solidFill>
                  <a:srgbClr val="8597A3"/>
                </a:solidFill>
                <a:latin typeface="Tahoma"/>
                <a:cs typeface="Tahoma"/>
              </a:rPr>
              <a:t>responsibility </a:t>
            </a:r>
            <a:r>
              <a:rPr lang="en-GB" sz="850" spc="-5" dirty="0" smtClean="0">
                <a:solidFill>
                  <a:srgbClr val="8597A3"/>
                </a:solidFill>
                <a:latin typeface="Tahoma"/>
                <a:cs typeface="Tahoma"/>
              </a:rPr>
              <a:t>and impartiality</a:t>
            </a:r>
            <a:r>
              <a:rPr sz="850" spc="-5" dirty="0" smtClean="0">
                <a:solidFill>
                  <a:srgbClr val="8597A3"/>
                </a:solidFill>
                <a:latin typeface="Tahoma"/>
                <a:cs typeface="Tahoma"/>
              </a:rPr>
              <a:t>. </a:t>
            </a:r>
            <a:r>
              <a:rPr sz="850" spc="-10" dirty="0">
                <a:solidFill>
                  <a:srgbClr val="8597A3"/>
                </a:solidFill>
                <a:latin typeface="Tahoma"/>
                <a:cs typeface="Tahoma"/>
              </a:rPr>
              <a:t>We’re  </a:t>
            </a:r>
            <a:r>
              <a:rPr sz="850" spc="-5" dirty="0">
                <a:solidFill>
                  <a:srgbClr val="8597A3"/>
                </a:solidFill>
                <a:latin typeface="Tahoma"/>
                <a:cs typeface="Tahoma"/>
              </a:rPr>
              <a:t>committed to </a:t>
            </a:r>
            <a:r>
              <a:rPr sz="850" dirty="0">
                <a:solidFill>
                  <a:srgbClr val="8597A3"/>
                </a:solidFill>
                <a:latin typeface="Tahoma"/>
                <a:cs typeface="Tahoma"/>
              </a:rPr>
              <a:t>maintaining </a:t>
            </a:r>
            <a:r>
              <a:rPr sz="850" spc="-10" dirty="0">
                <a:solidFill>
                  <a:srgbClr val="8597A3"/>
                </a:solidFill>
                <a:latin typeface="Tahoma"/>
                <a:cs typeface="Tahoma"/>
              </a:rPr>
              <a:t>confidentiality </a:t>
            </a:r>
            <a:r>
              <a:rPr sz="850" spc="-5" dirty="0">
                <a:solidFill>
                  <a:srgbClr val="8597A3"/>
                </a:solidFill>
                <a:latin typeface="Tahoma"/>
                <a:cs typeface="Tahoma"/>
              </a:rPr>
              <a:t>to the </a:t>
            </a:r>
            <a:r>
              <a:rPr sz="850" dirty="0">
                <a:solidFill>
                  <a:srgbClr val="8597A3"/>
                </a:solidFill>
                <a:latin typeface="Tahoma"/>
                <a:cs typeface="Tahoma"/>
              </a:rPr>
              <a:t>maximum </a:t>
            </a:r>
            <a:r>
              <a:rPr sz="850" spc="-5" dirty="0">
                <a:solidFill>
                  <a:srgbClr val="8597A3"/>
                </a:solidFill>
                <a:latin typeface="Tahoma"/>
                <a:cs typeface="Tahoma"/>
              </a:rPr>
              <a:t>extent</a:t>
            </a:r>
            <a:r>
              <a:rPr sz="850" dirty="0">
                <a:solidFill>
                  <a:srgbClr val="8597A3"/>
                </a:solidFill>
                <a:latin typeface="Tahoma"/>
                <a:cs typeface="Tahoma"/>
              </a:rPr>
              <a:t> possible.</a:t>
            </a:r>
            <a:endParaRPr sz="850" dirty="0">
              <a:latin typeface="Tahoma"/>
              <a:cs typeface="Tahoma"/>
            </a:endParaRPr>
          </a:p>
        </p:txBody>
      </p:sp>
      <p:sp>
        <p:nvSpPr>
          <p:cNvPr id="17" name="object 17"/>
          <p:cNvSpPr txBox="1">
            <a:spLocks noGrp="1"/>
          </p:cNvSpPr>
          <p:nvPr>
            <p:ph type="title"/>
          </p:nvPr>
        </p:nvSpPr>
        <p:spPr>
          <a:xfrm>
            <a:off x="5896700" y="995570"/>
            <a:ext cx="3175000" cy="391160"/>
          </a:xfrm>
          <a:prstGeom prst="rect">
            <a:avLst/>
          </a:prstGeom>
        </p:spPr>
        <p:txBody>
          <a:bodyPr vert="horz" wrap="square" lIns="0" tIns="12700" rIns="0" bIns="0" rtlCol="0">
            <a:spAutoFit/>
          </a:bodyPr>
          <a:lstStyle/>
          <a:p>
            <a:pPr marL="12700">
              <a:lnSpc>
                <a:spcPct val="100000"/>
              </a:lnSpc>
              <a:spcBef>
                <a:spcPts val="100"/>
              </a:spcBef>
            </a:pPr>
            <a:r>
              <a:rPr dirty="0"/>
              <a:t>What </a:t>
            </a:r>
            <a:r>
              <a:rPr spc="-5" dirty="0"/>
              <a:t>happens</a:t>
            </a:r>
            <a:r>
              <a:rPr spc="-95" dirty="0"/>
              <a:t> </a:t>
            </a:r>
            <a:r>
              <a:rPr spc="-5" dirty="0"/>
              <a:t>next?</a:t>
            </a:r>
          </a:p>
        </p:txBody>
      </p:sp>
      <p:sp>
        <p:nvSpPr>
          <p:cNvPr id="18" name="object 18"/>
          <p:cNvSpPr txBox="1"/>
          <p:nvPr/>
        </p:nvSpPr>
        <p:spPr>
          <a:xfrm>
            <a:off x="6256700" y="1465933"/>
            <a:ext cx="3897629" cy="2375535"/>
          </a:xfrm>
          <a:prstGeom prst="rect">
            <a:avLst/>
          </a:prstGeom>
        </p:spPr>
        <p:txBody>
          <a:bodyPr vert="horz" wrap="square" lIns="0" tIns="12700" rIns="0" bIns="0" rtlCol="0">
            <a:spAutoFit/>
          </a:bodyPr>
          <a:lstStyle/>
          <a:p>
            <a:pPr marL="12700" marR="5080">
              <a:lnSpc>
                <a:spcPct val="117700"/>
              </a:lnSpc>
              <a:spcBef>
                <a:spcPts val="100"/>
              </a:spcBef>
            </a:pPr>
            <a:r>
              <a:rPr sz="850" dirty="0">
                <a:solidFill>
                  <a:srgbClr val="8597A3"/>
                </a:solidFill>
                <a:latin typeface="Tahoma"/>
                <a:cs typeface="Tahoma"/>
              </a:rPr>
              <a:t>A </a:t>
            </a:r>
            <a:r>
              <a:rPr sz="850" spc="-5" dirty="0">
                <a:solidFill>
                  <a:srgbClr val="8597A3"/>
                </a:solidFill>
                <a:latin typeface="Tahoma"/>
                <a:cs typeface="Tahoma"/>
              </a:rPr>
              <a:t>thorough </a:t>
            </a:r>
            <a:r>
              <a:rPr sz="850" dirty="0">
                <a:solidFill>
                  <a:srgbClr val="8597A3"/>
                </a:solidFill>
                <a:latin typeface="Tahoma"/>
                <a:cs typeface="Tahoma"/>
              </a:rPr>
              <a:t>independent </a:t>
            </a:r>
            <a:r>
              <a:rPr sz="850" spc="-10" dirty="0">
                <a:solidFill>
                  <a:srgbClr val="8597A3"/>
                </a:solidFill>
                <a:latin typeface="Tahoma"/>
                <a:cs typeface="Tahoma"/>
              </a:rPr>
              <a:t>investigation </a:t>
            </a:r>
            <a:r>
              <a:rPr sz="850" spc="-5" dirty="0">
                <a:solidFill>
                  <a:srgbClr val="8597A3"/>
                </a:solidFill>
                <a:latin typeface="Tahoma"/>
                <a:cs typeface="Tahoma"/>
              </a:rPr>
              <a:t>will </a:t>
            </a:r>
            <a:r>
              <a:rPr sz="850" dirty="0">
                <a:solidFill>
                  <a:srgbClr val="8597A3"/>
                </a:solidFill>
                <a:latin typeface="Tahoma"/>
                <a:cs typeface="Tahoma"/>
              </a:rPr>
              <a:t>be </a:t>
            </a:r>
            <a:r>
              <a:rPr sz="850" spc="-5" dirty="0">
                <a:solidFill>
                  <a:srgbClr val="8597A3"/>
                </a:solidFill>
                <a:latin typeface="Tahoma"/>
                <a:cs typeface="Tahoma"/>
              </a:rPr>
              <a:t>conducted </a:t>
            </a:r>
            <a:r>
              <a:rPr sz="850" dirty="0">
                <a:solidFill>
                  <a:srgbClr val="8597A3"/>
                </a:solidFill>
                <a:latin typeface="Tahoma"/>
                <a:cs typeface="Tahoma"/>
              </a:rPr>
              <a:t>into </a:t>
            </a:r>
            <a:r>
              <a:rPr sz="850" spc="-5" dirty="0">
                <a:solidFill>
                  <a:srgbClr val="8597A3"/>
                </a:solidFill>
                <a:latin typeface="Tahoma"/>
                <a:cs typeface="Tahoma"/>
              </a:rPr>
              <a:t>the report </a:t>
            </a:r>
            <a:r>
              <a:rPr sz="850" dirty="0">
                <a:solidFill>
                  <a:srgbClr val="8597A3"/>
                </a:solidFill>
                <a:latin typeface="Tahoma"/>
                <a:cs typeface="Tahoma"/>
              </a:rPr>
              <a:t>made. </a:t>
            </a:r>
            <a:r>
              <a:rPr sz="850" spc="-5" dirty="0">
                <a:solidFill>
                  <a:srgbClr val="8597A3"/>
                </a:solidFill>
                <a:latin typeface="Tahoma"/>
                <a:cs typeface="Tahoma"/>
              </a:rPr>
              <a:t>In  some </a:t>
            </a:r>
            <a:r>
              <a:rPr sz="850" dirty="0">
                <a:solidFill>
                  <a:srgbClr val="8597A3"/>
                </a:solidFill>
                <a:latin typeface="Tahoma"/>
                <a:cs typeface="Tahoma"/>
              </a:rPr>
              <a:t>instances </a:t>
            </a:r>
            <a:r>
              <a:rPr sz="850" spc="-5" dirty="0">
                <a:solidFill>
                  <a:srgbClr val="8597A3"/>
                </a:solidFill>
                <a:latin typeface="Tahoma"/>
                <a:cs typeface="Tahoma"/>
              </a:rPr>
              <a:t>this can take some time to complete </a:t>
            </a:r>
            <a:r>
              <a:rPr sz="850" dirty="0">
                <a:solidFill>
                  <a:srgbClr val="8597A3"/>
                </a:solidFill>
                <a:latin typeface="Tahoma"/>
                <a:cs typeface="Tahoma"/>
              </a:rPr>
              <a:t>due </a:t>
            </a:r>
            <a:r>
              <a:rPr sz="850" spc="-5" dirty="0">
                <a:solidFill>
                  <a:srgbClr val="8597A3"/>
                </a:solidFill>
                <a:latin typeface="Tahoma"/>
                <a:cs typeface="Tahoma"/>
              </a:rPr>
              <a:t>to the complexity </a:t>
            </a:r>
            <a:r>
              <a:rPr sz="850" dirty="0">
                <a:solidFill>
                  <a:srgbClr val="8597A3"/>
                </a:solidFill>
                <a:latin typeface="Tahoma"/>
                <a:cs typeface="Tahoma"/>
              </a:rPr>
              <a:t>of </a:t>
            </a:r>
            <a:r>
              <a:rPr sz="850" spc="-5" dirty="0">
                <a:solidFill>
                  <a:srgbClr val="8597A3"/>
                </a:solidFill>
                <a:latin typeface="Tahoma"/>
                <a:cs typeface="Tahoma"/>
              </a:rPr>
              <a:t>the  </a:t>
            </a:r>
            <a:r>
              <a:rPr sz="850" dirty="0">
                <a:solidFill>
                  <a:srgbClr val="8597A3"/>
                </a:solidFill>
                <a:latin typeface="Tahoma"/>
                <a:cs typeface="Tahoma"/>
              </a:rPr>
              <a:t>issue. </a:t>
            </a:r>
            <a:r>
              <a:rPr sz="850" spc="-5" dirty="0">
                <a:solidFill>
                  <a:srgbClr val="8597A3"/>
                </a:solidFill>
                <a:latin typeface="Tahoma"/>
                <a:cs typeface="Tahoma"/>
              </a:rPr>
              <a:t>Individuals will </a:t>
            </a:r>
            <a:r>
              <a:rPr sz="850" dirty="0">
                <a:solidFill>
                  <a:srgbClr val="8597A3"/>
                </a:solidFill>
                <a:latin typeface="Tahoma"/>
                <a:cs typeface="Tahoma"/>
              </a:rPr>
              <a:t>be </a:t>
            </a:r>
            <a:r>
              <a:rPr sz="850" spc="-5" dirty="0">
                <a:solidFill>
                  <a:srgbClr val="8597A3"/>
                </a:solidFill>
                <a:latin typeface="Tahoma"/>
                <a:cs typeface="Tahoma"/>
              </a:rPr>
              <a:t>kept informed </a:t>
            </a:r>
            <a:r>
              <a:rPr sz="850" dirty="0">
                <a:solidFill>
                  <a:srgbClr val="8597A3"/>
                </a:solidFill>
                <a:latin typeface="Tahoma"/>
                <a:cs typeface="Tahoma"/>
              </a:rPr>
              <a:t>of </a:t>
            </a:r>
            <a:r>
              <a:rPr sz="850" spc="-5" dirty="0">
                <a:solidFill>
                  <a:srgbClr val="8597A3"/>
                </a:solidFill>
                <a:latin typeface="Tahoma"/>
                <a:cs typeface="Tahoma"/>
              </a:rPr>
              <a:t>progress </a:t>
            </a:r>
            <a:r>
              <a:rPr sz="850" dirty="0">
                <a:solidFill>
                  <a:srgbClr val="8597A3"/>
                </a:solidFill>
                <a:latin typeface="Tahoma"/>
                <a:cs typeface="Tahoma"/>
              </a:rPr>
              <a:t>during </a:t>
            </a:r>
            <a:r>
              <a:rPr sz="850" spc="-5" dirty="0">
                <a:solidFill>
                  <a:srgbClr val="8597A3"/>
                </a:solidFill>
                <a:latin typeface="Tahoma"/>
                <a:cs typeface="Tahoma"/>
              </a:rPr>
              <a:t>this </a:t>
            </a:r>
            <a:r>
              <a:rPr sz="850" dirty="0">
                <a:solidFill>
                  <a:srgbClr val="8597A3"/>
                </a:solidFill>
                <a:latin typeface="Tahoma"/>
                <a:cs typeface="Tahoma"/>
              </a:rPr>
              <a:t>period </a:t>
            </a:r>
            <a:r>
              <a:rPr sz="850" spc="-10" dirty="0">
                <a:solidFill>
                  <a:srgbClr val="8597A3"/>
                </a:solidFill>
                <a:latin typeface="Tahoma"/>
                <a:cs typeface="Tahoma"/>
              </a:rPr>
              <a:t>wherever  </a:t>
            </a:r>
            <a:r>
              <a:rPr sz="850" dirty="0">
                <a:solidFill>
                  <a:srgbClr val="8597A3"/>
                </a:solidFill>
                <a:latin typeface="Tahoma"/>
                <a:cs typeface="Tahoma"/>
              </a:rPr>
              <a:t>possible. </a:t>
            </a:r>
            <a:r>
              <a:rPr sz="850" spc="-45" dirty="0">
                <a:solidFill>
                  <a:srgbClr val="8597A3"/>
                </a:solidFill>
                <a:latin typeface="Tahoma"/>
                <a:cs typeface="Tahoma"/>
              </a:rPr>
              <a:t>To </a:t>
            </a:r>
            <a:r>
              <a:rPr sz="850" spc="-5" dirty="0">
                <a:solidFill>
                  <a:srgbClr val="8597A3"/>
                </a:solidFill>
                <a:latin typeface="Tahoma"/>
                <a:cs typeface="Tahoma"/>
              </a:rPr>
              <a:t>facilitate the thoroughness </a:t>
            </a:r>
            <a:r>
              <a:rPr sz="850" dirty="0">
                <a:solidFill>
                  <a:srgbClr val="8597A3"/>
                </a:solidFill>
                <a:latin typeface="Tahoma"/>
                <a:cs typeface="Tahoma"/>
              </a:rPr>
              <a:t>of </a:t>
            </a:r>
            <a:r>
              <a:rPr sz="850" spc="-5" dirty="0">
                <a:solidFill>
                  <a:srgbClr val="8597A3"/>
                </a:solidFill>
                <a:latin typeface="Tahoma"/>
                <a:cs typeface="Tahoma"/>
              </a:rPr>
              <a:t>the investigation, they may </a:t>
            </a:r>
            <a:r>
              <a:rPr sz="850" dirty="0">
                <a:solidFill>
                  <a:srgbClr val="8597A3"/>
                </a:solidFill>
                <a:latin typeface="Tahoma"/>
                <a:cs typeface="Tahoma"/>
              </a:rPr>
              <a:t>also be  </a:t>
            </a:r>
            <a:r>
              <a:rPr sz="850" spc="-5" dirty="0">
                <a:solidFill>
                  <a:srgbClr val="8597A3"/>
                </a:solidFill>
                <a:latin typeface="Tahoma"/>
                <a:cs typeface="Tahoma"/>
              </a:rPr>
              <a:t>requested to provide </a:t>
            </a:r>
            <a:r>
              <a:rPr sz="850" spc="-10" dirty="0">
                <a:solidFill>
                  <a:srgbClr val="8597A3"/>
                </a:solidFill>
                <a:latin typeface="Tahoma"/>
                <a:cs typeface="Tahoma"/>
              </a:rPr>
              <a:t>clarification </a:t>
            </a:r>
            <a:r>
              <a:rPr sz="850" dirty="0">
                <a:solidFill>
                  <a:srgbClr val="8597A3"/>
                </a:solidFill>
                <a:latin typeface="Tahoma"/>
                <a:cs typeface="Tahoma"/>
              </a:rPr>
              <a:t>of </a:t>
            </a:r>
            <a:r>
              <a:rPr sz="850" spc="-5" dirty="0">
                <a:solidFill>
                  <a:srgbClr val="8597A3"/>
                </a:solidFill>
                <a:latin typeface="Tahoma"/>
                <a:cs typeface="Tahoma"/>
              </a:rPr>
              <a:t>the details </a:t>
            </a:r>
            <a:r>
              <a:rPr sz="850" dirty="0">
                <a:solidFill>
                  <a:srgbClr val="8597A3"/>
                </a:solidFill>
                <a:latin typeface="Tahoma"/>
                <a:cs typeface="Tahoma"/>
              </a:rPr>
              <a:t>and </a:t>
            </a:r>
            <a:r>
              <a:rPr sz="850" spc="-5" dirty="0">
                <a:solidFill>
                  <a:srgbClr val="8597A3"/>
                </a:solidFill>
                <a:latin typeface="Tahoma"/>
                <a:cs typeface="Tahoma"/>
              </a:rPr>
              <a:t>to </a:t>
            </a:r>
            <a:r>
              <a:rPr sz="850" dirty="0">
                <a:solidFill>
                  <a:srgbClr val="8597A3"/>
                </a:solidFill>
                <a:latin typeface="Tahoma"/>
                <a:cs typeface="Tahoma"/>
              </a:rPr>
              <a:t>answer questions </a:t>
            </a:r>
            <a:r>
              <a:rPr sz="850" spc="-5" dirty="0">
                <a:solidFill>
                  <a:srgbClr val="8597A3"/>
                </a:solidFill>
                <a:latin typeface="Tahoma"/>
                <a:cs typeface="Tahoma"/>
              </a:rPr>
              <a:t>that may  </a:t>
            </a:r>
            <a:r>
              <a:rPr sz="850" dirty="0">
                <a:solidFill>
                  <a:srgbClr val="8597A3"/>
                </a:solidFill>
                <a:latin typeface="Tahoma"/>
                <a:cs typeface="Tahoma"/>
              </a:rPr>
              <a:t>arise during </a:t>
            </a:r>
            <a:r>
              <a:rPr sz="850" spc="-5" dirty="0">
                <a:solidFill>
                  <a:srgbClr val="8597A3"/>
                </a:solidFill>
                <a:latin typeface="Tahoma"/>
                <a:cs typeface="Tahoma"/>
              </a:rPr>
              <a:t>the course </a:t>
            </a:r>
            <a:r>
              <a:rPr sz="850" dirty="0">
                <a:solidFill>
                  <a:srgbClr val="8597A3"/>
                </a:solidFill>
                <a:latin typeface="Tahoma"/>
                <a:cs typeface="Tahoma"/>
              </a:rPr>
              <a:t>of </a:t>
            </a:r>
            <a:r>
              <a:rPr sz="850" spc="-5" dirty="0">
                <a:solidFill>
                  <a:srgbClr val="8597A3"/>
                </a:solidFill>
                <a:latin typeface="Tahoma"/>
                <a:cs typeface="Tahoma"/>
              </a:rPr>
              <a:t>the investigation. </a:t>
            </a:r>
            <a:r>
              <a:rPr sz="850" dirty="0">
                <a:solidFill>
                  <a:srgbClr val="8597A3"/>
                </a:solidFill>
                <a:latin typeface="Tahoma"/>
                <a:cs typeface="Tahoma"/>
              </a:rPr>
              <a:t>They’re </a:t>
            </a:r>
            <a:r>
              <a:rPr sz="850" spc="-5" dirty="0">
                <a:solidFill>
                  <a:srgbClr val="8597A3"/>
                </a:solidFill>
                <a:latin typeface="Tahoma"/>
                <a:cs typeface="Tahoma"/>
              </a:rPr>
              <a:t>required to co-operate with  the investigation </a:t>
            </a:r>
            <a:r>
              <a:rPr sz="850" dirty="0">
                <a:solidFill>
                  <a:srgbClr val="8597A3"/>
                </a:solidFill>
                <a:latin typeface="Tahoma"/>
                <a:cs typeface="Tahoma"/>
              </a:rPr>
              <a:t>into </a:t>
            </a:r>
            <a:r>
              <a:rPr sz="850" spc="-5" dirty="0">
                <a:solidFill>
                  <a:srgbClr val="8597A3"/>
                </a:solidFill>
                <a:latin typeface="Tahoma"/>
                <a:cs typeface="Tahoma"/>
              </a:rPr>
              <a:t>the concern </a:t>
            </a:r>
            <a:r>
              <a:rPr sz="850" dirty="0">
                <a:solidFill>
                  <a:srgbClr val="8597A3"/>
                </a:solidFill>
                <a:latin typeface="Tahoma"/>
                <a:cs typeface="Tahoma"/>
              </a:rPr>
              <a:t>but </a:t>
            </a:r>
            <a:r>
              <a:rPr sz="850" spc="-5" dirty="0">
                <a:solidFill>
                  <a:srgbClr val="8597A3"/>
                </a:solidFill>
                <a:latin typeface="Tahoma"/>
                <a:cs typeface="Tahoma"/>
              </a:rPr>
              <a:t>can remain anonymous should they wish  to.</a:t>
            </a:r>
            <a:endParaRPr sz="850">
              <a:latin typeface="Tahoma"/>
              <a:cs typeface="Tahoma"/>
            </a:endParaRPr>
          </a:p>
          <a:p>
            <a:pPr marL="12700" marR="85090">
              <a:lnSpc>
                <a:spcPct val="117700"/>
              </a:lnSpc>
              <a:spcBef>
                <a:spcPts val="850"/>
              </a:spcBef>
            </a:pPr>
            <a:r>
              <a:rPr sz="850" spc="-5" dirty="0">
                <a:solidFill>
                  <a:srgbClr val="8597A3"/>
                </a:solidFill>
                <a:latin typeface="Tahoma"/>
                <a:cs typeface="Tahoma"/>
              </a:rPr>
              <a:t>Individuals who reported </a:t>
            </a:r>
            <a:r>
              <a:rPr sz="850" dirty="0">
                <a:solidFill>
                  <a:srgbClr val="8597A3"/>
                </a:solidFill>
                <a:latin typeface="Tahoma"/>
                <a:cs typeface="Tahoma"/>
              </a:rPr>
              <a:t>a </a:t>
            </a:r>
            <a:r>
              <a:rPr sz="850" spc="-5" dirty="0">
                <a:solidFill>
                  <a:srgbClr val="8597A3"/>
                </a:solidFill>
                <a:latin typeface="Tahoma"/>
                <a:cs typeface="Tahoma"/>
              </a:rPr>
              <a:t>concern are encouraged to check the status </a:t>
            </a:r>
            <a:r>
              <a:rPr sz="850" dirty="0">
                <a:solidFill>
                  <a:srgbClr val="8597A3"/>
                </a:solidFill>
                <a:latin typeface="Tahoma"/>
                <a:cs typeface="Tahoma"/>
              </a:rPr>
              <a:t>of </a:t>
            </a:r>
            <a:r>
              <a:rPr sz="850" spc="-5" dirty="0">
                <a:solidFill>
                  <a:srgbClr val="8597A3"/>
                </a:solidFill>
                <a:latin typeface="Tahoma"/>
                <a:cs typeface="Tahoma"/>
              </a:rPr>
              <a:t>their  report by </a:t>
            </a:r>
            <a:r>
              <a:rPr sz="850" dirty="0">
                <a:solidFill>
                  <a:srgbClr val="8597A3"/>
                </a:solidFill>
                <a:latin typeface="Tahoma"/>
                <a:cs typeface="Tahoma"/>
              </a:rPr>
              <a:t>using </a:t>
            </a:r>
            <a:r>
              <a:rPr sz="850" spc="-5" dirty="0">
                <a:solidFill>
                  <a:srgbClr val="8597A3"/>
                </a:solidFill>
                <a:latin typeface="Tahoma"/>
                <a:cs typeface="Tahoma"/>
              </a:rPr>
              <a:t>the case </a:t>
            </a:r>
            <a:r>
              <a:rPr sz="850" dirty="0">
                <a:solidFill>
                  <a:srgbClr val="8597A3"/>
                </a:solidFill>
                <a:latin typeface="Tahoma"/>
                <a:cs typeface="Tahoma"/>
              </a:rPr>
              <a:t>login </a:t>
            </a:r>
            <a:r>
              <a:rPr sz="850" spc="-5" dirty="0">
                <a:solidFill>
                  <a:srgbClr val="8597A3"/>
                </a:solidFill>
                <a:latin typeface="Tahoma"/>
                <a:cs typeface="Tahoma"/>
              </a:rPr>
              <a:t>details provided to them when they </a:t>
            </a:r>
            <a:r>
              <a:rPr sz="850" dirty="0">
                <a:solidFill>
                  <a:srgbClr val="8597A3"/>
                </a:solidFill>
                <a:latin typeface="Tahoma"/>
                <a:cs typeface="Tahoma"/>
              </a:rPr>
              <a:t>made </a:t>
            </a:r>
            <a:r>
              <a:rPr sz="850" spc="-5" dirty="0">
                <a:solidFill>
                  <a:srgbClr val="8597A3"/>
                </a:solidFill>
                <a:latin typeface="Tahoma"/>
                <a:cs typeface="Tahoma"/>
              </a:rPr>
              <a:t>the  report. </a:t>
            </a:r>
            <a:r>
              <a:rPr sz="850" dirty="0">
                <a:solidFill>
                  <a:srgbClr val="8597A3"/>
                </a:solidFill>
                <a:latin typeface="Tahoma"/>
                <a:cs typeface="Tahoma"/>
              </a:rPr>
              <a:t>This is </a:t>
            </a:r>
            <a:r>
              <a:rPr sz="850" spc="-5" dirty="0">
                <a:solidFill>
                  <a:srgbClr val="8597A3"/>
                </a:solidFill>
                <a:latin typeface="Tahoma"/>
                <a:cs typeface="Tahoma"/>
              </a:rPr>
              <a:t>especially </a:t>
            </a:r>
            <a:r>
              <a:rPr sz="850" dirty="0">
                <a:solidFill>
                  <a:srgbClr val="8597A3"/>
                </a:solidFill>
                <a:latin typeface="Tahoma"/>
                <a:cs typeface="Tahoma"/>
              </a:rPr>
              <a:t>important if </a:t>
            </a:r>
            <a:r>
              <a:rPr sz="850" spc="-5" dirty="0">
                <a:solidFill>
                  <a:srgbClr val="8597A3"/>
                </a:solidFill>
                <a:latin typeface="Tahoma"/>
                <a:cs typeface="Tahoma"/>
              </a:rPr>
              <a:t>they have submitted </a:t>
            </a:r>
            <a:r>
              <a:rPr sz="850" dirty="0">
                <a:solidFill>
                  <a:srgbClr val="8597A3"/>
                </a:solidFill>
                <a:latin typeface="Tahoma"/>
                <a:cs typeface="Tahoma"/>
              </a:rPr>
              <a:t>a </a:t>
            </a:r>
            <a:r>
              <a:rPr sz="850" spc="-5" dirty="0">
                <a:solidFill>
                  <a:srgbClr val="8597A3"/>
                </a:solidFill>
                <a:latin typeface="Tahoma"/>
                <a:cs typeface="Tahoma"/>
              </a:rPr>
              <a:t>concern </a:t>
            </a:r>
            <a:r>
              <a:rPr sz="850" dirty="0">
                <a:solidFill>
                  <a:srgbClr val="8597A3"/>
                </a:solidFill>
                <a:latin typeface="Tahoma"/>
                <a:cs typeface="Tahoma"/>
              </a:rPr>
              <a:t>or </a:t>
            </a:r>
            <a:r>
              <a:rPr sz="850" spc="-5" dirty="0">
                <a:solidFill>
                  <a:srgbClr val="8597A3"/>
                </a:solidFill>
                <a:latin typeface="Tahoma"/>
                <a:cs typeface="Tahoma"/>
              </a:rPr>
              <a:t>enquiry  anonymously </a:t>
            </a:r>
            <a:r>
              <a:rPr sz="850" dirty="0">
                <a:solidFill>
                  <a:srgbClr val="8597A3"/>
                </a:solidFill>
                <a:latin typeface="Tahoma"/>
                <a:cs typeface="Tahoma"/>
              </a:rPr>
              <a:t>because </a:t>
            </a:r>
            <a:r>
              <a:rPr sz="850" spc="-5" dirty="0">
                <a:solidFill>
                  <a:srgbClr val="8597A3"/>
                </a:solidFill>
                <a:latin typeface="Tahoma"/>
                <a:cs typeface="Tahoma"/>
              </a:rPr>
              <a:t>this </a:t>
            </a:r>
            <a:r>
              <a:rPr sz="850" dirty="0">
                <a:solidFill>
                  <a:srgbClr val="8597A3"/>
                </a:solidFill>
                <a:latin typeface="Tahoma"/>
                <a:cs typeface="Tahoma"/>
              </a:rPr>
              <a:t>is </a:t>
            </a:r>
            <a:r>
              <a:rPr sz="850" spc="-5" dirty="0">
                <a:solidFill>
                  <a:srgbClr val="8597A3"/>
                </a:solidFill>
                <a:latin typeface="Tahoma"/>
                <a:cs typeface="Tahoma"/>
              </a:rPr>
              <a:t>the </a:t>
            </a:r>
            <a:r>
              <a:rPr sz="850" dirty="0">
                <a:solidFill>
                  <a:srgbClr val="8597A3"/>
                </a:solidFill>
                <a:latin typeface="Tahoma"/>
                <a:cs typeface="Tahoma"/>
              </a:rPr>
              <a:t>only </a:t>
            </a:r>
            <a:r>
              <a:rPr sz="850" spc="-5" dirty="0">
                <a:solidFill>
                  <a:srgbClr val="8597A3"/>
                </a:solidFill>
                <a:latin typeface="Tahoma"/>
                <a:cs typeface="Tahoma"/>
              </a:rPr>
              <a:t>contact information</a:t>
            </a:r>
            <a:r>
              <a:rPr sz="850" dirty="0">
                <a:solidFill>
                  <a:srgbClr val="8597A3"/>
                </a:solidFill>
                <a:latin typeface="Tahoma"/>
                <a:cs typeface="Tahoma"/>
              </a:rPr>
              <a:t> </a:t>
            </a:r>
            <a:r>
              <a:rPr sz="850" spc="-5" dirty="0">
                <a:solidFill>
                  <a:srgbClr val="8597A3"/>
                </a:solidFill>
                <a:latin typeface="Tahoma"/>
                <a:cs typeface="Tahoma"/>
              </a:rPr>
              <a:t>available.</a:t>
            </a:r>
            <a:endParaRPr sz="850">
              <a:latin typeface="Tahoma"/>
              <a:cs typeface="Tahoma"/>
            </a:endParaRPr>
          </a:p>
          <a:p>
            <a:pPr marL="12700" marR="80010">
              <a:lnSpc>
                <a:spcPct val="117700"/>
              </a:lnSpc>
              <a:spcBef>
                <a:spcPts val="844"/>
              </a:spcBef>
            </a:pPr>
            <a:r>
              <a:rPr sz="850" dirty="0">
                <a:solidFill>
                  <a:srgbClr val="8597A3"/>
                </a:solidFill>
                <a:latin typeface="Tahoma"/>
                <a:cs typeface="Tahoma"/>
              </a:rPr>
              <a:t>Once </a:t>
            </a:r>
            <a:r>
              <a:rPr sz="850" spc="-5" dirty="0">
                <a:solidFill>
                  <a:srgbClr val="8597A3"/>
                </a:solidFill>
                <a:latin typeface="Tahoma"/>
                <a:cs typeface="Tahoma"/>
              </a:rPr>
              <a:t>the investigation </a:t>
            </a:r>
            <a:r>
              <a:rPr sz="850" dirty="0">
                <a:solidFill>
                  <a:srgbClr val="8597A3"/>
                </a:solidFill>
                <a:latin typeface="Tahoma"/>
                <a:cs typeface="Tahoma"/>
              </a:rPr>
              <a:t>has been </a:t>
            </a:r>
            <a:r>
              <a:rPr sz="850" spc="-5" dirty="0">
                <a:solidFill>
                  <a:srgbClr val="8597A3"/>
                </a:solidFill>
                <a:latin typeface="Tahoma"/>
                <a:cs typeface="Tahoma"/>
              </a:rPr>
              <a:t>completed, the </a:t>
            </a:r>
            <a:r>
              <a:rPr sz="850" dirty="0">
                <a:solidFill>
                  <a:srgbClr val="8597A3"/>
                </a:solidFill>
                <a:latin typeface="Tahoma"/>
                <a:cs typeface="Tahoma"/>
              </a:rPr>
              <a:t>individual </a:t>
            </a:r>
            <a:r>
              <a:rPr sz="850" spc="-5" dirty="0">
                <a:solidFill>
                  <a:srgbClr val="8597A3"/>
                </a:solidFill>
                <a:latin typeface="Tahoma"/>
                <a:cs typeface="Tahoma"/>
              </a:rPr>
              <a:t>will </a:t>
            </a:r>
            <a:r>
              <a:rPr sz="850" dirty="0">
                <a:solidFill>
                  <a:srgbClr val="8597A3"/>
                </a:solidFill>
                <a:latin typeface="Tahoma"/>
                <a:cs typeface="Tahoma"/>
              </a:rPr>
              <a:t>be </a:t>
            </a:r>
            <a:r>
              <a:rPr sz="850" spc="-5" dirty="0">
                <a:solidFill>
                  <a:srgbClr val="8597A3"/>
                </a:solidFill>
                <a:latin typeface="Tahoma"/>
                <a:cs typeface="Tahoma"/>
              </a:rPr>
              <a:t>notified </a:t>
            </a:r>
            <a:r>
              <a:rPr sz="850" dirty="0">
                <a:solidFill>
                  <a:srgbClr val="8597A3"/>
                </a:solidFill>
                <a:latin typeface="Tahoma"/>
                <a:cs typeface="Tahoma"/>
              </a:rPr>
              <a:t>of </a:t>
            </a:r>
            <a:r>
              <a:rPr sz="850" spc="-5" dirty="0">
                <a:solidFill>
                  <a:srgbClr val="8597A3"/>
                </a:solidFill>
                <a:latin typeface="Tahoma"/>
                <a:cs typeface="Tahoma"/>
              </a:rPr>
              <a:t>the  </a:t>
            </a:r>
            <a:r>
              <a:rPr sz="850" dirty="0">
                <a:solidFill>
                  <a:srgbClr val="8597A3"/>
                </a:solidFill>
                <a:latin typeface="Tahoma"/>
                <a:cs typeface="Tahoma"/>
              </a:rPr>
              <a:t>outcome and </a:t>
            </a:r>
            <a:r>
              <a:rPr sz="850" spc="-5" dirty="0">
                <a:solidFill>
                  <a:srgbClr val="8597A3"/>
                </a:solidFill>
                <a:latin typeface="Tahoma"/>
                <a:cs typeface="Tahoma"/>
              </a:rPr>
              <a:t>any corrective </a:t>
            </a:r>
            <a:r>
              <a:rPr sz="850" dirty="0">
                <a:solidFill>
                  <a:srgbClr val="8597A3"/>
                </a:solidFill>
                <a:latin typeface="Tahoma"/>
                <a:cs typeface="Tahoma"/>
              </a:rPr>
              <a:t>actions </a:t>
            </a:r>
            <a:r>
              <a:rPr sz="850" spc="-10" dirty="0">
                <a:solidFill>
                  <a:srgbClr val="8597A3"/>
                </a:solidFill>
                <a:latin typeface="Tahoma"/>
                <a:cs typeface="Tahoma"/>
              </a:rPr>
              <a:t>necessary, </a:t>
            </a:r>
            <a:r>
              <a:rPr sz="850" spc="-5" dirty="0">
                <a:solidFill>
                  <a:srgbClr val="8597A3"/>
                </a:solidFill>
                <a:latin typeface="Tahoma"/>
                <a:cs typeface="Tahoma"/>
              </a:rPr>
              <a:t>to the extent</a:t>
            </a:r>
            <a:r>
              <a:rPr sz="850" spc="-15" dirty="0">
                <a:solidFill>
                  <a:srgbClr val="8597A3"/>
                </a:solidFill>
                <a:latin typeface="Tahoma"/>
                <a:cs typeface="Tahoma"/>
              </a:rPr>
              <a:t> </a:t>
            </a:r>
            <a:r>
              <a:rPr sz="850" dirty="0">
                <a:solidFill>
                  <a:srgbClr val="8597A3"/>
                </a:solidFill>
                <a:latin typeface="Tahoma"/>
                <a:cs typeface="Tahoma"/>
              </a:rPr>
              <a:t>possible.</a:t>
            </a:r>
            <a:endParaRPr sz="850">
              <a:latin typeface="Tahoma"/>
              <a:cs typeface="Tahoma"/>
            </a:endParaRPr>
          </a:p>
        </p:txBody>
      </p:sp>
      <p:grpSp>
        <p:nvGrpSpPr>
          <p:cNvPr id="23" name="Group 22"/>
          <p:cNvGrpSpPr/>
          <p:nvPr/>
        </p:nvGrpSpPr>
        <p:grpSpPr>
          <a:xfrm>
            <a:off x="774700" y="3476625"/>
            <a:ext cx="4782895" cy="2124710"/>
            <a:chOff x="5909397" y="4265422"/>
            <a:chExt cx="4782895" cy="2124710"/>
          </a:xfrm>
        </p:grpSpPr>
        <p:sp>
          <p:nvSpPr>
            <p:cNvPr id="2" name="object 2"/>
            <p:cNvSpPr/>
            <p:nvPr/>
          </p:nvSpPr>
          <p:spPr>
            <a:xfrm>
              <a:off x="5909398" y="4265422"/>
              <a:ext cx="4782820" cy="2124710"/>
            </a:xfrm>
            <a:custGeom>
              <a:avLst/>
              <a:gdLst/>
              <a:ahLst/>
              <a:cxnLst/>
              <a:rect l="l" t="t" r="r" b="b"/>
              <a:pathLst>
                <a:path w="4782820" h="2124710">
                  <a:moveTo>
                    <a:pt x="0" y="2124583"/>
                  </a:moveTo>
                  <a:lnTo>
                    <a:pt x="4782604" y="2124583"/>
                  </a:lnTo>
                  <a:lnTo>
                    <a:pt x="4782604" y="0"/>
                  </a:lnTo>
                  <a:lnTo>
                    <a:pt x="0" y="0"/>
                  </a:lnTo>
                  <a:lnTo>
                    <a:pt x="0" y="2124583"/>
                  </a:lnTo>
                  <a:close/>
                </a:path>
              </a:pathLst>
            </a:custGeom>
            <a:solidFill>
              <a:srgbClr val="37AEA3"/>
            </a:solidFill>
          </p:spPr>
          <p:txBody>
            <a:bodyPr wrap="square" lIns="0" tIns="0" rIns="0" bIns="0" rtlCol="0"/>
            <a:lstStyle/>
            <a:p>
              <a:endParaRPr/>
            </a:p>
          </p:txBody>
        </p:sp>
        <p:sp>
          <p:nvSpPr>
            <p:cNvPr id="3" name="object 3"/>
            <p:cNvSpPr/>
            <p:nvPr/>
          </p:nvSpPr>
          <p:spPr>
            <a:xfrm>
              <a:off x="5909397" y="4265422"/>
              <a:ext cx="4782820" cy="2124710"/>
            </a:xfrm>
            <a:custGeom>
              <a:avLst/>
              <a:gdLst/>
              <a:ahLst/>
              <a:cxnLst/>
              <a:rect l="l" t="t" r="r" b="b"/>
              <a:pathLst>
                <a:path w="4782820" h="2124710">
                  <a:moveTo>
                    <a:pt x="4782604" y="0"/>
                  </a:moveTo>
                  <a:lnTo>
                    <a:pt x="3923576" y="0"/>
                  </a:lnTo>
                  <a:lnTo>
                    <a:pt x="4782604" y="826452"/>
                  </a:lnTo>
                  <a:lnTo>
                    <a:pt x="4782604" y="0"/>
                  </a:lnTo>
                  <a:close/>
                </a:path>
                <a:path w="4782820" h="2124710">
                  <a:moveTo>
                    <a:pt x="1400213" y="1066241"/>
                  </a:moveTo>
                  <a:lnTo>
                    <a:pt x="0" y="1673237"/>
                  </a:lnTo>
                  <a:lnTo>
                    <a:pt x="0" y="2124583"/>
                  </a:lnTo>
                  <a:lnTo>
                    <a:pt x="4782604" y="2124583"/>
                  </a:lnTo>
                  <a:lnTo>
                    <a:pt x="4782604" y="1763102"/>
                  </a:lnTo>
                  <a:lnTo>
                    <a:pt x="1400213" y="1066241"/>
                  </a:lnTo>
                  <a:close/>
                </a:path>
              </a:pathLst>
            </a:custGeom>
            <a:solidFill>
              <a:srgbClr val="26A79B"/>
            </a:solidFill>
          </p:spPr>
          <p:txBody>
            <a:bodyPr wrap="square" lIns="0" tIns="0" rIns="0" bIns="0" rtlCol="0"/>
            <a:lstStyle/>
            <a:p>
              <a:endParaRPr/>
            </a:p>
          </p:txBody>
        </p:sp>
        <p:sp>
          <p:nvSpPr>
            <p:cNvPr id="4" name="object 4"/>
            <p:cNvSpPr/>
            <p:nvPr/>
          </p:nvSpPr>
          <p:spPr>
            <a:xfrm>
              <a:off x="5909401" y="4265422"/>
              <a:ext cx="3860165" cy="1066800"/>
            </a:xfrm>
            <a:custGeom>
              <a:avLst/>
              <a:gdLst/>
              <a:ahLst/>
              <a:cxnLst/>
              <a:rect l="l" t="t" r="r" b="b"/>
              <a:pathLst>
                <a:path w="3860165" h="1066800">
                  <a:moveTo>
                    <a:pt x="3859809" y="0"/>
                  </a:moveTo>
                  <a:lnTo>
                    <a:pt x="0" y="0"/>
                  </a:lnTo>
                  <a:lnTo>
                    <a:pt x="0" y="777760"/>
                  </a:lnTo>
                  <a:lnTo>
                    <a:pt x="1400213" y="1066241"/>
                  </a:lnTo>
                  <a:lnTo>
                    <a:pt x="3859809" y="0"/>
                  </a:lnTo>
                  <a:close/>
                </a:path>
              </a:pathLst>
            </a:custGeom>
            <a:solidFill>
              <a:srgbClr val="2FAB9F"/>
            </a:solidFill>
          </p:spPr>
          <p:txBody>
            <a:bodyPr wrap="square" lIns="0" tIns="0" rIns="0" bIns="0" rtlCol="0"/>
            <a:lstStyle/>
            <a:p>
              <a:endParaRPr/>
            </a:p>
          </p:txBody>
        </p:sp>
        <p:sp>
          <p:nvSpPr>
            <p:cNvPr id="5" name="object 5"/>
            <p:cNvSpPr/>
            <p:nvPr/>
          </p:nvSpPr>
          <p:spPr>
            <a:xfrm>
              <a:off x="7309606" y="4265422"/>
              <a:ext cx="3382645" cy="1763395"/>
            </a:xfrm>
            <a:custGeom>
              <a:avLst/>
              <a:gdLst/>
              <a:ahLst/>
              <a:cxnLst/>
              <a:rect l="l" t="t" r="r" b="b"/>
              <a:pathLst>
                <a:path w="3382645" h="1763395">
                  <a:moveTo>
                    <a:pt x="2523350" y="0"/>
                  </a:moveTo>
                  <a:lnTo>
                    <a:pt x="2459634" y="0"/>
                  </a:lnTo>
                  <a:lnTo>
                    <a:pt x="0" y="1066241"/>
                  </a:lnTo>
                  <a:lnTo>
                    <a:pt x="3382391" y="1763102"/>
                  </a:lnTo>
                  <a:lnTo>
                    <a:pt x="3382391" y="826452"/>
                  </a:lnTo>
                  <a:lnTo>
                    <a:pt x="2523350" y="0"/>
                  </a:lnTo>
                  <a:close/>
                </a:path>
              </a:pathLst>
            </a:custGeom>
            <a:solidFill>
              <a:srgbClr val="51B9AF"/>
            </a:solidFill>
          </p:spPr>
          <p:txBody>
            <a:bodyPr wrap="square" lIns="0" tIns="0" rIns="0" bIns="0" rtlCol="0"/>
            <a:lstStyle/>
            <a:p>
              <a:endParaRPr/>
            </a:p>
          </p:txBody>
        </p:sp>
        <p:sp>
          <p:nvSpPr>
            <p:cNvPr id="6" name="object 6"/>
            <p:cNvSpPr/>
            <p:nvPr/>
          </p:nvSpPr>
          <p:spPr>
            <a:xfrm>
              <a:off x="7436647" y="6025581"/>
              <a:ext cx="3255645" cy="364490"/>
            </a:xfrm>
            <a:custGeom>
              <a:avLst/>
              <a:gdLst/>
              <a:ahLst/>
              <a:cxnLst/>
              <a:rect l="l" t="t" r="r" b="b"/>
              <a:pathLst>
                <a:path w="3255645" h="364489">
                  <a:moveTo>
                    <a:pt x="3255352" y="0"/>
                  </a:moveTo>
                  <a:lnTo>
                    <a:pt x="0" y="364426"/>
                  </a:lnTo>
                  <a:lnTo>
                    <a:pt x="1687245" y="364426"/>
                  </a:lnTo>
                  <a:lnTo>
                    <a:pt x="3255352" y="89179"/>
                  </a:lnTo>
                  <a:lnTo>
                    <a:pt x="3255352" y="0"/>
                  </a:lnTo>
                  <a:close/>
                </a:path>
              </a:pathLst>
            </a:custGeom>
            <a:solidFill>
              <a:srgbClr val="35ADA2"/>
            </a:solidFill>
          </p:spPr>
          <p:txBody>
            <a:bodyPr wrap="square" lIns="0" tIns="0" rIns="0" bIns="0" rtlCol="0"/>
            <a:lstStyle/>
            <a:p>
              <a:endParaRPr/>
            </a:p>
          </p:txBody>
        </p:sp>
        <p:sp>
          <p:nvSpPr>
            <p:cNvPr id="19" name="object 19"/>
            <p:cNvSpPr txBox="1"/>
            <p:nvPr/>
          </p:nvSpPr>
          <p:spPr>
            <a:xfrm>
              <a:off x="6076258" y="4451437"/>
              <a:ext cx="4192270" cy="1739264"/>
            </a:xfrm>
            <a:prstGeom prst="rect">
              <a:avLst/>
            </a:prstGeom>
          </p:spPr>
          <p:txBody>
            <a:bodyPr vert="horz" wrap="square" lIns="0" tIns="22860" rIns="0" bIns="0" rtlCol="0">
              <a:spAutoFit/>
            </a:bodyPr>
            <a:lstStyle/>
            <a:p>
              <a:pPr marL="372110" marR="36195" indent="-360045">
                <a:lnSpc>
                  <a:spcPts val="1400"/>
                </a:lnSpc>
                <a:spcBef>
                  <a:spcPts val="180"/>
                </a:spcBef>
                <a:tabLst>
                  <a:tab pos="372110" algn="l"/>
                </a:tabLst>
              </a:pPr>
              <a:r>
                <a:rPr sz="1200" b="1" spc="-5" dirty="0">
                  <a:solidFill>
                    <a:srgbClr val="FFFFFF"/>
                  </a:solidFill>
                  <a:latin typeface="Tahoma"/>
                  <a:cs typeface="Tahoma"/>
                </a:rPr>
                <a:t>Q:	I’m not </a:t>
              </a:r>
              <a:r>
                <a:rPr sz="1200" b="1" dirty="0">
                  <a:solidFill>
                    <a:srgbClr val="FFFFFF"/>
                  </a:solidFill>
                  <a:latin typeface="Tahoma"/>
                  <a:cs typeface="Tahoma"/>
                </a:rPr>
                <a:t>sure if </a:t>
              </a:r>
              <a:r>
                <a:rPr sz="1200" b="1" spc="-5" dirty="0">
                  <a:solidFill>
                    <a:srgbClr val="FFFFFF"/>
                  </a:solidFill>
                  <a:latin typeface="Tahoma"/>
                  <a:cs typeface="Tahoma"/>
                </a:rPr>
                <a:t>what I’ve observed or heard </a:t>
              </a:r>
              <a:r>
                <a:rPr sz="1200" b="1" dirty="0">
                  <a:solidFill>
                    <a:srgbClr val="FFFFFF"/>
                  </a:solidFill>
                  <a:latin typeface="Tahoma"/>
                  <a:cs typeface="Tahoma"/>
                </a:rPr>
                <a:t>is a  violation </a:t>
              </a:r>
              <a:r>
                <a:rPr sz="1200" b="1" spc="-5" dirty="0">
                  <a:solidFill>
                    <a:srgbClr val="FFFFFF"/>
                  </a:solidFill>
                  <a:latin typeface="Tahoma"/>
                  <a:cs typeface="Tahoma"/>
                </a:rPr>
                <a:t>of company policy, or </a:t>
              </a:r>
              <a:r>
                <a:rPr sz="1200" b="1" dirty="0">
                  <a:solidFill>
                    <a:srgbClr val="FFFFFF"/>
                  </a:solidFill>
                  <a:latin typeface="Tahoma"/>
                  <a:cs typeface="Tahoma"/>
                </a:rPr>
                <a:t>involves </a:t>
              </a:r>
              <a:r>
                <a:rPr sz="1200" b="1" spc="-5" dirty="0">
                  <a:solidFill>
                    <a:srgbClr val="FFFFFF"/>
                  </a:solidFill>
                  <a:latin typeface="Tahoma"/>
                  <a:cs typeface="Tahoma"/>
                </a:rPr>
                <a:t>unethical  conduct, </a:t>
              </a:r>
              <a:r>
                <a:rPr sz="1200" b="1" dirty="0">
                  <a:solidFill>
                    <a:srgbClr val="FFFFFF"/>
                  </a:solidFill>
                  <a:latin typeface="Tahoma"/>
                  <a:cs typeface="Tahoma"/>
                </a:rPr>
                <a:t>but it </a:t>
              </a:r>
              <a:r>
                <a:rPr sz="1200" b="1" spc="-5" dirty="0">
                  <a:solidFill>
                    <a:srgbClr val="FFFFFF"/>
                  </a:solidFill>
                  <a:latin typeface="Tahoma"/>
                  <a:cs typeface="Tahoma"/>
                </a:rPr>
                <a:t>doesn’t </a:t>
              </a:r>
              <a:r>
                <a:rPr sz="1200" b="1" dirty="0">
                  <a:solidFill>
                    <a:srgbClr val="FFFFFF"/>
                  </a:solidFill>
                  <a:latin typeface="Tahoma"/>
                  <a:cs typeface="Tahoma"/>
                </a:rPr>
                <a:t>look right to me. What  should I</a:t>
              </a:r>
              <a:r>
                <a:rPr sz="1200" b="1" spc="-10" dirty="0">
                  <a:solidFill>
                    <a:srgbClr val="FFFFFF"/>
                  </a:solidFill>
                  <a:latin typeface="Tahoma"/>
                  <a:cs typeface="Tahoma"/>
                </a:rPr>
                <a:t> </a:t>
              </a:r>
              <a:r>
                <a:rPr sz="1200" b="1" spc="-5" dirty="0">
                  <a:solidFill>
                    <a:srgbClr val="FFFFFF"/>
                  </a:solidFill>
                  <a:latin typeface="Tahoma"/>
                  <a:cs typeface="Tahoma"/>
                </a:rPr>
                <a:t>do?</a:t>
              </a:r>
              <a:endParaRPr sz="1200" dirty="0">
                <a:latin typeface="Tahoma"/>
                <a:cs typeface="Tahoma"/>
              </a:endParaRPr>
            </a:p>
            <a:p>
              <a:pPr marL="372110" marR="5080" indent="-360045">
                <a:lnSpc>
                  <a:spcPts val="1400"/>
                </a:lnSpc>
                <a:spcBef>
                  <a:spcPts val="850"/>
                </a:spcBef>
                <a:tabLst>
                  <a:tab pos="372110" algn="l"/>
                </a:tabLst>
              </a:pPr>
              <a:r>
                <a:rPr sz="1200" dirty="0">
                  <a:solidFill>
                    <a:srgbClr val="FFFFFF"/>
                  </a:solidFill>
                  <a:latin typeface="Tahoma"/>
                  <a:cs typeface="Tahoma"/>
                </a:rPr>
                <a:t>A:	</a:t>
              </a:r>
              <a:r>
                <a:rPr sz="1200" spc="-25" dirty="0">
                  <a:solidFill>
                    <a:srgbClr val="FFFFFF"/>
                  </a:solidFill>
                  <a:latin typeface="Tahoma"/>
                  <a:cs typeface="Tahoma"/>
                </a:rPr>
                <a:t>You </a:t>
              </a:r>
              <a:r>
                <a:rPr sz="1200" spc="-5" dirty="0">
                  <a:solidFill>
                    <a:srgbClr val="FFFFFF"/>
                  </a:solidFill>
                  <a:latin typeface="Tahoma"/>
                  <a:cs typeface="Tahoma"/>
                </a:rPr>
                <a:t>can </a:t>
              </a:r>
              <a:r>
                <a:rPr sz="1200" dirty="0">
                  <a:solidFill>
                    <a:srgbClr val="FFFFFF"/>
                  </a:solidFill>
                  <a:latin typeface="Tahoma"/>
                  <a:cs typeface="Tahoma"/>
                </a:rPr>
                <a:t>ask </a:t>
              </a:r>
              <a:r>
                <a:rPr sz="1200" spc="-5" dirty="0">
                  <a:solidFill>
                    <a:srgbClr val="FFFFFF"/>
                  </a:solidFill>
                  <a:latin typeface="Tahoma"/>
                  <a:cs typeface="Tahoma"/>
                </a:rPr>
                <a:t>for advice from your supervisor </a:t>
              </a:r>
              <a:r>
                <a:rPr sz="1200" dirty="0">
                  <a:solidFill>
                    <a:srgbClr val="FFFFFF"/>
                  </a:solidFill>
                  <a:latin typeface="Tahoma"/>
                  <a:cs typeface="Tahoma"/>
                </a:rPr>
                <a:t>or </a:t>
              </a:r>
              <a:r>
                <a:rPr sz="1200" spc="-25" dirty="0">
                  <a:solidFill>
                    <a:srgbClr val="FFFFFF"/>
                  </a:solidFill>
                  <a:latin typeface="Tahoma"/>
                  <a:cs typeface="Tahoma"/>
                </a:rPr>
                <a:t>manager.  </a:t>
              </a:r>
              <a:r>
                <a:rPr sz="1200" spc="-5" dirty="0">
                  <a:solidFill>
                    <a:srgbClr val="FFFFFF"/>
                  </a:solidFill>
                  <a:latin typeface="Tahoma"/>
                  <a:cs typeface="Tahoma"/>
                </a:rPr>
                <a:t>If you’re </a:t>
              </a:r>
              <a:r>
                <a:rPr sz="1200" dirty="0">
                  <a:solidFill>
                    <a:srgbClr val="FFFFFF"/>
                  </a:solidFill>
                  <a:latin typeface="Tahoma"/>
                  <a:cs typeface="Tahoma"/>
                </a:rPr>
                <a:t>not </a:t>
              </a:r>
              <a:r>
                <a:rPr sz="1200" spc="-5" dirty="0">
                  <a:solidFill>
                    <a:srgbClr val="FFFFFF"/>
                  </a:solidFill>
                  <a:latin typeface="Tahoma"/>
                  <a:cs typeface="Tahoma"/>
                </a:rPr>
                <a:t>comfortable </a:t>
              </a:r>
              <a:r>
                <a:rPr sz="1200" dirty="0">
                  <a:solidFill>
                    <a:srgbClr val="FFFFFF"/>
                  </a:solidFill>
                  <a:latin typeface="Tahoma"/>
                  <a:cs typeface="Tahoma"/>
                </a:rPr>
                <a:t>doing </a:t>
              </a:r>
              <a:r>
                <a:rPr sz="1200" spc="-5" dirty="0">
                  <a:solidFill>
                    <a:srgbClr val="FFFFFF"/>
                  </a:solidFill>
                  <a:latin typeface="Tahoma"/>
                  <a:cs typeface="Tahoma"/>
                </a:rPr>
                <a:t>that, either file </a:t>
              </a:r>
              <a:r>
                <a:rPr sz="1200" dirty="0">
                  <a:solidFill>
                    <a:srgbClr val="FFFFFF"/>
                  </a:solidFill>
                  <a:latin typeface="Tahoma"/>
                  <a:cs typeface="Tahoma"/>
                </a:rPr>
                <a:t>a </a:t>
              </a:r>
              <a:r>
                <a:rPr sz="1200" spc="-10" dirty="0">
                  <a:solidFill>
                    <a:srgbClr val="FFFFFF"/>
                  </a:solidFill>
                  <a:latin typeface="Tahoma"/>
                  <a:cs typeface="Tahoma"/>
                </a:rPr>
                <a:t>report  </a:t>
              </a:r>
              <a:r>
                <a:rPr sz="1200" dirty="0">
                  <a:solidFill>
                    <a:srgbClr val="FFFFFF"/>
                  </a:solidFill>
                  <a:latin typeface="Tahoma"/>
                  <a:cs typeface="Tahoma"/>
                </a:rPr>
                <a:t>or ‘ask a question’ </a:t>
              </a:r>
              <a:r>
                <a:rPr sz="1200" spc="-5" dirty="0">
                  <a:solidFill>
                    <a:srgbClr val="FFFFFF"/>
                  </a:solidFill>
                  <a:latin typeface="Tahoma"/>
                  <a:cs typeface="Tahoma"/>
                </a:rPr>
                <a:t>through the Helpline. </a:t>
              </a:r>
              <a:r>
                <a:rPr sz="1200" spc="-15" dirty="0">
                  <a:solidFill>
                    <a:srgbClr val="FFFFFF"/>
                  </a:solidFill>
                  <a:latin typeface="Tahoma"/>
                  <a:cs typeface="Tahoma"/>
                </a:rPr>
                <a:t>We’d </a:t>
              </a:r>
              <a:r>
                <a:rPr sz="1200" spc="-5" dirty="0">
                  <a:solidFill>
                    <a:srgbClr val="FFFFFF"/>
                  </a:solidFill>
                  <a:latin typeface="Tahoma"/>
                  <a:cs typeface="Tahoma"/>
                </a:rPr>
                <a:t>rather you  report </a:t>
              </a:r>
              <a:r>
                <a:rPr sz="1200" dirty="0">
                  <a:solidFill>
                    <a:srgbClr val="FFFFFF"/>
                  </a:solidFill>
                  <a:latin typeface="Tahoma"/>
                  <a:cs typeface="Tahoma"/>
                </a:rPr>
                <a:t>a </a:t>
              </a:r>
              <a:r>
                <a:rPr sz="1200" spc="-5" dirty="0">
                  <a:solidFill>
                    <a:srgbClr val="FFFFFF"/>
                  </a:solidFill>
                  <a:latin typeface="Tahoma"/>
                  <a:cs typeface="Tahoma"/>
                </a:rPr>
                <a:t>situation that turns </a:t>
              </a:r>
              <a:r>
                <a:rPr sz="1200" dirty="0">
                  <a:solidFill>
                    <a:srgbClr val="FFFFFF"/>
                  </a:solidFill>
                  <a:latin typeface="Tahoma"/>
                  <a:cs typeface="Tahoma"/>
                </a:rPr>
                <a:t>out </a:t>
              </a:r>
              <a:r>
                <a:rPr sz="1200" spc="-5" dirty="0">
                  <a:solidFill>
                    <a:srgbClr val="FFFFFF"/>
                  </a:solidFill>
                  <a:latin typeface="Tahoma"/>
                  <a:cs typeface="Tahoma"/>
                </a:rPr>
                <a:t>to </a:t>
              </a:r>
              <a:r>
                <a:rPr sz="1200" dirty="0">
                  <a:solidFill>
                    <a:srgbClr val="FFFFFF"/>
                  </a:solidFill>
                  <a:latin typeface="Tahoma"/>
                  <a:cs typeface="Tahoma"/>
                </a:rPr>
                <a:t>be harmless </a:t>
              </a:r>
              <a:r>
                <a:rPr sz="1200" spc="-5" dirty="0">
                  <a:solidFill>
                    <a:srgbClr val="FFFFFF"/>
                  </a:solidFill>
                  <a:latin typeface="Tahoma"/>
                  <a:cs typeface="Tahoma"/>
                </a:rPr>
                <a:t>than </a:t>
              </a:r>
              <a:r>
                <a:rPr sz="1200" dirty="0">
                  <a:solidFill>
                    <a:srgbClr val="FFFFFF"/>
                  </a:solidFill>
                  <a:latin typeface="Tahoma"/>
                  <a:cs typeface="Tahoma"/>
                </a:rPr>
                <a:t>let  possible unethical </a:t>
              </a:r>
              <a:r>
                <a:rPr sz="1200" spc="-5" dirty="0">
                  <a:solidFill>
                    <a:srgbClr val="FFFFFF"/>
                  </a:solidFill>
                  <a:latin typeface="Tahoma"/>
                  <a:cs typeface="Tahoma"/>
                </a:rPr>
                <a:t>behaviour </a:t>
              </a:r>
              <a:r>
                <a:rPr sz="1200" dirty="0">
                  <a:solidFill>
                    <a:srgbClr val="FFFFFF"/>
                  </a:solidFill>
                  <a:latin typeface="Tahoma"/>
                  <a:cs typeface="Tahoma"/>
                </a:rPr>
                <a:t>go</a:t>
              </a:r>
              <a:r>
                <a:rPr sz="1200" spc="-10" dirty="0">
                  <a:solidFill>
                    <a:srgbClr val="FFFFFF"/>
                  </a:solidFill>
                  <a:latin typeface="Tahoma"/>
                  <a:cs typeface="Tahoma"/>
                </a:rPr>
                <a:t> </a:t>
              </a:r>
              <a:r>
                <a:rPr sz="1200" spc="-5" dirty="0">
                  <a:solidFill>
                    <a:srgbClr val="FFFFFF"/>
                  </a:solidFill>
                  <a:latin typeface="Tahoma"/>
                  <a:cs typeface="Tahoma"/>
                </a:rPr>
                <a:t>unchecked.</a:t>
              </a:r>
              <a:endParaRPr sz="1200" dirty="0">
                <a:latin typeface="Tahoma"/>
                <a:cs typeface="Tahoma"/>
              </a:endParaRPr>
            </a:p>
          </p:txBody>
        </p:sp>
      </p:grpSp>
      <p:sp>
        <p:nvSpPr>
          <p:cNvPr id="20" name="object 20"/>
          <p:cNvSpPr/>
          <p:nvPr/>
        </p:nvSpPr>
        <p:spPr>
          <a:xfrm>
            <a:off x="10260000" y="7104229"/>
            <a:ext cx="73025" cy="0"/>
          </a:xfrm>
          <a:custGeom>
            <a:avLst/>
            <a:gdLst/>
            <a:ahLst/>
            <a:cxnLst/>
            <a:rect l="l" t="t" r="r" b="b"/>
            <a:pathLst>
              <a:path w="73025">
                <a:moveTo>
                  <a:pt x="0" y="0"/>
                </a:moveTo>
                <a:lnTo>
                  <a:pt x="72771" y="0"/>
                </a:lnTo>
              </a:path>
            </a:pathLst>
          </a:custGeom>
          <a:ln w="6350">
            <a:solidFill>
              <a:srgbClr val="8597A3"/>
            </a:solidFill>
          </a:ln>
        </p:spPr>
        <p:txBody>
          <a:bodyPr wrap="square" lIns="0" tIns="0" rIns="0" bIns="0" rtlCol="0"/>
          <a:lstStyle/>
          <a:p>
            <a:endParaRPr/>
          </a:p>
        </p:txBody>
      </p:sp>
      <p:sp>
        <p:nvSpPr>
          <p:cNvPr id="21" name="object 21"/>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solidFill>
                  <a:srgbClr val="FFFFFF"/>
                </a:solidFill>
              </a:rPr>
              <a:t>COBHAM</a:t>
            </a:r>
            <a:r>
              <a:rPr spc="260" dirty="0">
                <a:solidFill>
                  <a:srgbClr val="FFFFFF"/>
                </a:solidFill>
              </a:rPr>
              <a:t> </a:t>
            </a:r>
            <a:r>
              <a:rPr spc="105" dirty="0">
                <a:solidFill>
                  <a:srgbClr val="FFFFFF"/>
                </a:solidFill>
              </a:rPr>
              <a:t>PRIVATE</a:t>
            </a:r>
            <a:r>
              <a:rPr spc="-70" dirty="0">
                <a:solidFill>
                  <a:srgbClr val="FFFFFF"/>
                </a:solidFill>
              </a:rPr>
              <a:t> </a:t>
            </a:r>
          </a:p>
        </p:txBody>
      </p:sp>
      <p:sp>
        <p:nvSpPr>
          <p:cNvPr id="22" name="object 22"/>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dirty="0">
                <a:solidFill>
                  <a:srgbClr val="FFFFFF"/>
                </a:solidFill>
              </a:rPr>
              <a:t>9</a:t>
            </a:fld>
            <a:endParaRPr dirty="0">
              <a:solidFill>
                <a:srgbClr val="FFFFFF"/>
              </a:solidFill>
            </a:endParaRPr>
          </a:p>
        </p:txBody>
      </p:sp>
      <p:sp>
        <p:nvSpPr>
          <p:cNvPr id="27" name="object 14"/>
          <p:cNvSpPr/>
          <p:nvPr/>
        </p:nvSpPr>
        <p:spPr>
          <a:xfrm>
            <a:off x="2803969" y="5787350"/>
            <a:ext cx="3439160" cy="635"/>
          </a:xfrm>
          <a:custGeom>
            <a:avLst/>
            <a:gdLst/>
            <a:ahLst/>
            <a:cxnLst/>
            <a:rect l="l" t="t" r="r" b="b"/>
            <a:pathLst>
              <a:path w="3439159" h="634">
                <a:moveTo>
                  <a:pt x="3438588" y="0"/>
                </a:moveTo>
                <a:lnTo>
                  <a:pt x="0" y="0"/>
                </a:lnTo>
                <a:lnTo>
                  <a:pt x="3438588" y="12"/>
                </a:lnTo>
                <a:close/>
              </a:path>
            </a:pathLst>
          </a:custGeom>
          <a:solidFill>
            <a:srgbClr val="D9D9D9"/>
          </a:solidFill>
        </p:spPr>
        <p:txBody>
          <a:bodyPr wrap="square" lIns="0" tIns="0" rIns="0" bIns="0" rtlCol="0"/>
          <a:lstStyle/>
          <a:p>
            <a:endParaRPr/>
          </a:p>
        </p:txBody>
      </p:sp>
      <p:sp>
        <p:nvSpPr>
          <p:cNvPr id="24" name="TextBox 23"/>
          <p:cNvSpPr txBox="1"/>
          <p:nvPr/>
        </p:nvSpPr>
        <p:spPr>
          <a:xfrm>
            <a:off x="10176320" y="7160348"/>
            <a:ext cx="255130" cy="230832"/>
          </a:xfrm>
          <a:prstGeom prst="rect">
            <a:avLst/>
          </a:prstGeom>
          <a:noFill/>
        </p:spPr>
        <p:txBody>
          <a:bodyPr wrap="square" rtlCol="0">
            <a:spAutoFit/>
          </a:bodyPr>
          <a:lstStyle/>
          <a:p>
            <a:r>
              <a:rPr lang="en-GB" sz="900" dirty="0" smtClean="0">
                <a:latin typeface="Tahoma" panose="020B0604030504040204" pitchFamily="34" charset="0"/>
                <a:ea typeface="Tahoma" panose="020B0604030504040204" pitchFamily="34" charset="0"/>
                <a:cs typeface="Tahoma" panose="020B0604030504040204" pitchFamily="34" charset="0"/>
              </a:rPr>
              <a:t>9</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TotalTime>
  <Words>8508</Words>
  <Application>Microsoft Office PowerPoint</Application>
  <PresentationFormat>Custom</PresentationFormat>
  <Paragraphs>424</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Tahoma</vt:lpstr>
      <vt:lpstr>Times New Roman</vt:lpstr>
      <vt:lpstr>Office Theme</vt:lpstr>
      <vt:lpstr>PowerPoint Presentation</vt:lpstr>
      <vt:lpstr>Table of Contents</vt:lpstr>
      <vt:lpstr>Foreward</vt:lpstr>
      <vt:lpstr>Our Ethics</vt:lpstr>
      <vt:lpstr>Doing what’s right</vt:lpstr>
      <vt:lpstr>What’s expected of employees?</vt:lpstr>
      <vt:lpstr>What’s expected of managers?</vt:lpstr>
      <vt:lpstr>See it? Say it… Speak Out!</vt:lpstr>
      <vt:lpstr>What happens next?</vt:lpstr>
      <vt:lpstr>Our Business</vt:lpstr>
      <vt:lpstr>Detailed Policies</vt:lpstr>
      <vt:lpstr>Acceptable gifts and  hospitality</vt:lpstr>
      <vt:lpstr>Accurate records*</vt:lpstr>
      <vt:lpstr>Anti-fraud</vt:lpstr>
      <vt:lpstr>PowerPoint Presentation</vt:lpstr>
      <vt:lpstr>Protect Company assets</vt:lpstr>
      <vt:lpstr>Inside information</vt:lpstr>
      <vt:lpstr>Customers and other  partners</vt:lpstr>
      <vt:lpstr>Fair competition</vt:lpstr>
      <vt:lpstr>Corporate opportunities</vt:lpstr>
      <vt:lpstr>Communities and the public</vt:lpstr>
      <vt:lpstr>PowerPoint Presentation</vt:lpstr>
      <vt:lpstr>Our People</vt:lpstr>
      <vt:lpstr>Our People</vt:lpstr>
      <vt:lpstr>Prevention of sexual  harassment</vt:lpstr>
      <vt:lpstr>Inappropriate pressure to  meet the numbers</vt:lpstr>
      <vt:lpstr>Conflicts of interest  disclosure</vt:lpstr>
      <vt:lpstr>Drug and alcohol free  workplace</vt:lpstr>
      <vt:lpstr>Careful use of social media</vt:lpstr>
      <vt:lpstr>Five Key Takeaways</vt:lpstr>
      <vt:lpstr>Ethics Helpline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Bagwell, Greg</dc:creator>
  <cp:keywords>COBHAM PUBLIC</cp:keywords>
  <cp:lastModifiedBy>Kempton, Michelle</cp:lastModifiedBy>
  <cp:revision>34</cp:revision>
  <dcterms:created xsi:type="dcterms:W3CDTF">2019-06-03T13:26:34Z</dcterms:created>
  <dcterms:modified xsi:type="dcterms:W3CDTF">2021-10-01T14:41:57Z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CC 14.0 (Macintosh)</vt:lpwstr>
  </property>
  <property fmtid="{D5CDD505-2E9C-101B-9397-08002B2CF9AE}" pid="4" name="LastSaved">
    <vt:filetime>2019-06-03T00:00:00Z</vt:filetime>
  </property>
  <property fmtid="{D5CDD505-2E9C-101B-9397-08002B2CF9AE}" pid="5" name="TitusGUID">
    <vt:lpwstr>e67ad205-067e-491d-8f67-527837677573</vt:lpwstr>
  </property>
  <property fmtid="{D5CDD505-2E9C-101B-9397-08002B2CF9AE}" pid="6" name="Classification">
    <vt:lpwstr>COBHAM PUBLIC</vt:lpwstr>
  </property>
  <property fmtid="{D5CDD505-2E9C-101B-9397-08002B2CF9AE}" pid="7" name="MarkingDecision">
    <vt:lpwstr>Yes</vt:lpwstr>
  </property>
  <property fmtid="{D5CDD505-2E9C-101B-9397-08002B2CF9AE}" pid="8" name="DateofRetention">
    <vt:lpwstr>No Retention,2020-10-27</vt:lpwstr>
  </property>
</Properties>
</file>